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9"/>
  </p:notesMasterIdLst>
  <p:sldIdLst>
    <p:sldId id="256" r:id="rId2"/>
    <p:sldId id="2134391447" r:id="rId3"/>
    <p:sldId id="2134391448" r:id="rId4"/>
    <p:sldId id="2134391436" r:id="rId5"/>
    <p:sldId id="10567" r:id="rId6"/>
    <p:sldId id="10655" r:id="rId7"/>
    <p:sldId id="2134391445" r:id="rId8"/>
    <p:sldId id="610" r:id="rId9"/>
    <p:sldId id="557" r:id="rId10"/>
    <p:sldId id="494" r:id="rId11"/>
    <p:sldId id="501" r:id="rId12"/>
    <p:sldId id="2134391444" r:id="rId13"/>
    <p:sldId id="484" r:id="rId14"/>
    <p:sldId id="2134391437" r:id="rId15"/>
    <p:sldId id="491" r:id="rId16"/>
    <p:sldId id="2134391446" r:id="rId17"/>
    <p:sldId id="607" r:id="rId18"/>
    <p:sldId id="651" r:id="rId19"/>
    <p:sldId id="652"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134391449" r:id="rId34"/>
    <p:sldId id="2134391450" r:id="rId35"/>
    <p:sldId id="2134391451" r:id="rId36"/>
    <p:sldId id="2134391452" r:id="rId37"/>
    <p:sldId id="2134391453" r:id="rId38"/>
    <p:sldId id="2134391454" r:id="rId39"/>
    <p:sldId id="2134391455" r:id="rId40"/>
    <p:sldId id="2134391456" r:id="rId41"/>
    <p:sldId id="2134391457" r:id="rId42"/>
    <p:sldId id="2134391439" r:id="rId43"/>
    <p:sldId id="2134391441" r:id="rId44"/>
    <p:sldId id="2134391458" r:id="rId45"/>
    <p:sldId id="2134391440" r:id="rId46"/>
    <p:sldId id="2134391459" r:id="rId47"/>
    <p:sldId id="420" r:id="rId48"/>
    <p:sldId id="2134391460" r:id="rId49"/>
    <p:sldId id="549" r:id="rId50"/>
    <p:sldId id="2134391471" r:id="rId51"/>
    <p:sldId id="2134391472" r:id="rId52"/>
    <p:sldId id="2134391473" r:id="rId53"/>
    <p:sldId id="2134391474" r:id="rId54"/>
    <p:sldId id="2134391475" r:id="rId55"/>
    <p:sldId id="2134391476" r:id="rId56"/>
    <p:sldId id="2134391477" r:id="rId57"/>
    <p:sldId id="2134391478" r:id="rId58"/>
    <p:sldId id="2134391479" r:id="rId59"/>
    <p:sldId id="2134391480" r:id="rId60"/>
    <p:sldId id="2134391481" r:id="rId61"/>
    <p:sldId id="2134391461" r:id="rId62"/>
    <p:sldId id="2134391462" r:id="rId63"/>
    <p:sldId id="2134391463" r:id="rId64"/>
    <p:sldId id="2134391464" r:id="rId65"/>
    <p:sldId id="2134391465" r:id="rId66"/>
    <p:sldId id="2134391466" r:id="rId67"/>
    <p:sldId id="2134391467" r:id="rId68"/>
    <p:sldId id="2134391468" r:id="rId69"/>
    <p:sldId id="2134391482" r:id="rId70"/>
    <p:sldId id="2134391483" r:id="rId71"/>
    <p:sldId id="2134391484" r:id="rId72"/>
    <p:sldId id="2134391485" r:id="rId73"/>
    <p:sldId id="2134391486" r:id="rId74"/>
    <p:sldId id="2134391487" r:id="rId75"/>
    <p:sldId id="2134391488" r:id="rId76"/>
    <p:sldId id="2134391470" r:id="rId77"/>
    <p:sldId id="2134391489" r:id="rId78"/>
    <p:sldId id="2134391490" r:id="rId79"/>
    <p:sldId id="2134391469" r:id="rId80"/>
    <p:sldId id="2134391491" r:id="rId81"/>
    <p:sldId id="2134391492" r:id="rId82"/>
    <p:sldId id="2134391493" r:id="rId83"/>
    <p:sldId id="2134391494" r:id="rId84"/>
    <p:sldId id="2134391546" r:id="rId85"/>
    <p:sldId id="2134391547" r:id="rId86"/>
    <p:sldId id="2134391548" r:id="rId87"/>
    <p:sldId id="2134391549" r:id="rId88"/>
    <p:sldId id="2134391550" r:id="rId89"/>
    <p:sldId id="2134391551" r:id="rId90"/>
    <p:sldId id="2134391522" r:id="rId91"/>
    <p:sldId id="2134391552" r:id="rId92"/>
    <p:sldId id="2134391553" r:id="rId93"/>
    <p:sldId id="2134391554" r:id="rId94"/>
    <p:sldId id="2134391555" r:id="rId95"/>
    <p:sldId id="2134391556" r:id="rId96"/>
    <p:sldId id="2134391557" r:id="rId97"/>
    <p:sldId id="2134391558" r:id="rId98"/>
    <p:sldId id="2134391559" r:id="rId99"/>
    <p:sldId id="2134391560" r:id="rId100"/>
    <p:sldId id="2134391495" r:id="rId101"/>
    <p:sldId id="2134391496" r:id="rId102"/>
    <p:sldId id="2134391497" r:id="rId103"/>
    <p:sldId id="2134391498" r:id="rId104"/>
    <p:sldId id="2134391499" r:id="rId105"/>
    <p:sldId id="2134391500" r:id="rId106"/>
    <p:sldId id="2134391501" r:id="rId107"/>
    <p:sldId id="2134391502" r:id="rId108"/>
    <p:sldId id="2134391503" r:id="rId109"/>
    <p:sldId id="2134391504" r:id="rId110"/>
    <p:sldId id="2134391505" r:id="rId111"/>
    <p:sldId id="2134391506" r:id="rId112"/>
    <p:sldId id="2134391507" r:id="rId113"/>
    <p:sldId id="2134391508" r:id="rId114"/>
    <p:sldId id="2134391509" r:id="rId115"/>
    <p:sldId id="2134391510" r:id="rId116"/>
    <p:sldId id="2134391511" r:id="rId117"/>
    <p:sldId id="2134391512" r:id="rId118"/>
    <p:sldId id="2134391513" r:id="rId119"/>
    <p:sldId id="2134391524" r:id="rId120"/>
    <p:sldId id="2134391525" r:id="rId121"/>
    <p:sldId id="2134391527" r:id="rId122"/>
    <p:sldId id="2134391526" r:id="rId123"/>
    <p:sldId id="2134391528" r:id="rId124"/>
    <p:sldId id="2134391529" r:id="rId125"/>
    <p:sldId id="2134391530" r:id="rId126"/>
    <p:sldId id="2134391531" r:id="rId127"/>
    <p:sldId id="2134391532" r:id="rId128"/>
    <p:sldId id="2134391533" r:id="rId129"/>
    <p:sldId id="2134391535" r:id="rId130"/>
    <p:sldId id="2134391536" r:id="rId131"/>
    <p:sldId id="2134391537" r:id="rId132"/>
    <p:sldId id="2134391538" r:id="rId133"/>
    <p:sldId id="2134391539" r:id="rId134"/>
    <p:sldId id="2134391540" r:id="rId135"/>
    <p:sldId id="2134391541" r:id="rId136"/>
    <p:sldId id="2134391542" r:id="rId137"/>
    <p:sldId id="2134391543" r:id="rId138"/>
    <p:sldId id="2134391544" r:id="rId139"/>
    <p:sldId id="2134391545" r:id="rId140"/>
    <p:sldId id="2134391561" r:id="rId141"/>
    <p:sldId id="2134391562" r:id="rId142"/>
    <p:sldId id="371" r:id="rId143"/>
    <p:sldId id="1296" r:id="rId144"/>
    <p:sldId id="1104" r:id="rId145"/>
    <p:sldId id="1326" r:id="rId146"/>
    <p:sldId id="1309" r:id="rId147"/>
    <p:sldId id="1310" r:id="rId148"/>
    <p:sldId id="1316" r:id="rId149"/>
    <p:sldId id="1239" r:id="rId150"/>
    <p:sldId id="1323" r:id="rId151"/>
    <p:sldId id="1314" r:id="rId152"/>
    <p:sldId id="1324" r:id="rId153"/>
    <p:sldId id="1240" r:id="rId154"/>
    <p:sldId id="1325" r:id="rId155"/>
    <p:sldId id="1242" r:id="rId156"/>
    <p:sldId id="1315" r:id="rId157"/>
    <p:sldId id="1321" r:id="rId158"/>
    <p:sldId id="1317" r:id="rId159"/>
    <p:sldId id="1322" r:id="rId160"/>
    <p:sldId id="352" r:id="rId161"/>
    <p:sldId id="1243" r:id="rId162"/>
    <p:sldId id="1306" r:id="rId163"/>
    <p:sldId id="1302" r:id="rId164"/>
    <p:sldId id="1303" r:id="rId165"/>
    <p:sldId id="2134391563" r:id="rId166"/>
    <p:sldId id="10809" r:id="rId167"/>
    <p:sldId id="2134391564" r:id="rId168"/>
    <p:sldId id="542" r:id="rId169"/>
    <p:sldId id="10810" r:id="rId170"/>
    <p:sldId id="2134391565" r:id="rId171"/>
    <p:sldId id="2134391566" r:id="rId172"/>
    <p:sldId id="2134391567" r:id="rId173"/>
    <p:sldId id="2134391568" r:id="rId174"/>
    <p:sldId id="2134391569" r:id="rId175"/>
    <p:sldId id="2134391570" r:id="rId176"/>
    <p:sldId id="2134391571" r:id="rId177"/>
    <p:sldId id="2134391572" r:id="rId178"/>
    <p:sldId id="2134391573" r:id="rId179"/>
    <p:sldId id="2134391574" r:id="rId180"/>
    <p:sldId id="2134391575" r:id="rId181"/>
    <p:sldId id="2134391576" r:id="rId182"/>
    <p:sldId id="498" r:id="rId183"/>
    <p:sldId id="2134391442" r:id="rId184"/>
    <p:sldId id="2134391443" r:id="rId185"/>
    <p:sldId id="2134391577" r:id="rId186"/>
    <p:sldId id="503" r:id="rId187"/>
    <p:sldId id="502" r:id="rId188"/>
    <p:sldId id="506" r:id="rId189"/>
    <p:sldId id="2134391578" r:id="rId190"/>
    <p:sldId id="2134391579" r:id="rId191"/>
    <p:sldId id="2134391580" r:id="rId192"/>
    <p:sldId id="2134391438" r:id="rId193"/>
    <p:sldId id="2134391581" r:id="rId194"/>
    <p:sldId id="509" r:id="rId195"/>
    <p:sldId id="574" r:id="rId196"/>
    <p:sldId id="2134391582" r:id="rId197"/>
    <p:sldId id="2134391583" r:id="rId198"/>
    <p:sldId id="539" r:id="rId199"/>
    <p:sldId id="734" r:id="rId200"/>
    <p:sldId id="735" r:id="rId201"/>
    <p:sldId id="736" r:id="rId202"/>
    <p:sldId id="737" r:id="rId203"/>
    <p:sldId id="738" r:id="rId204"/>
    <p:sldId id="583" r:id="rId205"/>
    <p:sldId id="2134391584" r:id="rId206"/>
    <p:sldId id="573" r:id="rId207"/>
    <p:sldId id="584" r:id="rId208"/>
    <p:sldId id="585" r:id="rId209"/>
    <p:sldId id="588" r:id="rId210"/>
    <p:sldId id="612" r:id="rId211"/>
    <p:sldId id="586" r:id="rId212"/>
    <p:sldId id="587" r:id="rId213"/>
    <p:sldId id="653" r:id="rId214"/>
    <p:sldId id="2134391585" r:id="rId215"/>
    <p:sldId id="863" r:id="rId216"/>
    <p:sldId id="862" r:id="rId217"/>
    <p:sldId id="876" r:id="rId218"/>
    <p:sldId id="877" r:id="rId219"/>
    <p:sldId id="864" r:id="rId220"/>
    <p:sldId id="868" r:id="rId221"/>
    <p:sldId id="867" r:id="rId222"/>
    <p:sldId id="865" r:id="rId223"/>
    <p:sldId id="871" r:id="rId224"/>
    <p:sldId id="872" r:id="rId225"/>
    <p:sldId id="873" r:id="rId226"/>
    <p:sldId id="874" r:id="rId227"/>
    <p:sldId id="875" r:id="rId2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bleStyles" Target="tableStyle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5733AE-A947-4716-8AFE-54D4E042290C}" type="doc">
      <dgm:prSet loTypeId="urn:microsoft.com/office/officeart/2005/8/layout/cycle3" loCatId="cycle" qsTypeId="urn:microsoft.com/office/officeart/2005/8/quickstyle/simple1" qsCatId="simple" csTypeId="urn:microsoft.com/office/officeart/2005/8/colors/accent3_2" csCatId="accent3" phldr="1"/>
      <dgm:spPr/>
      <dgm:t>
        <a:bodyPr/>
        <a:lstStyle/>
        <a:p>
          <a:endParaRPr lang="en-US"/>
        </a:p>
      </dgm:t>
    </dgm:pt>
    <dgm:pt modelId="{4A0C724A-2E0B-4853-A390-6D5D175EB30C}">
      <dgm:prSet phldrT="[Text]"/>
      <dgm:spPr>
        <a:solidFill>
          <a:schemeClr val="tx1"/>
        </a:solidFill>
      </dgm:spPr>
      <dgm:t>
        <a:bodyPr/>
        <a:lstStyle/>
        <a:p>
          <a:r>
            <a:rPr lang="en-US" dirty="0"/>
            <a:t>Create</a:t>
          </a:r>
        </a:p>
      </dgm:t>
    </dgm:pt>
    <dgm:pt modelId="{5A3B0231-E544-4EAD-A7C2-4E5FE1B38D46}" type="parTrans" cxnId="{64D39CAE-CA6F-402A-8930-1A52D4A22D9E}">
      <dgm:prSet/>
      <dgm:spPr/>
      <dgm:t>
        <a:bodyPr/>
        <a:lstStyle/>
        <a:p>
          <a:endParaRPr lang="en-US"/>
        </a:p>
      </dgm:t>
    </dgm:pt>
    <dgm:pt modelId="{6F9DE7F1-0709-4B2C-A9C7-7EF988A1C56F}" type="sibTrans" cxnId="{64D39CAE-CA6F-402A-8930-1A52D4A22D9E}">
      <dgm:prSet/>
      <dgm:spPr/>
      <dgm:t>
        <a:bodyPr/>
        <a:lstStyle/>
        <a:p>
          <a:endParaRPr lang="en-US"/>
        </a:p>
      </dgm:t>
    </dgm:pt>
    <dgm:pt modelId="{E479A57E-90A1-4243-B9A2-80E4622257EE}">
      <dgm:prSet phldrT="[Text]"/>
      <dgm:spPr>
        <a:solidFill>
          <a:schemeClr val="tx1"/>
        </a:solidFill>
      </dgm:spPr>
      <dgm:t>
        <a:bodyPr/>
        <a:lstStyle/>
        <a:p>
          <a:r>
            <a:rPr lang="en-US" dirty="0"/>
            <a:t>Modify</a:t>
          </a:r>
        </a:p>
      </dgm:t>
    </dgm:pt>
    <dgm:pt modelId="{CE5072FF-1D7C-420C-B107-9A4B10ED0E6B}" type="parTrans" cxnId="{006EB43A-C90D-4987-B87E-FC09456B4F75}">
      <dgm:prSet/>
      <dgm:spPr/>
      <dgm:t>
        <a:bodyPr/>
        <a:lstStyle/>
        <a:p>
          <a:endParaRPr lang="en-US"/>
        </a:p>
      </dgm:t>
    </dgm:pt>
    <dgm:pt modelId="{F263A8DC-BE72-4A0F-939C-D9DF557BE19A}" type="sibTrans" cxnId="{006EB43A-C90D-4987-B87E-FC09456B4F75}">
      <dgm:prSet/>
      <dgm:spPr/>
      <dgm:t>
        <a:bodyPr/>
        <a:lstStyle/>
        <a:p>
          <a:endParaRPr lang="en-US"/>
        </a:p>
      </dgm:t>
    </dgm:pt>
    <dgm:pt modelId="{000AEB89-8420-4B00-9857-C2402C395260}">
      <dgm:prSet phldrT="[Text]"/>
      <dgm:spPr>
        <a:solidFill>
          <a:schemeClr val="tx1"/>
        </a:solidFill>
      </dgm:spPr>
      <dgm:t>
        <a:bodyPr/>
        <a:lstStyle/>
        <a:p>
          <a:r>
            <a:rPr lang="en-US" dirty="0"/>
            <a:t>Instantiate</a:t>
          </a:r>
        </a:p>
      </dgm:t>
    </dgm:pt>
    <dgm:pt modelId="{95865820-FBDA-41A0-BDFF-4CD85093F18D}" type="parTrans" cxnId="{B32C9168-120C-41BC-BB79-483D93AD6AA7}">
      <dgm:prSet/>
      <dgm:spPr/>
      <dgm:t>
        <a:bodyPr/>
        <a:lstStyle/>
        <a:p>
          <a:endParaRPr lang="en-US"/>
        </a:p>
      </dgm:t>
    </dgm:pt>
    <dgm:pt modelId="{F101DD19-2CEF-49CC-867B-85C1F282B55A}" type="sibTrans" cxnId="{B32C9168-120C-41BC-BB79-483D93AD6AA7}">
      <dgm:prSet/>
      <dgm:spPr/>
      <dgm:t>
        <a:bodyPr/>
        <a:lstStyle/>
        <a:p>
          <a:endParaRPr lang="en-US"/>
        </a:p>
      </dgm:t>
    </dgm:pt>
    <dgm:pt modelId="{11AF90C5-5699-4331-8274-B7F1FFE8ECBD}">
      <dgm:prSet phldrT="[Text]"/>
      <dgm:spPr/>
      <dgm:t>
        <a:bodyPr/>
        <a:lstStyle/>
        <a:p>
          <a:r>
            <a:rPr lang="en-US" dirty="0"/>
            <a:t>Heal, auto-Heal</a:t>
          </a:r>
        </a:p>
      </dgm:t>
    </dgm:pt>
    <dgm:pt modelId="{E9EA2E21-3759-468C-82A2-95C28D7609AE}" type="parTrans" cxnId="{559A29A0-EFBC-453B-A78F-A1CE8E973094}">
      <dgm:prSet/>
      <dgm:spPr/>
      <dgm:t>
        <a:bodyPr/>
        <a:lstStyle/>
        <a:p>
          <a:endParaRPr lang="en-US"/>
        </a:p>
      </dgm:t>
    </dgm:pt>
    <dgm:pt modelId="{94DD268B-0551-4DA4-802C-2A88CFFF9B4A}" type="sibTrans" cxnId="{559A29A0-EFBC-453B-A78F-A1CE8E973094}">
      <dgm:prSet/>
      <dgm:spPr/>
      <dgm:t>
        <a:bodyPr/>
        <a:lstStyle/>
        <a:p>
          <a:endParaRPr lang="en-US"/>
        </a:p>
      </dgm:t>
    </dgm:pt>
    <dgm:pt modelId="{AF046C16-E056-42B6-A5F1-EA9207ABA53E}">
      <dgm:prSet phldrT="[Text]"/>
      <dgm:spPr>
        <a:solidFill>
          <a:schemeClr val="tx1"/>
        </a:solidFill>
      </dgm:spPr>
      <dgm:t>
        <a:bodyPr/>
        <a:lstStyle/>
        <a:p>
          <a:r>
            <a:rPr lang="en-US" dirty="0"/>
            <a:t>Backup, restore</a:t>
          </a:r>
        </a:p>
      </dgm:t>
    </dgm:pt>
    <dgm:pt modelId="{1A393034-C38D-4BED-9453-D3A17E3CE02E}" type="parTrans" cxnId="{573F8495-F290-4B74-8F68-0998123DD950}">
      <dgm:prSet/>
      <dgm:spPr/>
      <dgm:t>
        <a:bodyPr/>
        <a:lstStyle/>
        <a:p>
          <a:endParaRPr lang="en-US"/>
        </a:p>
      </dgm:t>
    </dgm:pt>
    <dgm:pt modelId="{890970E7-BB5C-4730-AB84-9D4E1D56F58D}" type="sibTrans" cxnId="{573F8495-F290-4B74-8F68-0998123DD950}">
      <dgm:prSet/>
      <dgm:spPr/>
      <dgm:t>
        <a:bodyPr/>
        <a:lstStyle/>
        <a:p>
          <a:endParaRPr lang="en-US"/>
        </a:p>
      </dgm:t>
    </dgm:pt>
    <dgm:pt modelId="{B24FC3C6-5E69-4CC6-9C35-F2C34EA3861D}">
      <dgm:prSet phldrT="[Text]"/>
      <dgm:spPr>
        <a:solidFill>
          <a:schemeClr val="tx1"/>
        </a:solidFill>
      </dgm:spPr>
      <dgm:t>
        <a:bodyPr/>
        <a:lstStyle/>
        <a:p>
          <a:r>
            <a:rPr lang="en-US" dirty="0"/>
            <a:t>Disaster recovery</a:t>
          </a:r>
        </a:p>
      </dgm:t>
    </dgm:pt>
    <dgm:pt modelId="{07F667C7-DE4E-4D39-8D69-9DD515BAE388}" type="parTrans" cxnId="{6E3EF96D-0ED7-4C35-A7E9-36A2A93D9221}">
      <dgm:prSet/>
      <dgm:spPr/>
      <dgm:t>
        <a:bodyPr/>
        <a:lstStyle/>
        <a:p>
          <a:endParaRPr lang="en-US"/>
        </a:p>
      </dgm:t>
    </dgm:pt>
    <dgm:pt modelId="{A037724B-5B6C-44DC-A7E0-1362EB97194C}" type="sibTrans" cxnId="{6E3EF96D-0ED7-4C35-A7E9-36A2A93D9221}">
      <dgm:prSet/>
      <dgm:spPr/>
      <dgm:t>
        <a:bodyPr/>
        <a:lstStyle/>
        <a:p>
          <a:endParaRPr lang="en-US"/>
        </a:p>
      </dgm:t>
    </dgm:pt>
    <dgm:pt modelId="{8002307C-2701-499F-B04D-642382CA908C}">
      <dgm:prSet phldrT="[Text]"/>
      <dgm:spPr>
        <a:solidFill>
          <a:schemeClr val="tx1"/>
        </a:solidFill>
      </dgm:spPr>
      <dgm:t>
        <a:bodyPr/>
        <a:lstStyle/>
        <a:p>
          <a:r>
            <a:rPr lang="en-US" dirty="0"/>
            <a:t>Terminate</a:t>
          </a:r>
        </a:p>
      </dgm:t>
    </dgm:pt>
    <dgm:pt modelId="{0C0726A0-1BBB-4AEF-A90D-06E6C2E8D57A}" type="parTrans" cxnId="{BDB868D2-351B-4B9C-A3E9-EA07E22C5DE4}">
      <dgm:prSet/>
      <dgm:spPr/>
      <dgm:t>
        <a:bodyPr/>
        <a:lstStyle/>
        <a:p>
          <a:endParaRPr lang="en-US"/>
        </a:p>
      </dgm:t>
    </dgm:pt>
    <dgm:pt modelId="{07A4BC8A-F522-4AA7-8AB8-B3DB9170BBF7}" type="sibTrans" cxnId="{BDB868D2-351B-4B9C-A3E9-EA07E22C5DE4}">
      <dgm:prSet/>
      <dgm:spPr/>
      <dgm:t>
        <a:bodyPr/>
        <a:lstStyle/>
        <a:p>
          <a:endParaRPr lang="en-US"/>
        </a:p>
      </dgm:t>
    </dgm:pt>
    <dgm:pt modelId="{395214B6-1782-4274-8AA2-1C159A262F7A}">
      <dgm:prSet phldrT="[Text]"/>
      <dgm:spPr>
        <a:solidFill>
          <a:schemeClr val="tx1"/>
        </a:solidFill>
      </dgm:spPr>
      <dgm:t>
        <a:bodyPr/>
        <a:lstStyle/>
        <a:p>
          <a:r>
            <a:rPr lang="en-US" dirty="0"/>
            <a:t>Delete</a:t>
          </a:r>
        </a:p>
      </dgm:t>
    </dgm:pt>
    <dgm:pt modelId="{4E59EFB5-0FEF-44EE-BCEE-8CF5BFCE6A8D}" type="parTrans" cxnId="{F874DFF0-6849-4430-A2CA-B1AD73F00C04}">
      <dgm:prSet/>
      <dgm:spPr/>
      <dgm:t>
        <a:bodyPr/>
        <a:lstStyle/>
        <a:p>
          <a:endParaRPr lang="en-US"/>
        </a:p>
      </dgm:t>
    </dgm:pt>
    <dgm:pt modelId="{8BE4917C-CC54-4731-A6A9-BA7ECAABCF82}" type="sibTrans" cxnId="{F874DFF0-6849-4430-A2CA-B1AD73F00C04}">
      <dgm:prSet/>
      <dgm:spPr/>
      <dgm:t>
        <a:bodyPr/>
        <a:lstStyle/>
        <a:p>
          <a:endParaRPr lang="en-US"/>
        </a:p>
      </dgm:t>
    </dgm:pt>
    <dgm:pt modelId="{6C1D0AEF-286E-4178-8603-9E376323FF77}">
      <dgm:prSet phldrT="[Text]"/>
      <dgm:spPr/>
      <dgm:t>
        <a:bodyPr/>
        <a:lstStyle/>
        <a:p>
          <a:r>
            <a:rPr lang="en-US" dirty="0"/>
            <a:t>Scale out/in, auto-scale</a:t>
          </a:r>
        </a:p>
      </dgm:t>
    </dgm:pt>
    <dgm:pt modelId="{97064C68-7A1F-427C-81E5-7AFE7C6CC29E}" type="parTrans" cxnId="{E0C5F89B-B767-4847-93BE-13129F8C9FAB}">
      <dgm:prSet/>
      <dgm:spPr/>
      <dgm:t>
        <a:bodyPr/>
        <a:lstStyle/>
        <a:p>
          <a:endParaRPr lang="en-US"/>
        </a:p>
      </dgm:t>
    </dgm:pt>
    <dgm:pt modelId="{794A0467-09C7-4F6D-A5F1-6940EA8DC840}" type="sibTrans" cxnId="{E0C5F89B-B767-4847-93BE-13129F8C9FAB}">
      <dgm:prSet/>
      <dgm:spPr/>
      <dgm:t>
        <a:bodyPr/>
        <a:lstStyle/>
        <a:p>
          <a:endParaRPr lang="en-US"/>
        </a:p>
      </dgm:t>
    </dgm:pt>
    <dgm:pt modelId="{645CF399-DB27-4973-B630-6AB9F9899FF1}">
      <dgm:prSet phldrT="[Text]"/>
      <dgm:spPr/>
      <dgm:t>
        <a:bodyPr/>
        <a:lstStyle/>
        <a:p>
          <a:r>
            <a:rPr lang="en-US" dirty="0"/>
            <a:t>Upgrade</a:t>
          </a:r>
        </a:p>
      </dgm:t>
    </dgm:pt>
    <dgm:pt modelId="{EDC050F2-631C-43C2-81AB-BE10AC6F36D9}" type="parTrans" cxnId="{DF273A6F-6AAA-4B11-B362-BC0E5FAC5CE7}">
      <dgm:prSet/>
      <dgm:spPr/>
      <dgm:t>
        <a:bodyPr/>
        <a:lstStyle/>
        <a:p>
          <a:endParaRPr lang="en-US"/>
        </a:p>
      </dgm:t>
    </dgm:pt>
    <dgm:pt modelId="{2799AA5F-637E-4A16-BBC5-98FB80E6B139}" type="sibTrans" cxnId="{DF273A6F-6AAA-4B11-B362-BC0E5FAC5CE7}">
      <dgm:prSet/>
      <dgm:spPr/>
      <dgm:t>
        <a:bodyPr/>
        <a:lstStyle/>
        <a:p>
          <a:endParaRPr lang="en-US"/>
        </a:p>
      </dgm:t>
    </dgm:pt>
    <dgm:pt modelId="{60BEFCA9-369A-4F78-A9A1-A4F10D0A6E37}" type="pres">
      <dgm:prSet presAssocID="{305733AE-A947-4716-8AFE-54D4E042290C}" presName="Name0" presStyleCnt="0">
        <dgm:presLayoutVars>
          <dgm:dir/>
          <dgm:resizeHandles val="exact"/>
        </dgm:presLayoutVars>
      </dgm:prSet>
      <dgm:spPr/>
    </dgm:pt>
    <dgm:pt modelId="{CEAE2E4C-1BBF-4C60-AA9F-87B07F527E11}" type="pres">
      <dgm:prSet presAssocID="{305733AE-A947-4716-8AFE-54D4E042290C}" presName="cycle" presStyleCnt="0"/>
      <dgm:spPr/>
    </dgm:pt>
    <dgm:pt modelId="{D6FDC035-FDBC-4C6D-B881-A90F570B4939}" type="pres">
      <dgm:prSet presAssocID="{4A0C724A-2E0B-4853-A390-6D5D175EB30C}" presName="nodeFirstNode" presStyleLbl="node1" presStyleIdx="0" presStyleCnt="10">
        <dgm:presLayoutVars>
          <dgm:bulletEnabled val="1"/>
        </dgm:presLayoutVars>
      </dgm:prSet>
      <dgm:spPr/>
    </dgm:pt>
    <dgm:pt modelId="{E392CDA5-3A4A-4CD5-9DFF-29E255D3660F}" type="pres">
      <dgm:prSet presAssocID="{6F9DE7F1-0709-4B2C-A9C7-7EF988A1C56F}" presName="sibTransFirstNode" presStyleLbl="bgShp" presStyleIdx="0" presStyleCnt="1"/>
      <dgm:spPr/>
    </dgm:pt>
    <dgm:pt modelId="{4B45664B-0346-4095-8158-F5C93CEE5AB3}" type="pres">
      <dgm:prSet presAssocID="{E479A57E-90A1-4243-B9A2-80E4622257EE}" presName="nodeFollowingNodes" presStyleLbl="node1" presStyleIdx="1" presStyleCnt="10">
        <dgm:presLayoutVars>
          <dgm:bulletEnabled val="1"/>
        </dgm:presLayoutVars>
      </dgm:prSet>
      <dgm:spPr/>
    </dgm:pt>
    <dgm:pt modelId="{4E1CC3F5-FD86-48DF-8853-0A8CC755B545}" type="pres">
      <dgm:prSet presAssocID="{000AEB89-8420-4B00-9857-C2402C395260}" presName="nodeFollowingNodes" presStyleLbl="node1" presStyleIdx="2" presStyleCnt="10">
        <dgm:presLayoutVars>
          <dgm:bulletEnabled val="1"/>
        </dgm:presLayoutVars>
      </dgm:prSet>
      <dgm:spPr/>
    </dgm:pt>
    <dgm:pt modelId="{9425FC85-E870-40FE-AEB9-7DB8C6B5BE37}" type="pres">
      <dgm:prSet presAssocID="{6C1D0AEF-286E-4178-8603-9E376323FF77}" presName="nodeFollowingNodes" presStyleLbl="node1" presStyleIdx="3" presStyleCnt="10">
        <dgm:presLayoutVars>
          <dgm:bulletEnabled val="1"/>
        </dgm:presLayoutVars>
      </dgm:prSet>
      <dgm:spPr/>
    </dgm:pt>
    <dgm:pt modelId="{0584C317-67E5-4D17-AF66-D004A1A6D3E3}" type="pres">
      <dgm:prSet presAssocID="{645CF399-DB27-4973-B630-6AB9F9899FF1}" presName="nodeFollowingNodes" presStyleLbl="node1" presStyleIdx="4" presStyleCnt="10">
        <dgm:presLayoutVars>
          <dgm:bulletEnabled val="1"/>
        </dgm:presLayoutVars>
      </dgm:prSet>
      <dgm:spPr/>
    </dgm:pt>
    <dgm:pt modelId="{AA1BC7AA-283C-4252-9E70-7284A3A83AB4}" type="pres">
      <dgm:prSet presAssocID="{11AF90C5-5699-4331-8274-B7F1FFE8ECBD}" presName="nodeFollowingNodes" presStyleLbl="node1" presStyleIdx="5" presStyleCnt="10">
        <dgm:presLayoutVars>
          <dgm:bulletEnabled val="1"/>
        </dgm:presLayoutVars>
      </dgm:prSet>
      <dgm:spPr/>
    </dgm:pt>
    <dgm:pt modelId="{422289C1-B3DC-4F92-B4DA-55458B2E5727}" type="pres">
      <dgm:prSet presAssocID="{AF046C16-E056-42B6-A5F1-EA9207ABA53E}" presName="nodeFollowingNodes" presStyleLbl="node1" presStyleIdx="6" presStyleCnt="10">
        <dgm:presLayoutVars>
          <dgm:bulletEnabled val="1"/>
        </dgm:presLayoutVars>
      </dgm:prSet>
      <dgm:spPr/>
    </dgm:pt>
    <dgm:pt modelId="{CAC4CFF3-61A9-4E6C-8440-CBDA80B69A2C}" type="pres">
      <dgm:prSet presAssocID="{B24FC3C6-5E69-4CC6-9C35-F2C34EA3861D}" presName="nodeFollowingNodes" presStyleLbl="node1" presStyleIdx="7" presStyleCnt="10">
        <dgm:presLayoutVars>
          <dgm:bulletEnabled val="1"/>
        </dgm:presLayoutVars>
      </dgm:prSet>
      <dgm:spPr/>
    </dgm:pt>
    <dgm:pt modelId="{8C067B9B-942C-45E5-86B4-45B429CA0E81}" type="pres">
      <dgm:prSet presAssocID="{8002307C-2701-499F-B04D-642382CA908C}" presName="nodeFollowingNodes" presStyleLbl="node1" presStyleIdx="8" presStyleCnt="10">
        <dgm:presLayoutVars>
          <dgm:bulletEnabled val="1"/>
        </dgm:presLayoutVars>
      </dgm:prSet>
      <dgm:spPr/>
    </dgm:pt>
    <dgm:pt modelId="{C256D188-801A-48FF-8ED3-A32B934625D7}" type="pres">
      <dgm:prSet presAssocID="{395214B6-1782-4274-8AA2-1C159A262F7A}" presName="nodeFollowingNodes" presStyleLbl="node1" presStyleIdx="9" presStyleCnt="10">
        <dgm:presLayoutVars>
          <dgm:bulletEnabled val="1"/>
        </dgm:presLayoutVars>
      </dgm:prSet>
      <dgm:spPr/>
    </dgm:pt>
  </dgm:ptLst>
  <dgm:cxnLst>
    <dgm:cxn modelId="{006EB43A-C90D-4987-B87E-FC09456B4F75}" srcId="{305733AE-A947-4716-8AFE-54D4E042290C}" destId="{E479A57E-90A1-4243-B9A2-80E4622257EE}" srcOrd="1" destOrd="0" parTransId="{CE5072FF-1D7C-420C-B107-9A4B10ED0E6B}" sibTransId="{F263A8DC-BE72-4A0F-939C-D9DF557BE19A}"/>
    <dgm:cxn modelId="{77889F40-9B33-48DF-8339-A908FB65113A}" type="presOf" srcId="{305733AE-A947-4716-8AFE-54D4E042290C}" destId="{60BEFCA9-369A-4F78-A9A1-A4F10D0A6E37}" srcOrd="0" destOrd="0" presId="urn:microsoft.com/office/officeart/2005/8/layout/cycle3"/>
    <dgm:cxn modelId="{55AD855C-0133-46F7-9639-26954D26B79E}" type="presOf" srcId="{E479A57E-90A1-4243-B9A2-80E4622257EE}" destId="{4B45664B-0346-4095-8158-F5C93CEE5AB3}" srcOrd="0" destOrd="0" presId="urn:microsoft.com/office/officeart/2005/8/layout/cycle3"/>
    <dgm:cxn modelId="{B32C9168-120C-41BC-BB79-483D93AD6AA7}" srcId="{305733AE-A947-4716-8AFE-54D4E042290C}" destId="{000AEB89-8420-4B00-9857-C2402C395260}" srcOrd="2" destOrd="0" parTransId="{95865820-FBDA-41A0-BDFF-4CD85093F18D}" sibTransId="{F101DD19-2CEF-49CC-867B-85C1F282B55A}"/>
    <dgm:cxn modelId="{6E3EF96D-0ED7-4C35-A7E9-36A2A93D9221}" srcId="{305733AE-A947-4716-8AFE-54D4E042290C}" destId="{B24FC3C6-5E69-4CC6-9C35-F2C34EA3861D}" srcOrd="7" destOrd="0" parTransId="{07F667C7-DE4E-4D39-8D69-9DD515BAE388}" sibTransId="{A037724B-5B6C-44DC-A7E0-1362EB97194C}"/>
    <dgm:cxn modelId="{DF273A6F-6AAA-4B11-B362-BC0E5FAC5CE7}" srcId="{305733AE-A947-4716-8AFE-54D4E042290C}" destId="{645CF399-DB27-4973-B630-6AB9F9899FF1}" srcOrd="4" destOrd="0" parTransId="{EDC050F2-631C-43C2-81AB-BE10AC6F36D9}" sibTransId="{2799AA5F-637E-4A16-BBC5-98FB80E6B139}"/>
    <dgm:cxn modelId="{87E01073-C092-4A8E-B85B-DB6414BEEF34}" type="presOf" srcId="{11AF90C5-5699-4331-8274-B7F1FFE8ECBD}" destId="{AA1BC7AA-283C-4252-9E70-7284A3A83AB4}" srcOrd="0" destOrd="0" presId="urn:microsoft.com/office/officeart/2005/8/layout/cycle3"/>
    <dgm:cxn modelId="{573F8495-F290-4B74-8F68-0998123DD950}" srcId="{305733AE-A947-4716-8AFE-54D4E042290C}" destId="{AF046C16-E056-42B6-A5F1-EA9207ABA53E}" srcOrd="6" destOrd="0" parTransId="{1A393034-C38D-4BED-9453-D3A17E3CE02E}" sibTransId="{890970E7-BB5C-4730-AB84-9D4E1D56F58D}"/>
    <dgm:cxn modelId="{E0C5F89B-B767-4847-93BE-13129F8C9FAB}" srcId="{305733AE-A947-4716-8AFE-54D4E042290C}" destId="{6C1D0AEF-286E-4178-8603-9E376323FF77}" srcOrd="3" destOrd="0" parTransId="{97064C68-7A1F-427C-81E5-7AFE7C6CC29E}" sibTransId="{794A0467-09C7-4F6D-A5F1-6940EA8DC840}"/>
    <dgm:cxn modelId="{559A29A0-EFBC-453B-A78F-A1CE8E973094}" srcId="{305733AE-A947-4716-8AFE-54D4E042290C}" destId="{11AF90C5-5699-4331-8274-B7F1FFE8ECBD}" srcOrd="5" destOrd="0" parTransId="{E9EA2E21-3759-468C-82A2-95C28D7609AE}" sibTransId="{94DD268B-0551-4DA4-802C-2A88CFFF9B4A}"/>
    <dgm:cxn modelId="{E257C8A0-BFC4-40F1-AB5C-3D89EDEA6DD2}" type="presOf" srcId="{4A0C724A-2E0B-4853-A390-6D5D175EB30C}" destId="{D6FDC035-FDBC-4C6D-B881-A90F570B4939}" srcOrd="0" destOrd="0" presId="urn:microsoft.com/office/officeart/2005/8/layout/cycle3"/>
    <dgm:cxn modelId="{EDF302A7-6173-4E26-9849-B54763DE60ED}" type="presOf" srcId="{395214B6-1782-4274-8AA2-1C159A262F7A}" destId="{C256D188-801A-48FF-8ED3-A32B934625D7}" srcOrd="0" destOrd="0" presId="urn:microsoft.com/office/officeart/2005/8/layout/cycle3"/>
    <dgm:cxn modelId="{64D39CAE-CA6F-402A-8930-1A52D4A22D9E}" srcId="{305733AE-A947-4716-8AFE-54D4E042290C}" destId="{4A0C724A-2E0B-4853-A390-6D5D175EB30C}" srcOrd="0" destOrd="0" parTransId="{5A3B0231-E544-4EAD-A7C2-4E5FE1B38D46}" sibTransId="{6F9DE7F1-0709-4B2C-A9C7-7EF988A1C56F}"/>
    <dgm:cxn modelId="{1B1B79B2-51C2-4499-A096-0479F3BB8EBD}" type="presOf" srcId="{AF046C16-E056-42B6-A5F1-EA9207ABA53E}" destId="{422289C1-B3DC-4F92-B4DA-55458B2E5727}" srcOrd="0" destOrd="0" presId="urn:microsoft.com/office/officeart/2005/8/layout/cycle3"/>
    <dgm:cxn modelId="{36BBC1BB-E2D3-42EC-AAB2-803B9047AEA7}" type="presOf" srcId="{B24FC3C6-5E69-4CC6-9C35-F2C34EA3861D}" destId="{CAC4CFF3-61A9-4E6C-8440-CBDA80B69A2C}" srcOrd="0" destOrd="0" presId="urn:microsoft.com/office/officeart/2005/8/layout/cycle3"/>
    <dgm:cxn modelId="{7105C4C7-6508-48A6-B9D0-2E218EE89715}" type="presOf" srcId="{645CF399-DB27-4973-B630-6AB9F9899FF1}" destId="{0584C317-67E5-4D17-AF66-D004A1A6D3E3}" srcOrd="0" destOrd="0" presId="urn:microsoft.com/office/officeart/2005/8/layout/cycle3"/>
    <dgm:cxn modelId="{737BA5C8-74BD-48CA-8F4C-E9ECF22A48F2}" type="presOf" srcId="{6F9DE7F1-0709-4B2C-A9C7-7EF988A1C56F}" destId="{E392CDA5-3A4A-4CD5-9DFF-29E255D3660F}" srcOrd="0" destOrd="0" presId="urn:microsoft.com/office/officeart/2005/8/layout/cycle3"/>
    <dgm:cxn modelId="{BDB868D2-351B-4B9C-A3E9-EA07E22C5DE4}" srcId="{305733AE-A947-4716-8AFE-54D4E042290C}" destId="{8002307C-2701-499F-B04D-642382CA908C}" srcOrd="8" destOrd="0" parTransId="{0C0726A0-1BBB-4AEF-A90D-06E6C2E8D57A}" sibTransId="{07A4BC8A-F522-4AA7-8AB8-B3DB9170BBF7}"/>
    <dgm:cxn modelId="{7AB7BFF0-1DA6-4933-A493-80632F82B549}" type="presOf" srcId="{6C1D0AEF-286E-4178-8603-9E376323FF77}" destId="{9425FC85-E870-40FE-AEB9-7DB8C6B5BE37}" srcOrd="0" destOrd="0" presId="urn:microsoft.com/office/officeart/2005/8/layout/cycle3"/>
    <dgm:cxn modelId="{F874DFF0-6849-4430-A2CA-B1AD73F00C04}" srcId="{305733AE-A947-4716-8AFE-54D4E042290C}" destId="{395214B6-1782-4274-8AA2-1C159A262F7A}" srcOrd="9" destOrd="0" parTransId="{4E59EFB5-0FEF-44EE-BCEE-8CF5BFCE6A8D}" sibTransId="{8BE4917C-CC54-4731-A6A9-BA7ECAABCF82}"/>
    <dgm:cxn modelId="{3EBE6CF2-2C09-48E8-A479-EA5330F6D12A}" type="presOf" srcId="{8002307C-2701-499F-B04D-642382CA908C}" destId="{8C067B9B-942C-45E5-86B4-45B429CA0E81}" srcOrd="0" destOrd="0" presId="urn:microsoft.com/office/officeart/2005/8/layout/cycle3"/>
    <dgm:cxn modelId="{CBF16FFC-6579-412C-9F07-99C0F5425BBA}" type="presOf" srcId="{000AEB89-8420-4B00-9857-C2402C395260}" destId="{4E1CC3F5-FD86-48DF-8853-0A8CC755B545}" srcOrd="0" destOrd="0" presId="urn:microsoft.com/office/officeart/2005/8/layout/cycle3"/>
    <dgm:cxn modelId="{459146E7-43CA-451A-99A7-8A2D43A14522}" type="presParOf" srcId="{60BEFCA9-369A-4F78-A9A1-A4F10D0A6E37}" destId="{CEAE2E4C-1BBF-4C60-AA9F-87B07F527E11}" srcOrd="0" destOrd="0" presId="urn:microsoft.com/office/officeart/2005/8/layout/cycle3"/>
    <dgm:cxn modelId="{EB86DD35-780A-46A5-9E3B-6BF1E65B1D98}" type="presParOf" srcId="{CEAE2E4C-1BBF-4C60-AA9F-87B07F527E11}" destId="{D6FDC035-FDBC-4C6D-B881-A90F570B4939}" srcOrd="0" destOrd="0" presId="urn:microsoft.com/office/officeart/2005/8/layout/cycle3"/>
    <dgm:cxn modelId="{4B86965D-FD95-446E-8168-17E01446B706}" type="presParOf" srcId="{CEAE2E4C-1BBF-4C60-AA9F-87B07F527E11}" destId="{E392CDA5-3A4A-4CD5-9DFF-29E255D3660F}" srcOrd="1" destOrd="0" presId="urn:microsoft.com/office/officeart/2005/8/layout/cycle3"/>
    <dgm:cxn modelId="{ED7896C1-D004-4EB2-9CFE-84B6CC92FD47}" type="presParOf" srcId="{CEAE2E4C-1BBF-4C60-AA9F-87B07F527E11}" destId="{4B45664B-0346-4095-8158-F5C93CEE5AB3}" srcOrd="2" destOrd="0" presId="urn:microsoft.com/office/officeart/2005/8/layout/cycle3"/>
    <dgm:cxn modelId="{8DC9DB7F-E639-47F1-AA51-172345B9322B}" type="presParOf" srcId="{CEAE2E4C-1BBF-4C60-AA9F-87B07F527E11}" destId="{4E1CC3F5-FD86-48DF-8853-0A8CC755B545}" srcOrd="3" destOrd="0" presId="urn:microsoft.com/office/officeart/2005/8/layout/cycle3"/>
    <dgm:cxn modelId="{922CC4E7-5C83-4E79-B56B-F3D82CA804AC}" type="presParOf" srcId="{CEAE2E4C-1BBF-4C60-AA9F-87B07F527E11}" destId="{9425FC85-E870-40FE-AEB9-7DB8C6B5BE37}" srcOrd="4" destOrd="0" presId="urn:microsoft.com/office/officeart/2005/8/layout/cycle3"/>
    <dgm:cxn modelId="{56EB88F2-DEF1-4FDF-9FE2-5494926765AC}" type="presParOf" srcId="{CEAE2E4C-1BBF-4C60-AA9F-87B07F527E11}" destId="{0584C317-67E5-4D17-AF66-D004A1A6D3E3}" srcOrd="5" destOrd="0" presId="urn:microsoft.com/office/officeart/2005/8/layout/cycle3"/>
    <dgm:cxn modelId="{EE6C3B9E-7D5A-4E8C-9CF0-C5BE801D32B1}" type="presParOf" srcId="{CEAE2E4C-1BBF-4C60-AA9F-87B07F527E11}" destId="{AA1BC7AA-283C-4252-9E70-7284A3A83AB4}" srcOrd="6" destOrd="0" presId="urn:microsoft.com/office/officeart/2005/8/layout/cycle3"/>
    <dgm:cxn modelId="{72CE2D80-9456-4D1A-9570-A3250DC6EF2C}" type="presParOf" srcId="{CEAE2E4C-1BBF-4C60-AA9F-87B07F527E11}" destId="{422289C1-B3DC-4F92-B4DA-55458B2E5727}" srcOrd="7" destOrd="0" presId="urn:microsoft.com/office/officeart/2005/8/layout/cycle3"/>
    <dgm:cxn modelId="{6C32108C-4573-4B90-AB87-32C2F3233ED7}" type="presParOf" srcId="{CEAE2E4C-1BBF-4C60-AA9F-87B07F527E11}" destId="{CAC4CFF3-61A9-4E6C-8440-CBDA80B69A2C}" srcOrd="8" destOrd="0" presId="urn:microsoft.com/office/officeart/2005/8/layout/cycle3"/>
    <dgm:cxn modelId="{BF0014D4-02FC-4BED-BF11-770A96C65FF7}" type="presParOf" srcId="{CEAE2E4C-1BBF-4C60-AA9F-87B07F527E11}" destId="{8C067B9B-942C-45E5-86B4-45B429CA0E81}" srcOrd="9" destOrd="0" presId="urn:microsoft.com/office/officeart/2005/8/layout/cycle3"/>
    <dgm:cxn modelId="{D2BC9C4F-A93F-4FED-AD9C-71AFB9F39D84}" type="presParOf" srcId="{CEAE2E4C-1BBF-4C60-AA9F-87B07F527E11}" destId="{C256D188-801A-48FF-8ED3-A32B934625D7}" srcOrd="10"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556E5BF-A0C1-4CB9-B4AE-252A1678DB7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B714AB4-5038-4F89-B185-4AA8D29C6348}">
      <dgm:prSet/>
      <dgm:spPr/>
      <dgm:t>
        <a:bodyPr/>
        <a:lstStyle/>
        <a:p>
          <a:r>
            <a:rPr lang="en-US" b="1"/>
            <a:t>Agenda</a:t>
          </a:r>
          <a:endParaRPr lang="en-US"/>
        </a:p>
      </dgm:t>
    </dgm:pt>
    <dgm:pt modelId="{7F1D3D5D-E00C-4D5B-827F-06AC6F72AD5C}" type="parTrans" cxnId="{7DCBF063-36B1-475C-9994-5D68BA40984B}">
      <dgm:prSet/>
      <dgm:spPr/>
      <dgm:t>
        <a:bodyPr/>
        <a:lstStyle/>
        <a:p>
          <a:endParaRPr lang="en-US"/>
        </a:p>
      </dgm:t>
    </dgm:pt>
    <dgm:pt modelId="{26461045-7B0F-47C9-890D-22B16BF8505F}" type="sibTrans" cxnId="{7DCBF063-36B1-475C-9994-5D68BA40984B}">
      <dgm:prSet/>
      <dgm:spPr/>
      <dgm:t>
        <a:bodyPr/>
        <a:lstStyle/>
        <a:p>
          <a:endParaRPr lang="en-US"/>
        </a:p>
      </dgm:t>
    </dgm:pt>
    <dgm:pt modelId="{F122760C-5BD7-4AB6-9A27-C33B9220E69A}">
      <dgm:prSet/>
      <dgm:spPr/>
      <dgm:t>
        <a:bodyPr/>
        <a:lstStyle/>
        <a:p>
          <a:r>
            <a:rPr lang="en-US" b="1" dirty="0"/>
            <a:t>Product overview </a:t>
          </a:r>
          <a:endParaRPr lang="en-US" dirty="0"/>
        </a:p>
      </dgm:t>
    </dgm:pt>
    <dgm:pt modelId="{5191BB59-E8C1-4225-B62F-35FFE16ADBAB}" type="parTrans" cxnId="{A8F839D7-A87E-4FF3-BCAE-922930429C8B}">
      <dgm:prSet/>
      <dgm:spPr/>
      <dgm:t>
        <a:bodyPr/>
        <a:lstStyle/>
        <a:p>
          <a:endParaRPr lang="en-US"/>
        </a:p>
      </dgm:t>
    </dgm:pt>
    <dgm:pt modelId="{106C6A7D-18C1-493D-9CCC-E3581F17CEE4}" type="sibTrans" cxnId="{A8F839D7-A87E-4FF3-BCAE-922930429C8B}">
      <dgm:prSet/>
      <dgm:spPr/>
      <dgm:t>
        <a:bodyPr/>
        <a:lstStyle/>
        <a:p>
          <a:endParaRPr lang="en-US"/>
        </a:p>
      </dgm:t>
    </dgm:pt>
    <dgm:pt modelId="{50BBE5C7-4A14-40A2-A5EA-5454A5CD3AE5}">
      <dgm:prSet/>
      <dgm:spPr/>
      <dgm:t>
        <a:bodyPr/>
        <a:lstStyle/>
        <a:p>
          <a:r>
            <a:rPr lang="en-IN" b="1"/>
            <a:t>Introduction to Deployment</a:t>
          </a:r>
          <a:endParaRPr lang="en-US" dirty="0"/>
        </a:p>
      </dgm:t>
    </dgm:pt>
    <dgm:pt modelId="{E69C018A-8827-4719-80D0-D201D3EE0232}" type="parTrans" cxnId="{FDFE5034-BB5C-4973-9603-37A116AB1F28}">
      <dgm:prSet/>
      <dgm:spPr/>
      <dgm:t>
        <a:bodyPr/>
        <a:lstStyle/>
        <a:p>
          <a:endParaRPr lang="en-IN"/>
        </a:p>
      </dgm:t>
    </dgm:pt>
    <dgm:pt modelId="{8F4378AD-2EAE-4533-83F1-D4DE9052C975}" type="sibTrans" cxnId="{FDFE5034-BB5C-4973-9603-37A116AB1F28}">
      <dgm:prSet/>
      <dgm:spPr/>
      <dgm:t>
        <a:bodyPr/>
        <a:lstStyle/>
        <a:p>
          <a:endParaRPr lang="en-IN"/>
        </a:p>
      </dgm:t>
    </dgm:pt>
    <dgm:pt modelId="{6B76AF4E-72DE-4517-9850-3D7D3FBAC693}">
      <dgm:prSet/>
      <dgm:spPr/>
      <dgm:t>
        <a:bodyPr/>
        <a:lstStyle/>
        <a:p>
          <a:r>
            <a:rPr lang="en-US" b="1">
              <a:solidFill>
                <a:prstClr val="black">
                  <a:hueOff val="0"/>
                  <a:satOff val="0"/>
                  <a:lumOff val="0"/>
                  <a:alphaOff val="0"/>
                </a:prstClr>
              </a:solidFill>
              <a:latin typeface="Century Gothic" panose="020B0502020202020204"/>
              <a:ea typeface="+mn-ea"/>
              <a:cs typeface="+mn-cs"/>
            </a:rPr>
            <a:t>Deploying maestro VM</a:t>
          </a:r>
          <a:endParaRPr lang="en-US" b="1" dirty="0">
            <a:solidFill>
              <a:prstClr val="black">
                <a:hueOff val="0"/>
                <a:satOff val="0"/>
                <a:lumOff val="0"/>
                <a:alphaOff val="0"/>
              </a:prstClr>
            </a:solidFill>
            <a:latin typeface="Century Gothic" panose="020B0502020202020204"/>
            <a:ea typeface="+mn-ea"/>
            <a:cs typeface="+mn-cs"/>
          </a:endParaRPr>
        </a:p>
      </dgm:t>
    </dgm:pt>
    <dgm:pt modelId="{E444925E-20B8-434F-BB2E-5F245B439434}" type="parTrans" cxnId="{C4136DBA-50A1-4024-9406-274B88F520EF}">
      <dgm:prSet/>
      <dgm:spPr/>
      <dgm:t>
        <a:bodyPr/>
        <a:lstStyle/>
        <a:p>
          <a:endParaRPr lang="en-IN"/>
        </a:p>
      </dgm:t>
    </dgm:pt>
    <dgm:pt modelId="{062D1FBD-A6C9-4659-BE83-8D141C2977EE}" type="sibTrans" cxnId="{C4136DBA-50A1-4024-9406-274B88F520EF}">
      <dgm:prSet/>
      <dgm:spPr/>
      <dgm:t>
        <a:bodyPr/>
        <a:lstStyle/>
        <a:p>
          <a:endParaRPr lang="en-IN"/>
        </a:p>
      </dgm:t>
    </dgm:pt>
    <dgm:pt modelId="{81330810-F62E-4372-8B75-2BF5A647CEE2}">
      <dgm:prSet/>
      <dgm:spPr/>
      <dgm:t>
        <a:bodyPr/>
        <a:lstStyle/>
        <a:p>
          <a:r>
            <a:rPr lang="en-IN" b="1">
              <a:solidFill>
                <a:prstClr val="black">
                  <a:hueOff val="0"/>
                  <a:satOff val="0"/>
                  <a:lumOff val="0"/>
                  <a:alphaOff val="0"/>
                </a:prstClr>
              </a:solidFill>
              <a:latin typeface="Century Gothic" panose="020B0502020202020204"/>
              <a:ea typeface="+mn-ea"/>
              <a:cs typeface="+mn-cs"/>
            </a:rPr>
            <a:t>VNF generator tool </a:t>
          </a:r>
          <a:endParaRPr lang="en-US" b="1" dirty="0">
            <a:solidFill>
              <a:prstClr val="black">
                <a:hueOff val="0"/>
                <a:satOff val="0"/>
                <a:lumOff val="0"/>
                <a:alphaOff val="0"/>
              </a:prstClr>
            </a:solidFill>
            <a:latin typeface="Century Gothic" panose="020B0502020202020204"/>
            <a:ea typeface="+mn-ea"/>
            <a:cs typeface="+mn-cs"/>
          </a:endParaRPr>
        </a:p>
      </dgm:t>
    </dgm:pt>
    <dgm:pt modelId="{AFD6EA47-7E7E-4E08-9855-79B8DF9ED154}" type="parTrans" cxnId="{2C4A830C-8BFE-41A8-B3BC-C21456D8423E}">
      <dgm:prSet/>
      <dgm:spPr/>
      <dgm:t>
        <a:bodyPr/>
        <a:lstStyle/>
        <a:p>
          <a:endParaRPr lang="en-IN"/>
        </a:p>
      </dgm:t>
    </dgm:pt>
    <dgm:pt modelId="{D479B548-2B47-408A-BB5D-493719583B6A}" type="sibTrans" cxnId="{2C4A830C-8BFE-41A8-B3BC-C21456D8423E}">
      <dgm:prSet/>
      <dgm:spPr/>
      <dgm:t>
        <a:bodyPr/>
        <a:lstStyle/>
        <a:p>
          <a:endParaRPr lang="en-IN"/>
        </a:p>
      </dgm:t>
    </dgm:pt>
    <dgm:pt modelId="{3EB6F701-6B82-48B3-8B5C-069FB1A36DCC}">
      <dgm:prSet/>
      <dgm:spPr/>
      <dgm:t>
        <a:bodyPr/>
        <a:lstStyle/>
        <a:p>
          <a:r>
            <a:rPr lang="en-US" b="1" dirty="0"/>
            <a:t>SM /ME Deployment</a:t>
          </a:r>
          <a:endParaRPr lang="en-US" dirty="0"/>
        </a:p>
      </dgm:t>
    </dgm:pt>
    <dgm:pt modelId="{0F33E3F1-E84C-4694-8B5B-3917287E8357}" type="parTrans" cxnId="{39D4304A-57C3-42C0-9751-D707D10308C3}">
      <dgm:prSet/>
      <dgm:spPr/>
      <dgm:t>
        <a:bodyPr/>
        <a:lstStyle/>
        <a:p>
          <a:endParaRPr lang="en-IN"/>
        </a:p>
      </dgm:t>
    </dgm:pt>
    <dgm:pt modelId="{02F52854-3654-4443-827E-D7BECE888167}" type="sibTrans" cxnId="{39D4304A-57C3-42C0-9751-D707D10308C3}">
      <dgm:prSet/>
      <dgm:spPr/>
      <dgm:t>
        <a:bodyPr/>
        <a:lstStyle/>
        <a:p>
          <a:endParaRPr lang="en-IN"/>
        </a:p>
      </dgm:t>
    </dgm:pt>
    <dgm:pt modelId="{65C60113-7C75-43C7-A526-D28476D47678}" type="pres">
      <dgm:prSet presAssocID="{3556E5BF-A0C1-4CB9-B4AE-252A1678DB7B}" presName="linear" presStyleCnt="0">
        <dgm:presLayoutVars>
          <dgm:dir/>
          <dgm:animLvl val="lvl"/>
          <dgm:resizeHandles val="exact"/>
        </dgm:presLayoutVars>
      </dgm:prSet>
      <dgm:spPr/>
    </dgm:pt>
    <dgm:pt modelId="{D196807B-37B6-4588-A926-84793F33D279}" type="pres">
      <dgm:prSet presAssocID="{5B714AB4-5038-4F89-B185-4AA8D29C6348}" presName="parentLin" presStyleCnt="0"/>
      <dgm:spPr/>
    </dgm:pt>
    <dgm:pt modelId="{8AB80AD1-DBC2-4554-8027-8E77735B5E81}" type="pres">
      <dgm:prSet presAssocID="{5B714AB4-5038-4F89-B185-4AA8D29C6348}" presName="parentLeftMargin" presStyleLbl="node1" presStyleIdx="0" presStyleCnt="1"/>
      <dgm:spPr/>
    </dgm:pt>
    <dgm:pt modelId="{2DCAE6B5-A4C6-4631-9A0C-DA0C10E809BC}" type="pres">
      <dgm:prSet presAssocID="{5B714AB4-5038-4F89-B185-4AA8D29C6348}" presName="parentText" presStyleLbl="node1" presStyleIdx="0" presStyleCnt="1">
        <dgm:presLayoutVars>
          <dgm:chMax val="0"/>
          <dgm:bulletEnabled val="1"/>
        </dgm:presLayoutVars>
      </dgm:prSet>
      <dgm:spPr/>
    </dgm:pt>
    <dgm:pt modelId="{24B43AC3-2AF1-44D8-9906-74F35981D05A}" type="pres">
      <dgm:prSet presAssocID="{5B714AB4-5038-4F89-B185-4AA8D29C6348}" presName="negativeSpace" presStyleCnt="0"/>
      <dgm:spPr/>
    </dgm:pt>
    <dgm:pt modelId="{6FAB4518-1292-495B-8E09-34997CC8263D}" type="pres">
      <dgm:prSet presAssocID="{5B714AB4-5038-4F89-B185-4AA8D29C6348}" presName="childText" presStyleLbl="conFgAcc1" presStyleIdx="0" presStyleCnt="1">
        <dgm:presLayoutVars>
          <dgm:bulletEnabled val="1"/>
        </dgm:presLayoutVars>
      </dgm:prSet>
      <dgm:spPr/>
    </dgm:pt>
  </dgm:ptLst>
  <dgm:cxnLst>
    <dgm:cxn modelId="{2C4A830C-8BFE-41A8-B3BC-C21456D8423E}" srcId="{5B714AB4-5038-4F89-B185-4AA8D29C6348}" destId="{81330810-F62E-4372-8B75-2BF5A647CEE2}" srcOrd="3" destOrd="0" parTransId="{AFD6EA47-7E7E-4E08-9855-79B8DF9ED154}" sibTransId="{D479B548-2B47-408A-BB5D-493719583B6A}"/>
    <dgm:cxn modelId="{FDFE5034-BB5C-4973-9603-37A116AB1F28}" srcId="{5B714AB4-5038-4F89-B185-4AA8D29C6348}" destId="{50BBE5C7-4A14-40A2-A5EA-5454A5CD3AE5}" srcOrd="1" destOrd="0" parTransId="{E69C018A-8827-4719-80D0-D201D3EE0232}" sibTransId="{8F4378AD-2EAE-4533-83F1-D4DE9052C975}"/>
    <dgm:cxn modelId="{B5A1705B-DF73-4932-AAAF-AC95014F1B7F}" type="presOf" srcId="{F122760C-5BD7-4AB6-9A27-C33B9220E69A}" destId="{6FAB4518-1292-495B-8E09-34997CC8263D}" srcOrd="0" destOrd="0" presId="urn:microsoft.com/office/officeart/2005/8/layout/list1"/>
    <dgm:cxn modelId="{7DCBF063-36B1-475C-9994-5D68BA40984B}" srcId="{3556E5BF-A0C1-4CB9-B4AE-252A1678DB7B}" destId="{5B714AB4-5038-4F89-B185-4AA8D29C6348}" srcOrd="0" destOrd="0" parTransId="{7F1D3D5D-E00C-4D5B-827F-06AC6F72AD5C}" sibTransId="{26461045-7B0F-47C9-890D-22B16BF8505F}"/>
    <dgm:cxn modelId="{8B3AD665-C8FE-4DD8-8A5F-054EB84E0D93}" type="presOf" srcId="{5B714AB4-5038-4F89-B185-4AA8D29C6348}" destId="{2DCAE6B5-A4C6-4631-9A0C-DA0C10E809BC}" srcOrd="1" destOrd="0" presId="urn:microsoft.com/office/officeart/2005/8/layout/list1"/>
    <dgm:cxn modelId="{39D4304A-57C3-42C0-9751-D707D10308C3}" srcId="{5B714AB4-5038-4F89-B185-4AA8D29C6348}" destId="{3EB6F701-6B82-48B3-8B5C-069FB1A36DCC}" srcOrd="4" destOrd="0" parTransId="{0F33E3F1-E84C-4694-8B5B-3917287E8357}" sibTransId="{02F52854-3654-4443-827E-D7BECE888167}"/>
    <dgm:cxn modelId="{3A83FC9E-324B-4682-859E-2C7882C14CE2}" type="presOf" srcId="{5B714AB4-5038-4F89-B185-4AA8D29C6348}" destId="{8AB80AD1-DBC2-4554-8027-8E77735B5E81}" srcOrd="0" destOrd="0" presId="urn:microsoft.com/office/officeart/2005/8/layout/list1"/>
    <dgm:cxn modelId="{61BE559F-E20A-46F1-8579-43CC40EEA753}" type="presOf" srcId="{3556E5BF-A0C1-4CB9-B4AE-252A1678DB7B}" destId="{65C60113-7C75-43C7-A526-D28476D47678}" srcOrd="0" destOrd="0" presId="urn:microsoft.com/office/officeart/2005/8/layout/list1"/>
    <dgm:cxn modelId="{4EA3B7A7-4C0C-407B-B58F-ADF4B9F76D0E}" type="presOf" srcId="{81330810-F62E-4372-8B75-2BF5A647CEE2}" destId="{6FAB4518-1292-495B-8E09-34997CC8263D}" srcOrd="0" destOrd="3" presId="urn:microsoft.com/office/officeart/2005/8/layout/list1"/>
    <dgm:cxn modelId="{E96402A8-CD7C-404F-8F77-3778D4E5126E}" type="presOf" srcId="{3EB6F701-6B82-48B3-8B5C-069FB1A36DCC}" destId="{6FAB4518-1292-495B-8E09-34997CC8263D}" srcOrd="0" destOrd="4" presId="urn:microsoft.com/office/officeart/2005/8/layout/list1"/>
    <dgm:cxn modelId="{C4136DBA-50A1-4024-9406-274B88F520EF}" srcId="{5B714AB4-5038-4F89-B185-4AA8D29C6348}" destId="{6B76AF4E-72DE-4517-9850-3D7D3FBAC693}" srcOrd="2" destOrd="0" parTransId="{E444925E-20B8-434F-BB2E-5F245B439434}" sibTransId="{062D1FBD-A6C9-4659-BE83-8D141C2977EE}"/>
    <dgm:cxn modelId="{530EBBBD-776B-48AD-841C-14DFBD341D16}" type="presOf" srcId="{50BBE5C7-4A14-40A2-A5EA-5454A5CD3AE5}" destId="{6FAB4518-1292-495B-8E09-34997CC8263D}" srcOrd="0" destOrd="1" presId="urn:microsoft.com/office/officeart/2005/8/layout/list1"/>
    <dgm:cxn modelId="{0F32D1D5-FD2A-4185-9B2D-17F48D978CCA}" type="presOf" srcId="{6B76AF4E-72DE-4517-9850-3D7D3FBAC693}" destId="{6FAB4518-1292-495B-8E09-34997CC8263D}" srcOrd="0" destOrd="2" presId="urn:microsoft.com/office/officeart/2005/8/layout/list1"/>
    <dgm:cxn modelId="{A8F839D7-A87E-4FF3-BCAE-922930429C8B}" srcId="{5B714AB4-5038-4F89-B185-4AA8D29C6348}" destId="{F122760C-5BD7-4AB6-9A27-C33B9220E69A}" srcOrd="0" destOrd="0" parTransId="{5191BB59-E8C1-4225-B62F-35FFE16ADBAB}" sibTransId="{106C6A7D-18C1-493D-9CCC-E3581F17CEE4}"/>
    <dgm:cxn modelId="{73F7D261-75BE-4157-8A8E-541B47D20EAF}" type="presParOf" srcId="{65C60113-7C75-43C7-A526-D28476D47678}" destId="{D196807B-37B6-4588-A926-84793F33D279}" srcOrd="0" destOrd="0" presId="urn:microsoft.com/office/officeart/2005/8/layout/list1"/>
    <dgm:cxn modelId="{E6658125-0923-455E-94E0-17DBA3F1D959}" type="presParOf" srcId="{D196807B-37B6-4588-A926-84793F33D279}" destId="{8AB80AD1-DBC2-4554-8027-8E77735B5E81}" srcOrd="0" destOrd="0" presId="urn:microsoft.com/office/officeart/2005/8/layout/list1"/>
    <dgm:cxn modelId="{F835CA3F-D262-4F0D-8F0B-A40C452FC84C}" type="presParOf" srcId="{D196807B-37B6-4588-A926-84793F33D279}" destId="{2DCAE6B5-A4C6-4631-9A0C-DA0C10E809BC}" srcOrd="1" destOrd="0" presId="urn:microsoft.com/office/officeart/2005/8/layout/list1"/>
    <dgm:cxn modelId="{494379C2-6DB1-4C9F-B8B9-A105909AFCDF}" type="presParOf" srcId="{65C60113-7C75-43C7-A526-D28476D47678}" destId="{24B43AC3-2AF1-44D8-9906-74F35981D05A}" srcOrd="1" destOrd="0" presId="urn:microsoft.com/office/officeart/2005/8/layout/list1"/>
    <dgm:cxn modelId="{A04AC31F-6BD9-4B13-8E3D-FEC491E00CC0}" type="presParOf" srcId="{65C60113-7C75-43C7-A526-D28476D47678}" destId="{6FAB4518-1292-495B-8E09-34997CC8263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5733AE-A947-4716-8AFE-54D4E042290C}" type="doc">
      <dgm:prSet loTypeId="urn:microsoft.com/office/officeart/2005/8/layout/cycle3" loCatId="cycle" qsTypeId="urn:microsoft.com/office/officeart/2005/8/quickstyle/simple1" qsCatId="simple" csTypeId="urn:microsoft.com/office/officeart/2005/8/colors/accent3_2" csCatId="accent3" phldr="1"/>
      <dgm:spPr/>
      <dgm:t>
        <a:bodyPr/>
        <a:lstStyle/>
        <a:p>
          <a:endParaRPr lang="en-US"/>
        </a:p>
      </dgm:t>
    </dgm:pt>
    <dgm:pt modelId="{4A0C724A-2E0B-4853-A390-6D5D175EB30C}">
      <dgm:prSet phldrT="[Text]"/>
      <dgm:spPr>
        <a:solidFill>
          <a:schemeClr val="tx1"/>
        </a:solidFill>
      </dgm:spPr>
      <dgm:t>
        <a:bodyPr/>
        <a:lstStyle/>
        <a:p>
          <a:r>
            <a:rPr lang="en-US" dirty="0"/>
            <a:t>Create</a:t>
          </a:r>
        </a:p>
      </dgm:t>
    </dgm:pt>
    <dgm:pt modelId="{5A3B0231-E544-4EAD-A7C2-4E5FE1B38D46}" type="parTrans" cxnId="{64D39CAE-CA6F-402A-8930-1A52D4A22D9E}">
      <dgm:prSet/>
      <dgm:spPr/>
      <dgm:t>
        <a:bodyPr/>
        <a:lstStyle/>
        <a:p>
          <a:endParaRPr lang="en-US"/>
        </a:p>
      </dgm:t>
    </dgm:pt>
    <dgm:pt modelId="{6F9DE7F1-0709-4B2C-A9C7-7EF988A1C56F}" type="sibTrans" cxnId="{64D39CAE-CA6F-402A-8930-1A52D4A22D9E}">
      <dgm:prSet/>
      <dgm:spPr/>
      <dgm:t>
        <a:bodyPr/>
        <a:lstStyle/>
        <a:p>
          <a:endParaRPr lang="en-US"/>
        </a:p>
      </dgm:t>
    </dgm:pt>
    <dgm:pt modelId="{E479A57E-90A1-4243-B9A2-80E4622257EE}">
      <dgm:prSet phldrT="[Text]"/>
      <dgm:spPr>
        <a:solidFill>
          <a:schemeClr val="tx1"/>
        </a:solidFill>
      </dgm:spPr>
      <dgm:t>
        <a:bodyPr/>
        <a:lstStyle/>
        <a:p>
          <a:r>
            <a:rPr lang="en-US" dirty="0"/>
            <a:t>Instantiate</a:t>
          </a:r>
        </a:p>
      </dgm:t>
    </dgm:pt>
    <dgm:pt modelId="{CE5072FF-1D7C-420C-B107-9A4B10ED0E6B}" type="parTrans" cxnId="{006EB43A-C90D-4987-B87E-FC09456B4F75}">
      <dgm:prSet/>
      <dgm:spPr/>
      <dgm:t>
        <a:bodyPr/>
        <a:lstStyle/>
        <a:p>
          <a:endParaRPr lang="en-US"/>
        </a:p>
      </dgm:t>
    </dgm:pt>
    <dgm:pt modelId="{F263A8DC-BE72-4A0F-939C-D9DF557BE19A}" type="sibTrans" cxnId="{006EB43A-C90D-4987-B87E-FC09456B4F75}">
      <dgm:prSet/>
      <dgm:spPr/>
      <dgm:t>
        <a:bodyPr/>
        <a:lstStyle/>
        <a:p>
          <a:endParaRPr lang="en-US"/>
        </a:p>
      </dgm:t>
    </dgm:pt>
    <dgm:pt modelId="{000AEB89-8420-4B00-9857-C2402C395260}">
      <dgm:prSet phldrT="[Text]"/>
      <dgm:spPr>
        <a:solidFill>
          <a:schemeClr val="tx1"/>
        </a:solidFill>
      </dgm:spPr>
      <dgm:t>
        <a:bodyPr/>
        <a:lstStyle/>
        <a:p>
          <a:r>
            <a:rPr lang="en-US" dirty="0"/>
            <a:t>Modify</a:t>
          </a:r>
        </a:p>
      </dgm:t>
    </dgm:pt>
    <dgm:pt modelId="{95865820-FBDA-41A0-BDFF-4CD85093F18D}" type="parTrans" cxnId="{B32C9168-120C-41BC-BB79-483D93AD6AA7}">
      <dgm:prSet/>
      <dgm:spPr/>
      <dgm:t>
        <a:bodyPr/>
        <a:lstStyle/>
        <a:p>
          <a:endParaRPr lang="en-US"/>
        </a:p>
      </dgm:t>
    </dgm:pt>
    <dgm:pt modelId="{F101DD19-2CEF-49CC-867B-85C1F282B55A}" type="sibTrans" cxnId="{B32C9168-120C-41BC-BB79-483D93AD6AA7}">
      <dgm:prSet/>
      <dgm:spPr/>
      <dgm:t>
        <a:bodyPr/>
        <a:lstStyle/>
        <a:p>
          <a:endParaRPr lang="en-US"/>
        </a:p>
      </dgm:t>
    </dgm:pt>
    <dgm:pt modelId="{11AF90C5-5699-4331-8274-B7F1FFE8ECBD}">
      <dgm:prSet phldrT="[Text]"/>
      <dgm:spPr/>
      <dgm:t>
        <a:bodyPr/>
        <a:lstStyle/>
        <a:p>
          <a:r>
            <a:rPr lang="en-US" dirty="0"/>
            <a:t>Heal, auto-Heal</a:t>
          </a:r>
        </a:p>
      </dgm:t>
    </dgm:pt>
    <dgm:pt modelId="{E9EA2E21-3759-468C-82A2-95C28D7609AE}" type="parTrans" cxnId="{559A29A0-EFBC-453B-A78F-A1CE8E973094}">
      <dgm:prSet/>
      <dgm:spPr/>
      <dgm:t>
        <a:bodyPr/>
        <a:lstStyle/>
        <a:p>
          <a:endParaRPr lang="en-US"/>
        </a:p>
      </dgm:t>
    </dgm:pt>
    <dgm:pt modelId="{94DD268B-0551-4DA4-802C-2A88CFFF9B4A}" type="sibTrans" cxnId="{559A29A0-EFBC-453B-A78F-A1CE8E973094}">
      <dgm:prSet/>
      <dgm:spPr/>
      <dgm:t>
        <a:bodyPr/>
        <a:lstStyle/>
        <a:p>
          <a:endParaRPr lang="en-US"/>
        </a:p>
      </dgm:t>
    </dgm:pt>
    <dgm:pt modelId="{AF046C16-E056-42B6-A5F1-EA9207ABA53E}">
      <dgm:prSet phldrT="[Text]"/>
      <dgm:spPr>
        <a:solidFill>
          <a:schemeClr val="tx1"/>
        </a:solidFill>
      </dgm:spPr>
      <dgm:t>
        <a:bodyPr/>
        <a:lstStyle/>
        <a:p>
          <a:r>
            <a:rPr lang="en-US" dirty="0"/>
            <a:t>Backup, restore</a:t>
          </a:r>
        </a:p>
      </dgm:t>
    </dgm:pt>
    <dgm:pt modelId="{1A393034-C38D-4BED-9453-D3A17E3CE02E}" type="parTrans" cxnId="{573F8495-F290-4B74-8F68-0998123DD950}">
      <dgm:prSet/>
      <dgm:spPr/>
      <dgm:t>
        <a:bodyPr/>
        <a:lstStyle/>
        <a:p>
          <a:endParaRPr lang="en-US"/>
        </a:p>
      </dgm:t>
    </dgm:pt>
    <dgm:pt modelId="{890970E7-BB5C-4730-AB84-9D4E1D56F58D}" type="sibTrans" cxnId="{573F8495-F290-4B74-8F68-0998123DD950}">
      <dgm:prSet/>
      <dgm:spPr/>
      <dgm:t>
        <a:bodyPr/>
        <a:lstStyle/>
        <a:p>
          <a:endParaRPr lang="en-US"/>
        </a:p>
      </dgm:t>
    </dgm:pt>
    <dgm:pt modelId="{B24FC3C6-5E69-4CC6-9C35-F2C34EA3861D}">
      <dgm:prSet phldrT="[Text]"/>
      <dgm:spPr>
        <a:solidFill>
          <a:schemeClr val="tx1"/>
        </a:solidFill>
      </dgm:spPr>
      <dgm:t>
        <a:bodyPr/>
        <a:lstStyle/>
        <a:p>
          <a:r>
            <a:rPr lang="en-US" dirty="0"/>
            <a:t>Disaster recovery</a:t>
          </a:r>
        </a:p>
      </dgm:t>
    </dgm:pt>
    <dgm:pt modelId="{07F667C7-DE4E-4D39-8D69-9DD515BAE388}" type="parTrans" cxnId="{6E3EF96D-0ED7-4C35-A7E9-36A2A93D9221}">
      <dgm:prSet/>
      <dgm:spPr/>
      <dgm:t>
        <a:bodyPr/>
        <a:lstStyle/>
        <a:p>
          <a:endParaRPr lang="en-US"/>
        </a:p>
      </dgm:t>
    </dgm:pt>
    <dgm:pt modelId="{A037724B-5B6C-44DC-A7E0-1362EB97194C}" type="sibTrans" cxnId="{6E3EF96D-0ED7-4C35-A7E9-36A2A93D9221}">
      <dgm:prSet/>
      <dgm:spPr/>
      <dgm:t>
        <a:bodyPr/>
        <a:lstStyle/>
        <a:p>
          <a:endParaRPr lang="en-US"/>
        </a:p>
      </dgm:t>
    </dgm:pt>
    <dgm:pt modelId="{8002307C-2701-499F-B04D-642382CA908C}">
      <dgm:prSet phldrT="[Text]"/>
      <dgm:spPr>
        <a:solidFill>
          <a:schemeClr val="tx1"/>
        </a:solidFill>
      </dgm:spPr>
      <dgm:t>
        <a:bodyPr/>
        <a:lstStyle/>
        <a:p>
          <a:r>
            <a:rPr lang="en-US" dirty="0"/>
            <a:t>Terminate</a:t>
          </a:r>
        </a:p>
      </dgm:t>
    </dgm:pt>
    <dgm:pt modelId="{0C0726A0-1BBB-4AEF-A90D-06E6C2E8D57A}" type="parTrans" cxnId="{BDB868D2-351B-4B9C-A3E9-EA07E22C5DE4}">
      <dgm:prSet/>
      <dgm:spPr/>
      <dgm:t>
        <a:bodyPr/>
        <a:lstStyle/>
        <a:p>
          <a:endParaRPr lang="en-US"/>
        </a:p>
      </dgm:t>
    </dgm:pt>
    <dgm:pt modelId="{07A4BC8A-F522-4AA7-8AB8-B3DB9170BBF7}" type="sibTrans" cxnId="{BDB868D2-351B-4B9C-A3E9-EA07E22C5DE4}">
      <dgm:prSet/>
      <dgm:spPr/>
      <dgm:t>
        <a:bodyPr/>
        <a:lstStyle/>
        <a:p>
          <a:endParaRPr lang="en-US"/>
        </a:p>
      </dgm:t>
    </dgm:pt>
    <dgm:pt modelId="{395214B6-1782-4274-8AA2-1C159A262F7A}">
      <dgm:prSet phldrT="[Text]"/>
      <dgm:spPr>
        <a:solidFill>
          <a:schemeClr val="tx1"/>
        </a:solidFill>
      </dgm:spPr>
      <dgm:t>
        <a:bodyPr/>
        <a:lstStyle/>
        <a:p>
          <a:r>
            <a:rPr lang="en-US" dirty="0"/>
            <a:t>Delete</a:t>
          </a:r>
        </a:p>
      </dgm:t>
    </dgm:pt>
    <dgm:pt modelId="{4E59EFB5-0FEF-44EE-BCEE-8CF5BFCE6A8D}" type="parTrans" cxnId="{F874DFF0-6849-4430-A2CA-B1AD73F00C04}">
      <dgm:prSet/>
      <dgm:spPr/>
      <dgm:t>
        <a:bodyPr/>
        <a:lstStyle/>
        <a:p>
          <a:endParaRPr lang="en-US"/>
        </a:p>
      </dgm:t>
    </dgm:pt>
    <dgm:pt modelId="{8BE4917C-CC54-4731-A6A9-BA7ECAABCF82}" type="sibTrans" cxnId="{F874DFF0-6849-4430-A2CA-B1AD73F00C04}">
      <dgm:prSet/>
      <dgm:spPr/>
      <dgm:t>
        <a:bodyPr/>
        <a:lstStyle/>
        <a:p>
          <a:endParaRPr lang="en-US"/>
        </a:p>
      </dgm:t>
    </dgm:pt>
    <dgm:pt modelId="{6C1D0AEF-286E-4178-8603-9E376323FF77}">
      <dgm:prSet phldrT="[Text]"/>
      <dgm:spPr/>
      <dgm:t>
        <a:bodyPr/>
        <a:lstStyle/>
        <a:p>
          <a:r>
            <a:rPr lang="en-US" dirty="0"/>
            <a:t>Scale out/in, auto-scale</a:t>
          </a:r>
        </a:p>
      </dgm:t>
    </dgm:pt>
    <dgm:pt modelId="{97064C68-7A1F-427C-81E5-7AFE7C6CC29E}" type="parTrans" cxnId="{E0C5F89B-B767-4847-93BE-13129F8C9FAB}">
      <dgm:prSet/>
      <dgm:spPr/>
      <dgm:t>
        <a:bodyPr/>
        <a:lstStyle/>
        <a:p>
          <a:endParaRPr lang="en-US"/>
        </a:p>
      </dgm:t>
    </dgm:pt>
    <dgm:pt modelId="{794A0467-09C7-4F6D-A5F1-6940EA8DC840}" type="sibTrans" cxnId="{E0C5F89B-B767-4847-93BE-13129F8C9FAB}">
      <dgm:prSet/>
      <dgm:spPr/>
      <dgm:t>
        <a:bodyPr/>
        <a:lstStyle/>
        <a:p>
          <a:endParaRPr lang="en-US"/>
        </a:p>
      </dgm:t>
    </dgm:pt>
    <dgm:pt modelId="{645CF399-DB27-4973-B630-6AB9F9899FF1}">
      <dgm:prSet phldrT="[Text]"/>
      <dgm:spPr/>
      <dgm:t>
        <a:bodyPr/>
        <a:lstStyle/>
        <a:p>
          <a:r>
            <a:rPr lang="en-US" dirty="0"/>
            <a:t>Upgrade</a:t>
          </a:r>
        </a:p>
      </dgm:t>
    </dgm:pt>
    <dgm:pt modelId="{EDC050F2-631C-43C2-81AB-BE10AC6F36D9}" type="parTrans" cxnId="{DF273A6F-6AAA-4B11-B362-BC0E5FAC5CE7}">
      <dgm:prSet/>
      <dgm:spPr/>
      <dgm:t>
        <a:bodyPr/>
        <a:lstStyle/>
        <a:p>
          <a:endParaRPr lang="en-US"/>
        </a:p>
      </dgm:t>
    </dgm:pt>
    <dgm:pt modelId="{2799AA5F-637E-4A16-BBC5-98FB80E6B139}" type="sibTrans" cxnId="{DF273A6F-6AAA-4B11-B362-BC0E5FAC5CE7}">
      <dgm:prSet/>
      <dgm:spPr/>
      <dgm:t>
        <a:bodyPr/>
        <a:lstStyle/>
        <a:p>
          <a:endParaRPr lang="en-US"/>
        </a:p>
      </dgm:t>
    </dgm:pt>
    <dgm:pt modelId="{60BEFCA9-369A-4F78-A9A1-A4F10D0A6E37}" type="pres">
      <dgm:prSet presAssocID="{305733AE-A947-4716-8AFE-54D4E042290C}" presName="Name0" presStyleCnt="0">
        <dgm:presLayoutVars>
          <dgm:dir/>
          <dgm:resizeHandles val="exact"/>
        </dgm:presLayoutVars>
      </dgm:prSet>
      <dgm:spPr/>
    </dgm:pt>
    <dgm:pt modelId="{CEAE2E4C-1BBF-4C60-AA9F-87B07F527E11}" type="pres">
      <dgm:prSet presAssocID="{305733AE-A947-4716-8AFE-54D4E042290C}" presName="cycle" presStyleCnt="0"/>
      <dgm:spPr/>
    </dgm:pt>
    <dgm:pt modelId="{D6FDC035-FDBC-4C6D-B881-A90F570B4939}" type="pres">
      <dgm:prSet presAssocID="{4A0C724A-2E0B-4853-A390-6D5D175EB30C}" presName="nodeFirstNode" presStyleLbl="node1" presStyleIdx="0" presStyleCnt="10">
        <dgm:presLayoutVars>
          <dgm:bulletEnabled val="1"/>
        </dgm:presLayoutVars>
      </dgm:prSet>
      <dgm:spPr/>
    </dgm:pt>
    <dgm:pt modelId="{E392CDA5-3A4A-4CD5-9DFF-29E255D3660F}" type="pres">
      <dgm:prSet presAssocID="{6F9DE7F1-0709-4B2C-A9C7-7EF988A1C56F}" presName="sibTransFirstNode" presStyleLbl="bgShp" presStyleIdx="0" presStyleCnt="1"/>
      <dgm:spPr/>
    </dgm:pt>
    <dgm:pt modelId="{4B45664B-0346-4095-8158-F5C93CEE5AB3}" type="pres">
      <dgm:prSet presAssocID="{E479A57E-90A1-4243-B9A2-80E4622257EE}" presName="nodeFollowingNodes" presStyleLbl="node1" presStyleIdx="1" presStyleCnt="10">
        <dgm:presLayoutVars>
          <dgm:bulletEnabled val="1"/>
        </dgm:presLayoutVars>
      </dgm:prSet>
      <dgm:spPr/>
    </dgm:pt>
    <dgm:pt modelId="{4E1CC3F5-FD86-48DF-8853-0A8CC755B545}" type="pres">
      <dgm:prSet presAssocID="{000AEB89-8420-4B00-9857-C2402C395260}" presName="nodeFollowingNodes" presStyleLbl="node1" presStyleIdx="2" presStyleCnt="10">
        <dgm:presLayoutVars>
          <dgm:bulletEnabled val="1"/>
        </dgm:presLayoutVars>
      </dgm:prSet>
      <dgm:spPr/>
    </dgm:pt>
    <dgm:pt modelId="{9425FC85-E870-40FE-AEB9-7DB8C6B5BE37}" type="pres">
      <dgm:prSet presAssocID="{6C1D0AEF-286E-4178-8603-9E376323FF77}" presName="nodeFollowingNodes" presStyleLbl="node1" presStyleIdx="3" presStyleCnt="10">
        <dgm:presLayoutVars>
          <dgm:bulletEnabled val="1"/>
        </dgm:presLayoutVars>
      </dgm:prSet>
      <dgm:spPr/>
    </dgm:pt>
    <dgm:pt modelId="{0584C317-67E5-4D17-AF66-D004A1A6D3E3}" type="pres">
      <dgm:prSet presAssocID="{645CF399-DB27-4973-B630-6AB9F9899FF1}" presName="nodeFollowingNodes" presStyleLbl="node1" presStyleIdx="4" presStyleCnt="10">
        <dgm:presLayoutVars>
          <dgm:bulletEnabled val="1"/>
        </dgm:presLayoutVars>
      </dgm:prSet>
      <dgm:spPr/>
    </dgm:pt>
    <dgm:pt modelId="{AA1BC7AA-283C-4252-9E70-7284A3A83AB4}" type="pres">
      <dgm:prSet presAssocID="{11AF90C5-5699-4331-8274-B7F1FFE8ECBD}" presName="nodeFollowingNodes" presStyleLbl="node1" presStyleIdx="5" presStyleCnt="10">
        <dgm:presLayoutVars>
          <dgm:bulletEnabled val="1"/>
        </dgm:presLayoutVars>
      </dgm:prSet>
      <dgm:spPr/>
    </dgm:pt>
    <dgm:pt modelId="{422289C1-B3DC-4F92-B4DA-55458B2E5727}" type="pres">
      <dgm:prSet presAssocID="{AF046C16-E056-42B6-A5F1-EA9207ABA53E}" presName="nodeFollowingNodes" presStyleLbl="node1" presStyleIdx="6" presStyleCnt="10">
        <dgm:presLayoutVars>
          <dgm:bulletEnabled val="1"/>
        </dgm:presLayoutVars>
      </dgm:prSet>
      <dgm:spPr/>
    </dgm:pt>
    <dgm:pt modelId="{CAC4CFF3-61A9-4E6C-8440-CBDA80B69A2C}" type="pres">
      <dgm:prSet presAssocID="{B24FC3C6-5E69-4CC6-9C35-F2C34EA3861D}" presName="nodeFollowingNodes" presStyleLbl="node1" presStyleIdx="7" presStyleCnt="10">
        <dgm:presLayoutVars>
          <dgm:bulletEnabled val="1"/>
        </dgm:presLayoutVars>
      </dgm:prSet>
      <dgm:spPr/>
    </dgm:pt>
    <dgm:pt modelId="{8C067B9B-942C-45E5-86B4-45B429CA0E81}" type="pres">
      <dgm:prSet presAssocID="{8002307C-2701-499F-B04D-642382CA908C}" presName="nodeFollowingNodes" presStyleLbl="node1" presStyleIdx="8" presStyleCnt="10">
        <dgm:presLayoutVars>
          <dgm:bulletEnabled val="1"/>
        </dgm:presLayoutVars>
      </dgm:prSet>
      <dgm:spPr/>
    </dgm:pt>
    <dgm:pt modelId="{C256D188-801A-48FF-8ED3-A32B934625D7}" type="pres">
      <dgm:prSet presAssocID="{395214B6-1782-4274-8AA2-1C159A262F7A}" presName="nodeFollowingNodes" presStyleLbl="node1" presStyleIdx="9" presStyleCnt="10">
        <dgm:presLayoutVars>
          <dgm:bulletEnabled val="1"/>
        </dgm:presLayoutVars>
      </dgm:prSet>
      <dgm:spPr/>
    </dgm:pt>
  </dgm:ptLst>
  <dgm:cxnLst>
    <dgm:cxn modelId="{006EB43A-C90D-4987-B87E-FC09456B4F75}" srcId="{305733AE-A947-4716-8AFE-54D4E042290C}" destId="{E479A57E-90A1-4243-B9A2-80E4622257EE}" srcOrd="1" destOrd="0" parTransId="{CE5072FF-1D7C-420C-B107-9A4B10ED0E6B}" sibTransId="{F263A8DC-BE72-4A0F-939C-D9DF557BE19A}"/>
    <dgm:cxn modelId="{77889F40-9B33-48DF-8339-A908FB65113A}" type="presOf" srcId="{305733AE-A947-4716-8AFE-54D4E042290C}" destId="{60BEFCA9-369A-4F78-A9A1-A4F10D0A6E37}" srcOrd="0" destOrd="0" presId="urn:microsoft.com/office/officeart/2005/8/layout/cycle3"/>
    <dgm:cxn modelId="{55AD855C-0133-46F7-9639-26954D26B79E}" type="presOf" srcId="{E479A57E-90A1-4243-B9A2-80E4622257EE}" destId="{4B45664B-0346-4095-8158-F5C93CEE5AB3}" srcOrd="0" destOrd="0" presId="urn:microsoft.com/office/officeart/2005/8/layout/cycle3"/>
    <dgm:cxn modelId="{B32C9168-120C-41BC-BB79-483D93AD6AA7}" srcId="{305733AE-A947-4716-8AFE-54D4E042290C}" destId="{000AEB89-8420-4B00-9857-C2402C395260}" srcOrd="2" destOrd="0" parTransId="{95865820-FBDA-41A0-BDFF-4CD85093F18D}" sibTransId="{F101DD19-2CEF-49CC-867B-85C1F282B55A}"/>
    <dgm:cxn modelId="{6E3EF96D-0ED7-4C35-A7E9-36A2A93D9221}" srcId="{305733AE-A947-4716-8AFE-54D4E042290C}" destId="{B24FC3C6-5E69-4CC6-9C35-F2C34EA3861D}" srcOrd="7" destOrd="0" parTransId="{07F667C7-DE4E-4D39-8D69-9DD515BAE388}" sibTransId="{A037724B-5B6C-44DC-A7E0-1362EB97194C}"/>
    <dgm:cxn modelId="{DF273A6F-6AAA-4B11-B362-BC0E5FAC5CE7}" srcId="{305733AE-A947-4716-8AFE-54D4E042290C}" destId="{645CF399-DB27-4973-B630-6AB9F9899FF1}" srcOrd="4" destOrd="0" parTransId="{EDC050F2-631C-43C2-81AB-BE10AC6F36D9}" sibTransId="{2799AA5F-637E-4A16-BBC5-98FB80E6B139}"/>
    <dgm:cxn modelId="{87E01073-C092-4A8E-B85B-DB6414BEEF34}" type="presOf" srcId="{11AF90C5-5699-4331-8274-B7F1FFE8ECBD}" destId="{AA1BC7AA-283C-4252-9E70-7284A3A83AB4}" srcOrd="0" destOrd="0" presId="urn:microsoft.com/office/officeart/2005/8/layout/cycle3"/>
    <dgm:cxn modelId="{573F8495-F290-4B74-8F68-0998123DD950}" srcId="{305733AE-A947-4716-8AFE-54D4E042290C}" destId="{AF046C16-E056-42B6-A5F1-EA9207ABA53E}" srcOrd="6" destOrd="0" parTransId="{1A393034-C38D-4BED-9453-D3A17E3CE02E}" sibTransId="{890970E7-BB5C-4730-AB84-9D4E1D56F58D}"/>
    <dgm:cxn modelId="{E0C5F89B-B767-4847-93BE-13129F8C9FAB}" srcId="{305733AE-A947-4716-8AFE-54D4E042290C}" destId="{6C1D0AEF-286E-4178-8603-9E376323FF77}" srcOrd="3" destOrd="0" parTransId="{97064C68-7A1F-427C-81E5-7AFE7C6CC29E}" sibTransId="{794A0467-09C7-4F6D-A5F1-6940EA8DC840}"/>
    <dgm:cxn modelId="{559A29A0-EFBC-453B-A78F-A1CE8E973094}" srcId="{305733AE-A947-4716-8AFE-54D4E042290C}" destId="{11AF90C5-5699-4331-8274-B7F1FFE8ECBD}" srcOrd="5" destOrd="0" parTransId="{E9EA2E21-3759-468C-82A2-95C28D7609AE}" sibTransId="{94DD268B-0551-4DA4-802C-2A88CFFF9B4A}"/>
    <dgm:cxn modelId="{E257C8A0-BFC4-40F1-AB5C-3D89EDEA6DD2}" type="presOf" srcId="{4A0C724A-2E0B-4853-A390-6D5D175EB30C}" destId="{D6FDC035-FDBC-4C6D-B881-A90F570B4939}" srcOrd="0" destOrd="0" presId="urn:microsoft.com/office/officeart/2005/8/layout/cycle3"/>
    <dgm:cxn modelId="{EDF302A7-6173-4E26-9849-B54763DE60ED}" type="presOf" srcId="{395214B6-1782-4274-8AA2-1C159A262F7A}" destId="{C256D188-801A-48FF-8ED3-A32B934625D7}" srcOrd="0" destOrd="0" presId="urn:microsoft.com/office/officeart/2005/8/layout/cycle3"/>
    <dgm:cxn modelId="{64D39CAE-CA6F-402A-8930-1A52D4A22D9E}" srcId="{305733AE-A947-4716-8AFE-54D4E042290C}" destId="{4A0C724A-2E0B-4853-A390-6D5D175EB30C}" srcOrd="0" destOrd="0" parTransId="{5A3B0231-E544-4EAD-A7C2-4E5FE1B38D46}" sibTransId="{6F9DE7F1-0709-4B2C-A9C7-7EF988A1C56F}"/>
    <dgm:cxn modelId="{1B1B79B2-51C2-4499-A096-0479F3BB8EBD}" type="presOf" srcId="{AF046C16-E056-42B6-A5F1-EA9207ABA53E}" destId="{422289C1-B3DC-4F92-B4DA-55458B2E5727}" srcOrd="0" destOrd="0" presId="urn:microsoft.com/office/officeart/2005/8/layout/cycle3"/>
    <dgm:cxn modelId="{36BBC1BB-E2D3-42EC-AAB2-803B9047AEA7}" type="presOf" srcId="{B24FC3C6-5E69-4CC6-9C35-F2C34EA3861D}" destId="{CAC4CFF3-61A9-4E6C-8440-CBDA80B69A2C}" srcOrd="0" destOrd="0" presId="urn:microsoft.com/office/officeart/2005/8/layout/cycle3"/>
    <dgm:cxn modelId="{7105C4C7-6508-48A6-B9D0-2E218EE89715}" type="presOf" srcId="{645CF399-DB27-4973-B630-6AB9F9899FF1}" destId="{0584C317-67E5-4D17-AF66-D004A1A6D3E3}" srcOrd="0" destOrd="0" presId="urn:microsoft.com/office/officeart/2005/8/layout/cycle3"/>
    <dgm:cxn modelId="{737BA5C8-74BD-48CA-8F4C-E9ECF22A48F2}" type="presOf" srcId="{6F9DE7F1-0709-4B2C-A9C7-7EF988A1C56F}" destId="{E392CDA5-3A4A-4CD5-9DFF-29E255D3660F}" srcOrd="0" destOrd="0" presId="urn:microsoft.com/office/officeart/2005/8/layout/cycle3"/>
    <dgm:cxn modelId="{BDB868D2-351B-4B9C-A3E9-EA07E22C5DE4}" srcId="{305733AE-A947-4716-8AFE-54D4E042290C}" destId="{8002307C-2701-499F-B04D-642382CA908C}" srcOrd="8" destOrd="0" parTransId="{0C0726A0-1BBB-4AEF-A90D-06E6C2E8D57A}" sibTransId="{07A4BC8A-F522-4AA7-8AB8-B3DB9170BBF7}"/>
    <dgm:cxn modelId="{7AB7BFF0-1DA6-4933-A493-80632F82B549}" type="presOf" srcId="{6C1D0AEF-286E-4178-8603-9E376323FF77}" destId="{9425FC85-E870-40FE-AEB9-7DB8C6B5BE37}" srcOrd="0" destOrd="0" presId="urn:microsoft.com/office/officeart/2005/8/layout/cycle3"/>
    <dgm:cxn modelId="{F874DFF0-6849-4430-A2CA-B1AD73F00C04}" srcId="{305733AE-A947-4716-8AFE-54D4E042290C}" destId="{395214B6-1782-4274-8AA2-1C159A262F7A}" srcOrd="9" destOrd="0" parTransId="{4E59EFB5-0FEF-44EE-BCEE-8CF5BFCE6A8D}" sibTransId="{8BE4917C-CC54-4731-A6A9-BA7ECAABCF82}"/>
    <dgm:cxn modelId="{3EBE6CF2-2C09-48E8-A479-EA5330F6D12A}" type="presOf" srcId="{8002307C-2701-499F-B04D-642382CA908C}" destId="{8C067B9B-942C-45E5-86B4-45B429CA0E81}" srcOrd="0" destOrd="0" presId="urn:microsoft.com/office/officeart/2005/8/layout/cycle3"/>
    <dgm:cxn modelId="{CBF16FFC-6579-412C-9F07-99C0F5425BBA}" type="presOf" srcId="{000AEB89-8420-4B00-9857-C2402C395260}" destId="{4E1CC3F5-FD86-48DF-8853-0A8CC755B545}" srcOrd="0" destOrd="0" presId="urn:microsoft.com/office/officeart/2005/8/layout/cycle3"/>
    <dgm:cxn modelId="{459146E7-43CA-451A-99A7-8A2D43A14522}" type="presParOf" srcId="{60BEFCA9-369A-4F78-A9A1-A4F10D0A6E37}" destId="{CEAE2E4C-1BBF-4C60-AA9F-87B07F527E11}" srcOrd="0" destOrd="0" presId="urn:microsoft.com/office/officeart/2005/8/layout/cycle3"/>
    <dgm:cxn modelId="{EB86DD35-780A-46A5-9E3B-6BF1E65B1D98}" type="presParOf" srcId="{CEAE2E4C-1BBF-4C60-AA9F-87B07F527E11}" destId="{D6FDC035-FDBC-4C6D-B881-A90F570B4939}" srcOrd="0" destOrd="0" presId="urn:microsoft.com/office/officeart/2005/8/layout/cycle3"/>
    <dgm:cxn modelId="{4B86965D-FD95-446E-8168-17E01446B706}" type="presParOf" srcId="{CEAE2E4C-1BBF-4C60-AA9F-87B07F527E11}" destId="{E392CDA5-3A4A-4CD5-9DFF-29E255D3660F}" srcOrd="1" destOrd="0" presId="urn:microsoft.com/office/officeart/2005/8/layout/cycle3"/>
    <dgm:cxn modelId="{ED7896C1-D004-4EB2-9CFE-84B6CC92FD47}" type="presParOf" srcId="{CEAE2E4C-1BBF-4C60-AA9F-87B07F527E11}" destId="{4B45664B-0346-4095-8158-F5C93CEE5AB3}" srcOrd="2" destOrd="0" presId="urn:microsoft.com/office/officeart/2005/8/layout/cycle3"/>
    <dgm:cxn modelId="{8DC9DB7F-E639-47F1-AA51-172345B9322B}" type="presParOf" srcId="{CEAE2E4C-1BBF-4C60-AA9F-87B07F527E11}" destId="{4E1CC3F5-FD86-48DF-8853-0A8CC755B545}" srcOrd="3" destOrd="0" presId="urn:microsoft.com/office/officeart/2005/8/layout/cycle3"/>
    <dgm:cxn modelId="{922CC4E7-5C83-4E79-B56B-F3D82CA804AC}" type="presParOf" srcId="{CEAE2E4C-1BBF-4C60-AA9F-87B07F527E11}" destId="{9425FC85-E870-40FE-AEB9-7DB8C6B5BE37}" srcOrd="4" destOrd="0" presId="urn:microsoft.com/office/officeart/2005/8/layout/cycle3"/>
    <dgm:cxn modelId="{56EB88F2-DEF1-4FDF-9FE2-5494926765AC}" type="presParOf" srcId="{CEAE2E4C-1BBF-4C60-AA9F-87B07F527E11}" destId="{0584C317-67E5-4D17-AF66-D004A1A6D3E3}" srcOrd="5" destOrd="0" presId="urn:microsoft.com/office/officeart/2005/8/layout/cycle3"/>
    <dgm:cxn modelId="{EE6C3B9E-7D5A-4E8C-9CF0-C5BE801D32B1}" type="presParOf" srcId="{CEAE2E4C-1BBF-4C60-AA9F-87B07F527E11}" destId="{AA1BC7AA-283C-4252-9E70-7284A3A83AB4}" srcOrd="6" destOrd="0" presId="urn:microsoft.com/office/officeart/2005/8/layout/cycle3"/>
    <dgm:cxn modelId="{72CE2D80-9456-4D1A-9570-A3250DC6EF2C}" type="presParOf" srcId="{CEAE2E4C-1BBF-4C60-AA9F-87B07F527E11}" destId="{422289C1-B3DC-4F92-B4DA-55458B2E5727}" srcOrd="7" destOrd="0" presId="urn:microsoft.com/office/officeart/2005/8/layout/cycle3"/>
    <dgm:cxn modelId="{6C32108C-4573-4B90-AB87-32C2F3233ED7}" type="presParOf" srcId="{CEAE2E4C-1BBF-4C60-AA9F-87B07F527E11}" destId="{CAC4CFF3-61A9-4E6C-8440-CBDA80B69A2C}" srcOrd="8" destOrd="0" presId="urn:microsoft.com/office/officeart/2005/8/layout/cycle3"/>
    <dgm:cxn modelId="{BF0014D4-02FC-4BED-BF11-770A96C65FF7}" type="presParOf" srcId="{CEAE2E4C-1BBF-4C60-AA9F-87B07F527E11}" destId="{8C067B9B-942C-45E5-86B4-45B429CA0E81}" srcOrd="9" destOrd="0" presId="urn:microsoft.com/office/officeart/2005/8/layout/cycle3"/>
    <dgm:cxn modelId="{D2BC9C4F-A93F-4FED-AD9C-71AFB9F39D84}" type="presParOf" srcId="{CEAE2E4C-1BBF-4C60-AA9F-87B07F527E11}" destId="{C256D188-801A-48FF-8ED3-A32B934625D7}" srcOrd="10"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2DA37AA-3188-45F8-A6DE-1C3B68D8342A}" type="doc">
      <dgm:prSet loTypeId="urn:microsoft.com/office/officeart/2005/8/layout/default#1" loCatId="list" qsTypeId="urn:microsoft.com/office/officeart/2005/8/quickstyle/simple1" qsCatId="simple" csTypeId="urn:microsoft.com/office/officeart/2005/8/colors/accent0_1" csCatId="mainScheme" phldr="1"/>
      <dgm:spPr/>
      <dgm:t>
        <a:bodyPr/>
        <a:lstStyle/>
        <a:p>
          <a:endParaRPr lang="en-CA"/>
        </a:p>
      </dgm:t>
    </dgm:pt>
    <dgm:pt modelId="{88B34EA9-82D1-46A8-9B89-D1D55827ADE3}">
      <dgm:prSet/>
      <dgm:spPr>
        <a:solidFill>
          <a:schemeClr val="lt1">
            <a:hueOff val="0"/>
            <a:satOff val="0"/>
            <a:lumOff val="0"/>
            <a:alpha val="74000"/>
          </a:schemeClr>
        </a:solidFill>
        <a:ln w="12700">
          <a:solidFill>
            <a:schemeClr val="accent3"/>
          </a:solidFill>
          <a:prstDash val="solid"/>
        </a:ln>
      </dgm:spPr>
      <dgm:t>
        <a:bodyPr/>
        <a:lstStyle/>
        <a:p>
          <a:pPr rtl="0"/>
          <a:r>
            <a:rPr lang="en-US"/>
            <a:t>Tiered data rates / packages</a:t>
          </a:r>
          <a:endParaRPr lang="en-CA"/>
        </a:p>
      </dgm:t>
    </dgm:pt>
    <dgm:pt modelId="{82F33E54-3567-4F9B-A9EA-84D79F313F18}" type="parTrans" cxnId="{066B0C1D-C797-4FE8-A123-23BA3F72496B}">
      <dgm:prSet/>
      <dgm:spPr/>
      <dgm:t>
        <a:bodyPr/>
        <a:lstStyle/>
        <a:p>
          <a:endParaRPr lang="en-CA"/>
        </a:p>
      </dgm:t>
    </dgm:pt>
    <dgm:pt modelId="{442496D2-613E-4348-AD62-9DF2508DD72C}" type="sibTrans" cxnId="{066B0C1D-C797-4FE8-A123-23BA3F72496B}">
      <dgm:prSet/>
      <dgm:spPr/>
      <dgm:t>
        <a:bodyPr/>
        <a:lstStyle/>
        <a:p>
          <a:endParaRPr lang="en-CA"/>
        </a:p>
      </dgm:t>
    </dgm:pt>
    <dgm:pt modelId="{79C1B08E-390C-425D-9A16-C5906BAB666B}">
      <dgm:prSet/>
      <dgm:spPr>
        <a:solidFill>
          <a:schemeClr val="lt1">
            <a:hueOff val="0"/>
            <a:satOff val="0"/>
            <a:lumOff val="0"/>
            <a:alpha val="74000"/>
          </a:schemeClr>
        </a:solidFill>
        <a:ln w="12700">
          <a:solidFill>
            <a:schemeClr val="accent3"/>
          </a:solidFill>
          <a:prstDash val="solid"/>
        </a:ln>
      </dgm:spPr>
      <dgm:t>
        <a:bodyPr/>
        <a:lstStyle/>
        <a:p>
          <a:pPr rtl="0"/>
          <a:r>
            <a:rPr lang="en-US"/>
            <a:t>Fair usage policy and actions</a:t>
          </a:r>
          <a:endParaRPr lang="en-CA"/>
        </a:p>
      </dgm:t>
    </dgm:pt>
    <dgm:pt modelId="{3F4A1E36-09D2-4D9E-9CD6-D115A47BBFB9}" type="parTrans" cxnId="{0E0D284E-01BF-4449-97F6-CD9CC7352C10}">
      <dgm:prSet/>
      <dgm:spPr/>
      <dgm:t>
        <a:bodyPr/>
        <a:lstStyle/>
        <a:p>
          <a:endParaRPr lang="en-CA"/>
        </a:p>
      </dgm:t>
    </dgm:pt>
    <dgm:pt modelId="{AB859354-572E-436E-949C-AE0949D5B1BE}" type="sibTrans" cxnId="{0E0D284E-01BF-4449-97F6-CD9CC7352C10}">
      <dgm:prSet/>
      <dgm:spPr/>
      <dgm:t>
        <a:bodyPr/>
        <a:lstStyle/>
        <a:p>
          <a:endParaRPr lang="en-CA"/>
        </a:p>
      </dgm:t>
    </dgm:pt>
    <dgm:pt modelId="{3799868C-13A3-4491-9A20-71E753714E26}">
      <dgm:prSet/>
      <dgm:spPr>
        <a:solidFill>
          <a:schemeClr val="lt1">
            <a:hueOff val="0"/>
            <a:satOff val="0"/>
            <a:lumOff val="0"/>
            <a:alpha val="74000"/>
          </a:schemeClr>
        </a:solidFill>
        <a:ln w="12700">
          <a:solidFill>
            <a:schemeClr val="accent3"/>
          </a:solidFill>
          <a:prstDash val="solid"/>
        </a:ln>
      </dgm:spPr>
      <dgm:t>
        <a:bodyPr/>
        <a:lstStyle/>
        <a:p>
          <a:pPr rtl="0"/>
          <a:r>
            <a:rPr lang="en-US"/>
            <a:t>Policy based on OCS integration / counters</a:t>
          </a:r>
          <a:endParaRPr lang="en-CA"/>
        </a:p>
      </dgm:t>
    </dgm:pt>
    <dgm:pt modelId="{041D9B26-3E68-4C8E-BC92-6E3C92E32D48}" type="parTrans" cxnId="{411E6F9A-0758-4DCF-9D46-61D0AA1B99D4}">
      <dgm:prSet/>
      <dgm:spPr/>
      <dgm:t>
        <a:bodyPr/>
        <a:lstStyle/>
        <a:p>
          <a:endParaRPr lang="en-CA"/>
        </a:p>
      </dgm:t>
    </dgm:pt>
    <dgm:pt modelId="{767190B5-D6A5-47AE-969E-19D359844174}" type="sibTrans" cxnId="{411E6F9A-0758-4DCF-9D46-61D0AA1B99D4}">
      <dgm:prSet/>
      <dgm:spPr/>
      <dgm:t>
        <a:bodyPr/>
        <a:lstStyle/>
        <a:p>
          <a:endParaRPr lang="en-CA"/>
        </a:p>
      </dgm:t>
    </dgm:pt>
    <dgm:pt modelId="{D107C1F0-EB39-4FEE-A8E2-A405DB1EDCA5}">
      <dgm:prSet/>
      <dgm:spPr>
        <a:solidFill>
          <a:schemeClr val="lt1">
            <a:hueOff val="0"/>
            <a:satOff val="0"/>
            <a:lumOff val="0"/>
            <a:alpha val="74000"/>
          </a:schemeClr>
        </a:solidFill>
        <a:ln w="12700">
          <a:solidFill>
            <a:schemeClr val="accent3"/>
          </a:solidFill>
          <a:prstDash val="solid"/>
        </a:ln>
      </dgm:spPr>
      <dgm:t>
        <a:bodyPr/>
        <a:lstStyle/>
        <a:p>
          <a:pPr rtl="0"/>
          <a:r>
            <a:rPr lang="en-US"/>
            <a:t>Policy based on specified AVP(s)</a:t>
          </a:r>
          <a:endParaRPr lang="en-CA"/>
        </a:p>
      </dgm:t>
    </dgm:pt>
    <dgm:pt modelId="{F694D020-C8C9-4A5F-B4C9-AD218B9A2918}" type="parTrans" cxnId="{85DA4BD5-5252-405E-9812-DBAF8FA0E9E5}">
      <dgm:prSet/>
      <dgm:spPr/>
      <dgm:t>
        <a:bodyPr/>
        <a:lstStyle/>
        <a:p>
          <a:endParaRPr lang="en-CA"/>
        </a:p>
      </dgm:t>
    </dgm:pt>
    <dgm:pt modelId="{5CE0099D-0BB2-49DD-9FE7-5EB860C2182B}" type="sibTrans" cxnId="{85DA4BD5-5252-405E-9812-DBAF8FA0E9E5}">
      <dgm:prSet/>
      <dgm:spPr/>
      <dgm:t>
        <a:bodyPr/>
        <a:lstStyle/>
        <a:p>
          <a:endParaRPr lang="en-CA"/>
        </a:p>
      </dgm:t>
    </dgm:pt>
    <dgm:pt modelId="{AE306C20-91C5-4235-AB8E-4637444F5EA2}">
      <dgm:prSet/>
      <dgm:spPr>
        <a:solidFill>
          <a:schemeClr val="lt1">
            <a:hueOff val="0"/>
            <a:satOff val="0"/>
            <a:lumOff val="0"/>
            <a:alpha val="74000"/>
          </a:schemeClr>
        </a:solidFill>
        <a:ln w="12700">
          <a:solidFill>
            <a:schemeClr val="accent3"/>
          </a:solidFill>
          <a:prstDash val="solid"/>
        </a:ln>
      </dgm:spPr>
      <dgm:t>
        <a:bodyPr/>
        <a:lstStyle/>
        <a:p>
          <a:pPr rtl="0"/>
          <a:r>
            <a:rPr lang="en-US"/>
            <a:t>Zero-rated flows</a:t>
          </a:r>
          <a:endParaRPr lang="en-CA"/>
        </a:p>
      </dgm:t>
    </dgm:pt>
    <dgm:pt modelId="{9FD879F0-9FCC-4BEF-9648-8E3BE3C354F6}" type="parTrans" cxnId="{B6BF2AED-FD73-4D94-8A7F-0B4FEC7EB428}">
      <dgm:prSet/>
      <dgm:spPr/>
      <dgm:t>
        <a:bodyPr/>
        <a:lstStyle/>
        <a:p>
          <a:endParaRPr lang="en-CA"/>
        </a:p>
      </dgm:t>
    </dgm:pt>
    <dgm:pt modelId="{28226E5B-4D5C-4B36-B7A2-4EF58411A98E}" type="sibTrans" cxnId="{B6BF2AED-FD73-4D94-8A7F-0B4FEC7EB428}">
      <dgm:prSet/>
      <dgm:spPr/>
      <dgm:t>
        <a:bodyPr/>
        <a:lstStyle/>
        <a:p>
          <a:endParaRPr lang="en-CA"/>
        </a:p>
      </dgm:t>
    </dgm:pt>
    <dgm:pt modelId="{D39EAB8F-E2D4-4CD6-A1ED-A8BA6C2F4B05}">
      <dgm:prSet/>
      <dgm:spPr>
        <a:solidFill>
          <a:schemeClr val="lt1">
            <a:hueOff val="0"/>
            <a:satOff val="0"/>
            <a:lumOff val="0"/>
            <a:alpha val="74000"/>
          </a:schemeClr>
        </a:solidFill>
        <a:ln w="12700">
          <a:solidFill>
            <a:schemeClr val="accent3"/>
          </a:solidFill>
          <a:prstDash val="solid"/>
        </a:ln>
      </dgm:spPr>
      <dgm:t>
        <a:bodyPr/>
        <a:lstStyle/>
        <a:p>
          <a:pPr rtl="0"/>
          <a:r>
            <a:rPr lang="en-US"/>
            <a:t>Policy based on type of radio network (e.g., 3G, 4G, 5G, fixed)</a:t>
          </a:r>
          <a:endParaRPr lang="en-CA"/>
        </a:p>
      </dgm:t>
    </dgm:pt>
    <dgm:pt modelId="{8CE64CFE-1115-4A49-8304-887CABC9DD1A}" type="parTrans" cxnId="{C884F3EC-1BA1-4A06-B349-06AD73EB787C}">
      <dgm:prSet/>
      <dgm:spPr/>
      <dgm:t>
        <a:bodyPr/>
        <a:lstStyle/>
        <a:p>
          <a:endParaRPr lang="en-CA"/>
        </a:p>
      </dgm:t>
    </dgm:pt>
    <dgm:pt modelId="{CDC81BAC-FBE5-470C-AEA5-567F2223248B}" type="sibTrans" cxnId="{C884F3EC-1BA1-4A06-B349-06AD73EB787C}">
      <dgm:prSet/>
      <dgm:spPr/>
      <dgm:t>
        <a:bodyPr/>
        <a:lstStyle/>
        <a:p>
          <a:endParaRPr lang="en-CA"/>
        </a:p>
      </dgm:t>
    </dgm:pt>
    <dgm:pt modelId="{DF49D8A5-7E08-4D1E-8476-16175F788423}">
      <dgm:prSet/>
      <dgm:spPr>
        <a:solidFill>
          <a:schemeClr val="lt1">
            <a:hueOff val="0"/>
            <a:satOff val="0"/>
            <a:lumOff val="0"/>
            <a:alpha val="74000"/>
          </a:schemeClr>
        </a:solidFill>
        <a:ln w="12700">
          <a:solidFill>
            <a:schemeClr val="accent3"/>
          </a:solidFill>
          <a:prstDash val="solid"/>
        </a:ln>
      </dgm:spPr>
      <dgm:t>
        <a:bodyPr/>
        <a:lstStyle/>
        <a:p>
          <a:pPr rtl="0"/>
          <a:r>
            <a:rPr lang="en-US"/>
            <a:t>Location based (roaming, in region, home)</a:t>
          </a:r>
          <a:endParaRPr lang="en-CA"/>
        </a:p>
      </dgm:t>
    </dgm:pt>
    <dgm:pt modelId="{F57E3A1E-9799-4B7A-B80E-0E5567D5A4D6}" type="parTrans" cxnId="{A45ECBCD-7D9B-4DED-B144-6093C7CA56D1}">
      <dgm:prSet/>
      <dgm:spPr/>
      <dgm:t>
        <a:bodyPr/>
        <a:lstStyle/>
        <a:p>
          <a:endParaRPr lang="en-CA"/>
        </a:p>
      </dgm:t>
    </dgm:pt>
    <dgm:pt modelId="{D2D40CAB-AF11-4A18-AA31-222F14DDF276}" type="sibTrans" cxnId="{A45ECBCD-7D9B-4DED-B144-6093C7CA56D1}">
      <dgm:prSet/>
      <dgm:spPr/>
      <dgm:t>
        <a:bodyPr/>
        <a:lstStyle/>
        <a:p>
          <a:endParaRPr lang="en-CA"/>
        </a:p>
      </dgm:t>
    </dgm:pt>
    <dgm:pt modelId="{EEE2AFE5-445F-4798-8CB2-3A378EA129A6}">
      <dgm:prSet/>
      <dgm:spPr>
        <a:solidFill>
          <a:schemeClr val="lt1">
            <a:hueOff val="0"/>
            <a:satOff val="0"/>
            <a:lumOff val="0"/>
            <a:alpha val="74000"/>
          </a:schemeClr>
        </a:solidFill>
        <a:ln w="12700">
          <a:solidFill>
            <a:schemeClr val="accent3"/>
          </a:solidFill>
          <a:prstDash val="solid"/>
        </a:ln>
      </dgm:spPr>
      <dgm:t>
        <a:bodyPr/>
        <a:lstStyle/>
        <a:p>
          <a:pPr rtl="0"/>
          <a:r>
            <a:rPr lang="en-CA"/>
            <a:t>Policy based on a lookup table (custom data)</a:t>
          </a:r>
        </a:p>
      </dgm:t>
    </dgm:pt>
    <dgm:pt modelId="{0950C4AD-D1DA-4651-87B7-2A02F1753FC6}" type="parTrans" cxnId="{D71613DE-F042-43E1-896A-FDDBABB1659B}">
      <dgm:prSet/>
      <dgm:spPr/>
      <dgm:t>
        <a:bodyPr/>
        <a:lstStyle/>
        <a:p>
          <a:endParaRPr lang="en-CA"/>
        </a:p>
      </dgm:t>
    </dgm:pt>
    <dgm:pt modelId="{B8983F33-0526-41A9-8828-BB6C1ACAB116}" type="sibTrans" cxnId="{D71613DE-F042-43E1-896A-FDDBABB1659B}">
      <dgm:prSet/>
      <dgm:spPr/>
      <dgm:t>
        <a:bodyPr/>
        <a:lstStyle/>
        <a:p>
          <a:endParaRPr lang="en-CA"/>
        </a:p>
      </dgm:t>
    </dgm:pt>
    <dgm:pt modelId="{DCFDB5BC-ACAC-4726-B5E2-13B89606DFDE}">
      <dgm:prSet/>
      <dgm:spPr>
        <a:solidFill>
          <a:schemeClr val="lt1">
            <a:hueOff val="0"/>
            <a:satOff val="0"/>
            <a:lumOff val="0"/>
            <a:alpha val="74000"/>
          </a:schemeClr>
        </a:solidFill>
        <a:ln w="12700">
          <a:solidFill>
            <a:schemeClr val="accent3"/>
          </a:solidFill>
          <a:prstDash val="solid"/>
        </a:ln>
      </dgm:spPr>
      <dgm:t>
        <a:bodyPr/>
        <a:lstStyle/>
        <a:p>
          <a:pPr rtl="0"/>
          <a:r>
            <a:rPr lang="en-US"/>
            <a:t>Policy control based on device type (e.g., device model)</a:t>
          </a:r>
          <a:endParaRPr lang="en-CA"/>
        </a:p>
      </dgm:t>
    </dgm:pt>
    <dgm:pt modelId="{692DB239-3883-4506-A12F-D11A58F038A7}" type="parTrans" cxnId="{7CD07056-84CC-48D6-B4A9-358FB23EC008}">
      <dgm:prSet/>
      <dgm:spPr/>
      <dgm:t>
        <a:bodyPr/>
        <a:lstStyle/>
        <a:p>
          <a:endParaRPr lang="en-CA"/>
        </a:p>
      </dgm:t>
    </dgm:pt>
    <dgm:pt modelId="{2ECDF814-9325-4B04-87F9-3E7C8C0AAE89}" type="sibTrans" cxnId="{7CD07056-84CC-48D6-B4A9-358FB23EC008}">
      <dgm:prSet/>
      <dgm:spPr/>
      <dgm:t>
        <a:bodyPr/>
        <a:lstStyle/>
        <a:p>
          <a:endParaRPr lang="en-CA"/>
        </a:p>
      </dgm:t>
    </dgm:pt>
    <dgm:pt modelId="{40A2832C-EB2C-4927-AE4A-45D184D416AB}">
      <dgm:prSet/>
      <dgm:spPr>
        <a:solidFill>
          <a:schemeClr val="lt1">
            <a:hueOff val="0"/>
            <a:satOff val="0"/>
            <a:lumOff val="0"/>
            <a:alpha val="74000"/>
          </a:schemeClr>
        </a:solidFill>
        <a:ln w="12700">
          <a:solidFill>
            <a:schemeClr val="accent3"/>
          </a:solidFill>
          <a:prstDash val="solid"/>
        </a:ln>
      </dgm:spPr>
      <dgm:t>
        <a:bodyPr/>
        <a:lstStyle/>
        <a:p>
          <a:pPr rtl="0"/>
          <a:r>
            <a:rPr lang="en-US"/>
            <a:t>Bandwidth boost on demand</a:t>
          </a:r>
          <a:endParaRPr lang="en-CA"/>
        </a:p>
      </dgm:t>
    </dgm:pt>
    <dgm:pt modelId="{0A9BA3E1-B376-4FCF-B125-8A352DAA0A12}" type="parTrans" cxnId="{0B957B33-70AF-4190-9858-5E55F5D78C2C}">
      <dgm:prSet/>
      <dgm:spPr/>
      <dgm:t>
        <a:bodyPr/>
        <a:lstStyle/>
        <a:p>
          <a:endParaRPr lang="en-CA"/>
        </a:p>
      </dgm:t>
    </dgm:pt>
    <dgm:pt modelId="{3C8B0AAE-E3DE-4985-802F-3B8698F0797C}" type="sibTrans" cxnId="{0B957B33-70AF-4190-9858-5E55F5D78C2C}">
      <dgm:prSet/>
      <dgm:spPr/>
      <dgm:t>
        <a:bodyPr/>
        <a:lstStyle/>
        <a:p>
          <a:endParaRPr lang="en-CA"/>
        </a:p>
      </dgm:t>
    </dgm:pt>
    <dgm:pt modelId="{E5B1D964-39B0-4DA8-B7E0-2A1F880D0A48}">
      <dgm:prSet/>
      <dgm:spPr>
        <a:solidFill>
          <a:schemeClr val="lt1">
            <a:hueOff val="0"/>
            <a:satOff val="0"/>
            <a:lumOff val="0"/>
            <a:alpha val="74000"/>
          </a:schemeClr>
        </a:solidFill>
        <a:ln w="12700">
          <a:solidFill>
            <a:schemeClr val="accent3"/>
          </a:solidFill>
          <a:prstDash val="solid"/>
        </a:ln>
      </dgm:spPr>
      <dgm:t>
        <a:bodyPr/>
        <a:lstStyle/>
        <a:p>
          <a:pPr rtl="0"/>
          <a:r>
            <a:rPr lang="en-US"/>
            <a:t>Policy control based on application, VoLTE, multi-screen video</a:t>
          </a:r>
          <a:endParaRPr lang="en-CA"/>
        </a:p>
      </dgm:t>
    </dgm:pt>
    <dgm:pt modelId="{A0194C24-FEF3-4589-A14C-5FFE692D23F8}" type="parTrans" cxnId="{BE278E2A-26BA-4FBD-B654-C08A0E31262F}">
      <dgm:prSet/>
      <dgm:spPr/>
      <dgm:t>
        <a:bodyPr/>
        <a:lstStyle/>
        <a:p>
          <a:endParaRPr lang="en-CA"/>
        </a:p>
      </dgm:t>
    </dgm:pt>
    <dgm:pt modelId="{2A9BF4AB-07D6-4739-B8FD-CE3EF9648E88}" type="sibTrans" cxnId="{BE278E2A-26BA-4FBD-B654-C08A0E31262F}">
      <dgm:prSet/>
      <dgm:spPr/>
      <dgm:t>
        <a:bodyPr/>
        <a:lstStyle/>
        <a:p>
          <a:endParaRPr lang="en-CA"/>
        </a:p>
      </dgm:t>
    </dgm:pt>
    <dgm:pt modelId="{3D2D0D2A-FBC5-4EB2-AB7B-B436C65D4F93}">
      <dgm:prSet/>
      <dgm:spPr>
        <a:solidFill>
          <a:schemeClr val="lt1">
            <a:hueOff val="0"/>
            <a:satOff val="0"/>
            <a:lumOff val="0"/>
            <a:alpha val="74000"/>
          </a:schemeClr>
        </a:solidFill>
        <a:ln w="12700">
          <a:solidFill>
            <a:schemeClr val="accent3"/>
          </a:solidFill>
          <a:prstDash val="solid"/>
        </a:ln>
      </dgm:spPr>
      <dgm:t>
        <a:bodyPr/>
        <a:lstStyle/>
        <a:p>
          <a:pPr rtl="0"/>
          <a:r>
            <a:rPr lang="en-US"/>
            <a:t>Per-subscriber custom data for policy control</a:t>
          </a:r>
          <a:endParaRPr lang="en-CA"/>
        </a:p>
      </dgm:t>
    </dgm:pt>
    <dgm:pt modelId="{B1DE9A0A-9DA6-403F-8C28-5A0645D1FC0D}" type="parTrans" cxnId="{AE491AB0-E9FA-4B97-A62C-BE9CB8223E66}">
      <dgm:prSet/>
      <dgm:spPr/>
      <dgm:t>
        <a:bodyPr/>
        <a:lstStyle/>
        <a:p>
          <a:endParaRPr lang="en-CA"/>
        </a:p>
      </dgm:t>
    </dgm:pt>
    <dgm:pt modelId="{1EF88B0D-FF24-4F32-B080-6189CDEEF44C}" type="sibTrans" cxnId="{AE491AB0-E9FA-4B97-A62C-BE9CB8223E66}">
      <dgm:prSet/>
      <dgm:spPr/>
      <dgm:t>
        <a:bodyPr/>
        <a:lstStyle/>
        <a:p>
          <a:endParaRPr lang="en-CA"/>
        </a:p>
      </dgm:t>
    </dgm:pt>
    <dgm:pt modelId="{BEC79B9D-B734-4005-8D9E-426F692389A5}">
      <dgm:prSet/>
      <dgm:spPr>
        <a:solidFill>
          <a:schemeClr val="lt1">
            <a:hueOff val="0"/>
            <a:satOff val="0"/>
            <a:lumOff val="0"/>
            <a:alpha val="74000"/>
          </a:schemeClr>
        </a:solidFill>
        <a:ln w="12700">
          <a:solidFill>
            <a:schemeClr val="accent3"/>
          </a:solidFill>
          <a:prstDash val="solid"/>
        </a:ln>
      </dgm:spPr>
      <dgm:t>
        <a:bodyPr/>
        <a:lstStyle/>
        <a:p>
          <a:pPr rtl="0"/>
          <a:r>
            <a:rPr lang="en-US"/>
            <a:t>Secure network</a:t>
          </a:r>
          <a:endParaRPr lang="en-CA"/>
        </a:p>
      </dgm:t>
    </dgm:pt>
    <dgm:pt modelId="{8A9FB07A-A648-413A-B0E2-11AC92320D1F}" type="parTrans" cxnId="{7EF38CED-3DF2-46C6-ACFE-22EC2421D303}">
      <dgm:prSet/>
      <dgm:spPr/>
      <dgm:t>
        <a:bodyPr/>
        <a:lstStyle/>
        <a:p>
          <a:endParaRPr lang="en-CA"/>
        </a:p>
      </dgm:t>
    </dgm:pt>
    <dgm:pt modelId="{EF08FCAF-04C8-4629-9B21-CF1B5A2DFFED}" type="sibTrans" cxnId="{7EF38CED-3DF2-46C6-ACFE-22EC2421D303}">
      <dgm:prSet/>
      <dgm:spPr/>
      <dgm:t>
        <a:bodyPr/>
        <a:lstStyle/>
        <a:p>
          <a:endParaRPr lang="en-CA"/>
        </a:p>
      </dgm:t>
    </dgm:pt>
    <dgm:pt modelId="{8F126F7C-0F13-4119-A699-0D9B0DBDCACD}">
      <dgm:prSet/>
      <dgm:spPr>
        <a:solidFill>
          <a:schemeClr val="lt1">
            <a:hueOff val="0"/>
            <a:satOff val="0"/>
            <a:lumOff val="0"/>
            <a:alpha val="74000"/>
          </a:schemeClr>
        </a:solidFill>
        <a:ln w="12700">
          <a:solidFill>
            <a:schemeClr val="accent3"/>
          </a:solidFill>
          <a:prstDash val="solid"/>
        </a:ln>
      </dgm:spPr>
      <dgm:t>
        <a:bodyPr/>
        <a:lstStyle/>
        <a:p>
          <a:pPr rtl="0"/>
          <a:r>
            <a:rPr lang="en-US"/>
            <a:t>Self-care / auto-registration </a:t>
          </a:r>
          <a:endParaRPr lang="en-CA"/>
        </a:p>
      </dgm:t>
    </dgm:pt>
    <dgm:pt modelId="{6916E489-EB80-4980-B753-95BCD774CB74}" type="parTrans" cxnId="{2EF138F2-0E1D-421E-9E0E-7674270DF995}">
      <dgm:prSet/>
      <dgm:spPr/>
      <dgm:t>
        <a:bodyPr/>
        <a:lstStyle/>
        <a:p>
          <a:endParaRPr lang="en-CA"/>
        </a:p>
      </dgm:t>
    </dgm:pt>
    <dgm:pt modelId="{D1FBE61D-E5CC-484F-AE25-EB76EE6D8156}" type="sibTrans" cxnId="{2EF138F2-0E1D-421E-9E0E-7674270DF995}">
      <dgm:prSet/>
      <dgm:spPr/>
      <dgm:t>
        <a:bodyPr/>
        <a:lstStyle/>
        <a:p>
          <a:endParaRPr lang="en-CA"/>
        </a:p>
      </dgm:t>
    </dgm:pt>
    <dgm:pt modelId="{77EBC242-9BD9-4040-8A9B-222095E1BDAF}">
      <dgm:prSet/>
      <dgm:spPr>
        <a:solidFill>
          <a:schemeClr val="lt1">
            <a:hueOff val="0"/>
            <a:satOff val="0"/>
            <a:lumOff val="0"/>
            <a:alpha val="74000"/>
          </a:schemeClr>
        </a:solidFill>
        <a:ln w="12700">
          <a:solidFill>
            <a:schemeClr val="accent3"/>
          </a:solidFill>
          <a:prstDash val="solid"/>
        </a:ln>
      </dgm:spPr>
      <dgm:t>
        <a:bodyPr/>
        <a:lstStyle/>
        <a:p>
          <a:pPr rtl="0"/>
          <a:r>
            <a:rPr lang="en-US"/>
            <a:t>Notifications (redirection, SMS, email)</a:t>
          </a:r>
          <a:endParaRPr lang="en-CA"/>
        </a:p>
      </dgm:t>
    </dgm:pt>
    <dgm:pt modelId="{FCBAC3F6-3844-4E95-B242-877446A75E5A}" type="parTrans" cxnId="{D07CCF74-9AA5-4AF1-A550-23350D37A0B8}">
      <dgm:prSet/>
      <dgm:spPr/>
      <dgm:t>
        <a:bodyPr/>
        <a:lstStyle/>
        <a:p>
          <a:endParaRPr lang="en-CA"/>
        </a:p>
      </dgm:t>
    </dgm:pt>
    <dgm:pt modelId="{90861944-88AD-446A-AB4B-419831F3B45D}" type="sibTrans" cxnId="{D07CCF74-9AA5-4AF1-A550-23350D37A0B8}">
      <dgm:prSet/>
      <dgm:spPr/>
      <dgm:t>
        <a:bodyPr/>
        <a:lstStyle/>
        <a:p>
          <a:endParaRPr lang="en-CA"/>
        </a:p>
      </dgm:t>
    </dgm:pt>
    <dgm:pt modelId="{04377E7E-EC5B-42FE-AF13-119D45C552C1}" type="pres">
      <dgm:prSet presAssocID="{52DA37AA-3188-45F8-A6DE-1C3B68D8342A}" presName="diagram" presStyleCnt="0">
        <dgm:presLayoutVars>
          <dgm:dir/>
          <dgm:resizeHandles val="exact"/>
        </dgm:presLayoutVars>
      </dgm:prSet>
      <dgm:spPr/>
    </dgm:pt>
    <dgm:pt modelId="{6697B2A2-52DE-481E-BDC2-363BB0E6319B}" type="pres">
      <dgm:prSet presAssocID="{88B34EA9-82D1-46A8-9B89-D1D55827ADE3}" presName="node" presStyleLbl="node1" presStyleIdx="0" presStyleCnt="15">
        <dgm:presLayoutVars>
          <dgm:bulletEnabled val="1"/>
        </dgm:presLayoutVars>
      </dgm:prSet>
      <dgm:spPr/>
    </dgm:pt>
    <dgm:pt modelId="{F254C512-01F6-4FFB-9CA1-42498C76ED69}" type="pres">
      <dgm:prSet presAssocID="{442496D2-613E-4348-AD62-9DF2508DD72C}" presName="sibTrans" presStyleCnt="0"/>
      <dgm:spPr/>
    </dgm:pt>
    <dgm:pt modelId="{FAD63C0F-9796-4958-B9D9-77E241A39EE1}" type="pres">
      <dgm:prSet presAssocID="{79C1B08E-390C-425D-9A16-C5906BAB666B}" presName="node" presStyleLbl="node1" presStyleIdx="1" presStyleCnt="15">
        <dgm:presLayoutVars>
          <dgm:bulletEnabled val="1"/>
        </dgm:presLayoutVars>
      </dgm:prSet>
      <dgm:spPr/>
    </dgm:pt>
    <dgm:pt modelId="{E559F7BA-EC12-4A17-996F-26021FD3325C}" type="pres">
      <dgm:prSet presAssocID="{AB859354-572E-436E-949C-AE0949D5B1BE}" presName="sibTrans" presStyleCnt="0"/>
      <dgm:spPr/>
    </dgm:pt>
    <dgm:pt modelId="{6FD34080-7CDB-4C49-A646-88F82605FC21}" type="pres">
      <dgm:prSet presAssocID="{3799868C-13A3-4491-9A20-71E753714E26}" presName="node" presStyleLbl="node1" presStyleIdx="2" presStyleCnt="15">
        <dgm:presLayoutVars>
          <dgm:bulletEnabled val="1"/>
        </dgm:presLayoutVars>
      </dgm:prSet>
      <dgm:spPr/>
    </dgm:pt>
    <dgm:pt modelId="{40672E27-CCEE-4772-9B40-C27675829360}" type="pres">
      <dgm:prSet presAssocID="{767190B5-D6A5-47AE-969E-19D359844174}" presName="sibTrans" presStyleCnt="0"/>
      <dgm:spPr/>
    </dgm:pt>
    <dgm:pt modelId="{A1B740D1-7C48-41CF-9352-8F799BA98729}" type="pres">
      <dgm:prSet presAssocID="{D107C1F0-EB39-4FEE-A8E2-A405DB1EDCA5}" presName="node" presStyleLbl="node1" presStyleIdx="3" presStyleCnt="15">
        <dgm:presLayoutVars>
          <dgm:bulletEnabled val="1"/>
        </dgm:presLayoutVars>
      </dgm:prSet>
      <dgm:spPr/>
    </dgm:pt>
    <dgm:pt modelId="{FBFAD764-A60C-4A12-81EC-55D06B688F5A}" type="pres">
      <dgm:prSet presAssocID="{5CE0099D-0BB2-49DD-9FE7-5EB860C2182B}" presName="sibTrans" presStyleCnt="0"/>
      <dgm:spPr/>
    </dgm:pt>
    <dgm:pt modelId="{F9B38649-989E-4A1F-B56F-50B5CFDD9730}" type="pres">
      <dgm:prSet presAssocID="{AE306C20-91C5-4235-AB8E-4637444F5EA2}" presName="node" presStyleLbl="node1" presStyleIdx="4" presStyleCnt="15">
        <dgm:presLayoutVars>
          <dgm:bulletEnabled val="1"/>
        </dgm:presLayoutVars>
      </dgm:prSet>
      <dgm:spPr/>
    </dgm:pt>
    <dgm:pt modelId="{C72C0562-E283-4836-9BFC-909DD5CAAF3D}" type="pres">
      <dgm:prSet presAssocID="{28226E5B-4D5C-4B36-B7A2-4EF58411A98E}" presName="sibTrans" presStyleCnt="0"/>
      <dgm:spPr/>
    </dgm:pt>
    <dgm:pt modelId="{9655BC8F-5421-42B2-BC57-231508638271}" type="pres">
      <dgm:prSet presAssocID="{D39EAB8F-E2D4-4CD6-A1ED-A8BA6C2F4B05}" presName="node" presStyleLbl="node1" presStyleIdx="5" presStyleCnt="15">
        <dgm:presLayoutVars>
          <dgm:bulletEnabled val="1"/>
        </dgm:presLayoutVars>
      </dgm:prSet>
      <dgm:spPr/>
    </dgm:pt>
    <dgm:pt modelId="{77CB4CA5-95A7-4A62-9C99-8E2131A3A566}" type="pres">
      <dgm:prSet presAssocID="{CDC81BAC-FBE5-470C-AEA5-567F2223248B}" presName="sibTrans" presStyleCnt="0"/>
      <dgm:spPr/>
    </dgm:pt>
    <dgm:pt modelId="{12D99238-2F75-4F78-B4FE-3C3AD69DC3F1}" type="pres">
      <dgm:prSet presAssocID="{DF49D8A5-7E08-4D1E-8476-16175F788423}" presName="node" presStyleLbl="node1" presStyleIdx="6" presStyleCnt="15">
        <dgm:presLayoutVars>
          <dgm:bulletEnabled val="1"/>
        </dgm:presLayoutVars>
      </dgm:prSet>
      <dgm:spPr/>
    </dgm:pt>
    <dgm:pt modelId="{9BB66BF0-A0D3-497B-AAF2-9AF4834DF699}" type="pres">
      <dgm:prSet presAssocID="{D2D40CAB-AF11-4A18-AA31-222F14DDF276}" presName="sibTrans" presStyleCnt="0"/>
      <dgm:spPr/>
    </dgm:pt>
    <dgm:pt modelId="{D7152F00-30C9-447A-8684-5F9C7DB3944F}" type="pres">
      <dgm:prSet presAssocID="{EEE2AFE5-445F-4798-8CB2-3A378EA129A6}" presName="node" presStyleLbl="node1" presStyleIdx="7" presStyleCnt="15">
        <dgm:presLayoutVars>
          <dgm:bulletEnabled val="1"/>
        </dgm:presLayoutVars>
      </dgm:prSet>
      <dgm:spPr/>
    </dgm:pt>
    <dgm:pt modelId="{96A93B62-B9E6-42EE-A704-AB8AA88D311F}" type="pres">
      <dgm:prSet presAssocID="{B8983F33-0526-41A9-8828-BB6C1ACAB116}" presName="sibTrans" presStyleCnt="0"/>
      <dgm:spPr/>
    </dgm:pt>
    <dgm:pt modelId="{54E2534E-B480-4D85-AA53-518A408D69C1}" type="pres">
      <dgm:prSet presAssocID="{DCFDB5BC-ACAC-4726-B5E2-13B89606DFDE}" presName="node" presStyleLbl="node1" presStyleIdx="8" presStyleCnt="15">
        <dgm:presLayoutVars>
          <dgm:bulletEnabled val="1"/>
        </dgm:presLayoutVars>
      </dgm:prSet>
      <dgm:spPr/>
    </dgm:pt>
    <dgm:pt modelId="{9517F803-7EBB-4B72-BDC3-8014AD7FD293}" type="pres">
      <dgm:prSet presAssocID="{2ECDF814-9325-4B04-87F9-3E7C8C0AAE89}" presName="sibTrans" presStyleCnt="0"/>
      <dgm:spPr/>
    </dgm:pt>
    <dgm:pt modelId="{159A76CF-32CD-4B02-AF6A-7FD1A212035C}" type="pres">
      <dgm:prSet presAssocID="{40A2832C-EB2C-4927-AE4A-45D184D416AB}" presName="node" presStyleLbl="node1" presStyleIdx="9" presStyleCnt="15">
        <dgm:presLayoutVars>
          <dgm:bulletEnabled val="1"/>
        </dgm:presLayoutVars>
      </dgm:prSet>
      <dgm:spPr/>
    </dgm:pt>
    <dgm:pt modelId="{E0938F9B-C2A9-4984-9486-7E130782DA17}" type="pres">
      <dgm:prSet presAssocID="{3C8B0AAE-E3DE-4985-802F-3B8698F0797C}" presName="sibTrans" presStyleCnt="0"/>
      <dgm:spPr/>
    </dgm:pt>
    <dgm:pt modelId="{72EE4347-5E43-456F-8EE2-7C1910437225}" type="pres">
      <dgm:prSet presAssocID="{E5B1D964-39B0-4DA8-B7E0-2A1F880D0A48}" presName="node" presStyleLbl="node1" presStyleIdx="10" presStyleCnt="15">
        <dgm:presLayoutVars>
          <dgm:bulletEnabled val="1"/>
        </dgm:presLayoutVars>
      </dgm:prSet>
      <dgm:spPr/>
    </dgm:pt>
    <dgm:pt modelId="{DDFA933A-B47B-4CCB-8C4F-27F36C3CDAA9}" type="pres">
      <dgm:prSet presAssocID="{2A9BF4AB-07D6-4739-B8FD-CE3EF9648E88}" presName="sibTrans" presStyleCnt="0"/>
      <dgm:spPr/>
    </dgm:pt>
    <dgm:pt modelId="{ABDFB389-BB7F-4F50-B18B-C173A589F114}" type="pres">
      <dgm:prSet presAssocID="{3D2D0D2A-FBC5-4EB2-AB7B-B436C65D4F93}" presName="node" presStyleLbl="node1" presStyleIdx="11" presStyleCnt="15">
        <dgm:presLayoutVars>
          <dgm:bulletEnabled val="1"/>
        </dgm:presLayoutVars>
      </dgm:prSet>
      <dgm:spPr/>
    </dgm:pt>
    <dgm:pt modelId="{25842956-A701-4F51-B6FE-7532229AE1B4}" type="pres">
      <dgm:prSet presAssocID="{1EF88B0D-FF24-4F32-B080-6189CDEEF44C}" presName="sibTrans" presStyleCnt="0"/>
      <dgm:spPr/>
    </dgm:pt>
    <dgm:pt modelId="{DF6B5D87-5812-4088-8A7D-43B98644CFA0}" type="pres">
      <dgm:prSet presAssocID="{BEC79B9D-B734-4005-8D9E-426F692389A5}" presName="node" presStyleLbl="node1" presStyleIdx="12" presStyleCnt="15">
        <dgm:presLayoutVars>
          <dgm:bulletEnabled val="1"/>
        </dgm:presLayoutVars>
      </dgm:prSet>
      <dgm:spPr/>
    </dgm:pt>
    <dgm:pt modelId="{11E0F10D-81F8-4DE1-B098-930621AE4D70}" type="pres">
      <dgm:prSet presAssocID="{EF08FCAF-04C8-4629-9B21-CF1B5A2DFFED}" presName="sibTrans" presStyleCnt="0"/>
      <dgm:spPr/>
    </dgm:pt>
    <dgm:pt modelId="{5C4E0EE9-8496-4430-87F2-A5F17D25E04F}" type="pres">
      <dgm:prSet presAssocID="{8F126F7C-0F13-4119-A699-0D9B0DBDCACD}" presName="node" presStyleLbl="node1" presStyleIdx="13" presStyleCnt="15">
        <dgm:presLayoutVars>
          <dgm:bulletEnabled val="1"/>
        </dgm:presLayoutVars>
      </dgm:prSet>
      <dgm:spPr/>
    </dgm:pt>
    <dgm:pt modelId="{0D4D7F8F-5208-41C5-A283-899448E4FEC8}" type="pres">
      <dgm:prSet presAssocID="{D1FBE61D-E5CC-484F-AE25-EB76EE6D8156}" presName="sibTrans" presStyleCnt="0"/>
      <dgm:spPr/>
    </dgm:pt>
    <dgm:pt modelId="{3882C053-9D35-4ADD-A405-DF7543856FE5}" type="pres">
      <dgm:prSet presAssocID="{77EBC242-9BD9-4040-8A9B-222095E1BDAF}" presName="node" presStyleLbl="node1" presStyleIdx="14" presStyleCnt="15">
        <dgm:presLayoutVars>
          <dgm:bulletEnabled val="1"/>
        </dgm:presLayoutVars>
      </dgm:prSet>
      <dgm:spPr/>
    </dgm:pt>
  </dgm:ptLst>
  <dgm:cxnLst>
    <dgm:cxn modelId="{AAAF6B0A-FB90-411D-A0A5-48808CE56806}" type="presOf" srcId="{88B34EA9-82D1-46A8-9B89-D1D55827ADE3}" destId="{6697B2A2-52DE-481E-BDC2-363BB0E6319B}" srcOrd="0" destOrd="0" presId="urn:microsoft.com/office/officeart/2005/8/layout/default#1"/>
    <dgm:cxn modelId="{066B0C1D-C797-4FE8-A123-23BA3F72496B}" srcId="{52DA37AA-3188-45F8-A6DE-1C3B68D8342A}" destId="{88B34EA9-82D1-46A8-9B89-D1D55827ADE3}" srcOrd="0" destOrd="0" parTransId="{82F33E54-3567-4F9B-A9EA-84D79F313F18}" sibTransId="{442496D2-613E-4348-AD62-9DF2508DD72C}"/>
    <dgm:cxn modelId="{F6444C1F-CE71-4EDA-A799-6E3E8B4D893C}" type="presOf" srcId="{D107C1F0-EB39-4FEE-A8E2-A405DB1EDCA5}" destId="{A1B740D1-7C48-41CF-9352-8F799BA98729}" srcOrd="0" destOrd="0" presId="urn:microsoft.com/office/officeart/2005/8/layout/default#1"/>
    <dgm:cxn modelId="{88B88326-D0B1-49C5-92B1-04B1DC1CE5EB}" type="presOf" srcId="{77EBC242-9BD9-4040-8A9B-222095E1BDAF}" destId="{3882C053-9D35-4ADD-A405-DF7543856FE5}" srcOrd="0" destOrd="0" presId="urn:microsoft.com/office/officeart/2005/8/layout/default#1"/>
    <dgm:cxn modelId="{6C32CD26-486A-4150-8B40-874A84BE638C}" type="presOf" srcId="{D39EAB8F-E2D4-4CD6-A1ED-A8BA6C2F4B05}" destId="{9655BC8F-5421-42B2-BC57-231508638271}" srcOrd="0" destOrd="0" presId="urn:microsoft.com/office/officeart/2005/8/layout/default#1"/>
    <dgm:cxn modelId="{BE278E2A-26BA-4FBD-B654-C08A0E31262F}" srcId="{52DA37AA-3188-45F8-A6DE-1C3B68D8342A}" destId="{E5B1D964-39B0-4DA8-B7E0-2A1F880D0A48}" srcOrd="10" destOrd="0" parTransId="{A0194C24-FEF3-4589-A14C-5FFE692D23F8}" sibTransId="{2A9BF4AB-07D6-4739-B8FD-CE3EF9648E88}"/>
    <dgm:cxn modelId="{0B957B33-70AF-4190-9858-5E55F5D78C2C}" srcId="{52DA37AA-3188-45F8-A6DE-1C3B68D8342A}" destId="{40A2832C-EB2C-4927-AE4A-45D184D416AB}" srcOrd="9" destOrd="0" parTransId="{0A9BA3E1-B376-4FCF-B125-8A352DAA0A12}" sibTransId="{3C8B0AAE-E3DE-4985-802F-3B8698F0797C}"/>
    <dgm:cxn modelId="{0E0D284E-01BF-4449-97F6-CD9CC7352C10}" srcId="{52DA37AA-3188-45F8-A6DE-1C3B68D8342A}" destId="{79C1B08E-390C-425D-9A16-C5906BAB666B}" srcOrd="1" destOrd="0" parTransId="{3F4A1E36-09D2-4D9E-9CD6-D115A47BBFB9}" sibTransId="{AB859354-572E-436E-949C-AE0949D5B1BE}"/>
    <dgm:cxn modelId="{D07CCF74-9AA5-4AF1-A550-23350D37A0B8}" srcId="{52DA37AA-3188-45F8-A6DE-1C3B68D8342A}" destId="{77EBC242-9BD9-4040-8A9B-222095E1BDAF}" srcOrd="14" destOrd="0" parTransId="{FCBAC3F6-3844-4E95-B242-877446A75E5A}" sibTransId="{90861944-88AD-446A-AB4B-419831F3B45D}"/>
    <dgm:cxn modelId="{7CD07056-84CC-48D6-B4A9-358FB23EC008}" srcId="{52DA37AA-3188-45F8-A6DE-1C3B68D8342A}" destId="{DCFDB5BC-ACAC-4726-B5E2-13B89606DFDE}" srcOrd="8" destOrd="0" parTransId="{692DB239-3883-4506-A12F-D11A58F038A7}" sibTransId="{2ECDF814-9325-4B04-87F9-3E7C8C0AAE89}"/>
    <dgm:cxn modelId="{E71E7A78-D8ED-4742-B83A-D11FE2A0E376}" type="presOf" srcId="{3799868C-13A3-4491-9A20-71E753714E26}" destId="{6FD34080-7CDB-4C49-A646-88F82605FC21}" srcOrd="0" destOrd="0" presId="urn:microsoft.com/office/officeart/2005/8/layout/default#1"/>
    <dgm:cxn modelId="{FDCD8058-18AC-4B8F-9D9B-699F1BB03781}" type="presOf" srcId="{DF49D8A5-7E08-4D1E-8476-16175F788423}" destId="{12D99238-2F75-4F78-B4FE-3C3AD69DC3F1}" srcOrd="0" destOrd="0" presId="urn:microsoft.com/office/officeart/2005/8/layout/default#1"/>
    <dgm:cxn modelId="{11C85F79-57BD-468E-8D3E-692818EFD83D}" type="presOf" srcId="{DCFDB5BC-ACAC-4726-B5E2-13B89606DFDE}" destId="{54E2534E-B480-4D85-AA53-518A408D69C1}" srcOrd="0" destOrd="0" presId="urn:microsoft.com/office/officeart/2005/8/layout/default#1"/>
    <dgm:cxn modelId="{1494F98D-F6CD-4529-8DF6-B6E2DE2E540A}" type="presOf" srcId="{E5B1D964-39B0-4DA8-B7E0-2A1F880D0A48}" destId="{72EE4347-5E43-456F-8EE2-7C1910437225}" srcOrd="0" destOrd="0" presId="urn:microsoft.com/office/officeart/2005/8/layout/default#1"/>
    <dgm:cxn modelId="{D25F1491-34DD-4C0D-9B36-890C3D9B16C8}" type="presOf" srcId="{40A2832C-EB2C-4927-AE4A-45D184D416AB}" destId="{159A76CF-32CD-4B02-AF6A-7FD1A212035C}" srcOrd="0" destOrd="0" presId="urn:microsoft.com/office/officeart/2005/8/layout/default#1"/>
    <dgm:cxn modelId="{411E6F9A-0758-4DCF-9D46-61D0AA1B99D4}" srcId="{52DA37AA-3188-45F8-A6DE-1C3B68D8342A}" destId="{3799868C-13A3-4491-9A20-71E753714E26}" srcOrd="2" destOrd="0" parTransId="{041D9B26-3E68-4C8E-BC92-6E3C92E32D48}" sibTransId="{767190B5-D6A5-47AE-969E-19D359844174}"/>
    <dgm:cxn modelId="{AE491AB0-E9FA-4B97-A62C-BE9CB8223E66}" srcId="{52DA37AA-3188-45F8-A6DE-1C3B68D8342A}" destId="{3D2D0D2A-FBC5-4EB2-AB7B-B436C65D4F93}" srcOrd="11" destOrd="0" parTransId="{B1DE9A0A-9DA6-403F-8C28-5A0645D1FC0D}" sibTransId="{1EF88B0D-FF24-4F32-B080-6189CDEEF44C}"/>
    <dgm:cxn modelId="{FA7F3CBF-36F2-4941-8645-50C895A90C0F}" type="presOf" srcId="{BEC79B9D-B734-4005-8D9E-426F692389A5}" destId="{DF6B5D87-5812-4088-8A7D-43B98644CFA0}" srcOrd="0" destOrd="0" presId="urn:microsoft.com/office/officeart/2005/8/layout/default#1"/>
    <dgm:cxn modelId="{CEEBEBC6-9F4F-46D3-8FF0-16FF666CA0AE}" type="presOf" srcId="{3D2D0D2A-FBC5-4EB2-AB7B-B436C65D4F93}" destId="{ABDFB389-BB7F-4F50-B18B-C173A589F114}" srcOrd="0" destOrd="0" presId="urn:microsoft.com/office/officeart/2005/8/layout/default#1"/>
    <dgm:cxn modelId="{A45ECBCD-7D9B-4DED-B144-6093C7CA56D1}" srcId="{52DA37AA-3188-45F8-A6DE-1C3B68D8342A}" destId="{DF49D8A5-7E08-4D1E-8476-16175F788423}" srcOrd="6" destOrd="0" parTransId="{F57E3A1E-9799-4B7A-B80E-0E5567D5A4D6}" sibTransId="{D2D40CAB-AF11-4A18-AA31-222F14DDF276}"/>
    <dgm:cxn modelId="{C3A946CE-A2F7-475A-876A-4A8D6E00FA29}" type="presOf" srcId="{52DA37AA-3188-45F8-A6DE-1C3B68D8342A}" destId="{04377E7E-EC5B-42FE-AF13-119D45C552C1}" srcOrd="0" destOrd="0" presId="urn:microsoft.com/office/officeart/2005/8/layout/default#1"/>
    <dgm:cxn modelId="{85DA4BD5-5252-405E-9812-DBAF8FA0E9E5}" srcId="{52DA37AA-3188-45F8-A6DE-1C3B68D8342A}" destId="{D107C1F0-EB39-4FEE-A8E2-A405DB1EDCA5}" srcOrd="3" destOrd="0" parTransId="{F694D020-C8C9-4A5F-B4C9-AD218B9A2918}" sibTransId="{5CE0099D-0BB2-49DD-9FE7-5EB860C2182B}"/>
    <dgm:cxn modelId="{FB7883D8-E42B-47AA-8344-05455457D125}" type="presOf" srcId="{8F126F7C-0F13-4119-A699-0D9B0DBDCACD}" destId="{5C4E0EE9-8496-4430-87F2-A5F17D25E04F}" srcOrd="0" destOrd="0" presId="urn:microsoft.com/office/officeart/2005/8/layout/default#1"/>
    <dgm:cxn modelId="{D71613DE-F042-43E1-896A-FDDBABB1659B}" srcId="{52DA37AA-3188-45F8-A6DE-1C3B68D8342A}" destId="{EEE2AFE5-445F-4798-8CB2-3A378EA129A6}" srcOrd="7" destOrd="0" parTransId="{0950C4AD-D1DA-4651-87B7-2A02F1753FC6}" sibTransId="{B8983F33-0526-41A9-8828-BB6C1ACAB116}"/>
    <dgm:cxn modelId="{B5B921E5-E838-47C6-B0AB-26014E1650C7}" type="presOf" srcId="{EEE2AFE5-445F-4798-8CB2-3A378EA129A6}" destId="{D7152F00-30C9-447A-8684-5F9C7DB3944F}" srcOrd="0" destOrd="0" presId="urn:microsoft.com/office/officeart/2005/8/layout/default#1"/>
    <dgm:cxn modelId="{2E754CEC-BEC1-40F3-A535-8196DCFAFA8C}" type="presOf" srcId="{AE306C20-91C5-4235-AB8E-4637444F5EA2}" destId="{F9B38649-989E-4A1F-B56F-50B5CFDD9730}" srcOrd="0" destOrd="0" presId="urn:microsoft.com/office/officeart/2005/8/layout/default#1"/>
    <dgm:cxn modelId="{C884F3EC-1BA1-4A06-B349-06AD73EB787C}" srcId="{52DA37AA-3188-45F8-A6DE-1C3B68D8342A}" destId="{D39EAB8F-E2D4-4CD6-A1ED-A8BA6C2F4B05}" srcOrd="5" destOrd="0" parTransId="{8CE64CFE-1115-4A49-8304-887CABC9DD1A}" sibTransId="{CDC81BAC-FBE5-470C-AEA5-567F2223248B}"/>
    <dgm:cxn modelId="{B6BF2AED-FD73-4D94-8A7F-0B4FEC7EB428}" srcId="{52DA37AA-3188-45F8-A6DE-1C3B68D8342A}" destId="{AE306C20-91C5-4235-AB8E-4637444F5EA2}" srcOrd="4" destOrd="0" parTransId="{9FD879F0-9FCC-4BEF-9648-8E3BE3C354F6}" sibTransId="{28226E5B-4D5C-4B36-B7A2-4EF58411A98E}"/>
    <dgm:cxn modelId="{2CF438ED-EBEA-439A-9082-5836A5A8F7A3}" type="presOf" srcId="{79C1B08E-390C-425D-9A16-C5906BAB666B}" destId="{FAD63C0F-9796-4958-B9D9-77E241A39EE1}" srcOrd="0" destOrd="0" presId="urn:microsoft.com/office/officeart/2005/8/layout/default#1"/>
    <dgm:cxn modelId="{7EF38CED-3DF2-46C6-ACFE-22EC2421D303}" srcId="{52DA37AA-3188-45F8-A6DE-1C3B68D8342A}" destId="{BEC79B9D-B734-4005-8D9E-426F692389A5}" srcOrd="12" destOrd="0" parTransId="{8A9FB07A-A648-413A-B0E2-11AC92320D1F}" sibTransId="{EF08FCAF-04C8-4629-9B21-CF1B5A2DFFED}"/>
    <dgm:cxn modelId="{2EF138F2-0E1D-421E-9E0E-7674270DF995}" srcId="{52DA37AA-3188-45F8-A6DE-1C3B68D8342A}" destId="{8F126F7C-0F13-4119-A699-0D9B0DBDCACD}" srcOrd="13" destOrd="0" parTransId="{6916E489-EB80-4980-B753-95BCD774CB74}" sibTransId="{D1FBE61D-E5CC-484F-AE25-EB76EE6D8156}"/>
    <dgm:cxn modelId="{0D693822-B9E9-4CB8-A3A4-96872630B898}" type="presParOf" srcId="{04377E7E-EC5B-42FE-AF13-119D45C552C1}" destId="{6697B2A2-52DE-481E-BDC2-363BB0E6319B}" srcOrd="0" destOrd="0" presId="urn:microsoft.com/office/officeart/2005/8/layout/default#1"/>
    <dgm:cxn modelId="{9AFD155F-AC8A-4432-887C-B7D7E4ABF981}" type="presParOf" srcId="{04377E7E-EC5B-42FE-AF13-119D45C552C1}" destId="{F254C512-01F6-4FFB-9CA1-42498C76ED69}" srcOrd="1" destOrd="0" presId="urn:microsoft.com/office/officeart/2005/8/layout/default#1"/>
    <dgm:cxn modelId="{C378AE7E-D91B-41E6-A081-FCA63CA2FB8A}" type="presParOf" srcId="{04377E7E-EC5B-42FE-AF13-119D45C552C1}" destId="{FAD63C0F-9796-4958-B9D9-77E241A39EE1}" srcOrd="2" destOrd="0" presId="urn:microsoft.com/office/officeart/2005/8/layout/default#1"/>
    <dgm:cxn modelId="{97D13226-5D39-489F-BDED-78A830973FA7}" type="presParOf" srcId="{04377E7E-EC5B-42FE-AF13-119D45C552C1}" destId="{E559F7BA-EC12-4A17-996F-26021FD3325C}" srcOrd="3" destOrd="0" presId="urn:microsoft.com/office/officeart/2005/8/layout/default#1"/>
    <dgm:cxn modelId="{FA20CECA-BADF-43F0-9BDB-12401FC55212}" type="presParOf" srcId="{04377E7E-EC5B-42FE-AF13-119D45C552C1}" destId="{6FD34080-7CDB-4C49-A646-88F82605FC21}" srcOrd="4" destOrd="0" presId="urn:microsoft.com/office/officeart/2005/8/layout/default#1"/>
    <dgm:cxn modelId="{0415AC16-1590-4C4B-89EA-3983E0B842C5}" type="presParOf" srcId="{04377E7E-EC5B-42FE-AF13-119D45C552C1}" destId="{40672E27-CCEE-4772-9B40-C27675829360}" srcOrd="5" destOrd="0" presId="urn:microsoft.com/office/officeart/2005/8/layout/default#1"/>
    <dgm:cxn modelId="{7EAD26B7-C697-4017-9C21-EA184E179686}" type="presParOf" srcId="{04377E7E-EC5B-42FE-AF13-119D45C552C1}" destId="{A1B740D1-7C48-41CF-9352-8F799BA98729}" srcOrd="6" destOrd="0" presId="urn:microsoft.com/office/officeart/2005/8/layout/default#1"/>
    <dgm:cxn modelId="{F6BF0E04-A051-44AE-86E8-3582D8902A06}" type="presParOf" srcId="{04377E7E-EC5B-42FE-AF13-119D45C552C1}" destId="{FBFAD764-A60C-4A12-81EC-55D06B688F5A}" srcOrd="7" destOrd="0" presId="urn:microsoft.com/office/officeart/2005/8/layout/default#1"/>
    <dgm:cxn modelId="{604A34D4-5752-42A2-8CE6-6CB8D13412A5}" type="presParOf" srcId="{04377E7E-EC5B-42FE-AF13-119D45C552C1}" destId="{F9B38649-989E-4A1F-B56F-50B5CFDD9730}" srcOrd="8" destOrd="0" presId="urn:microsoft.com/office/officeart/2005/8/layout/default#1"/>
    <dgm:cxn modelId="{95C91946-E276-48FE-B07E-8890C49A20ED}" type="presParOf" srcId="{04377E7E-EC5B-42FE-AF13-119D45C552C1}" destId="{C72C0562-E283-4836-9BFC-909DD5CAAF3D}" srcOrd="9" destOrd="0" presId="urn:microsoft.com/office/officeart/2005/8/layout/default#1"/>
    <dgm:cxn modelId="{AD5D97F7-D790-4750-83EC-17DA3554757D}" type="presParOf" srcId="{04377E7E-EC5B-42FE-AF13-119D45C552C1}" destId="{9655BC8F-5421-42B2-BC57-231508638271}" srcOrd="10" destOrd="0" presId="urn:microsoft.com/office/officeart/2005/8/layout/default#1"/>
    <dgm:cxn modelId="{C6A1DBF8-D605-475D-AC5B-62BEED62F123}" type="presParOf" srcId="{04377E7E-EC5B-42FE-AF13-119D45C552C1}" destId="{77CB4CA5-95A7-4A62-9C99-8E2131A3A566}" srcOrd="11" destOrd="0" presId="urn:microsoft.com/office/officeart/2005/8/layout/default#1"/>
    <dgm:cxn modelId="{D7F128CF-58FC-46EC-9672-C7AA1072A5B2}" type="presParOf" srcId="{04377E7E-EC5B-42FE-AF13-119D45C552C1}" destId="{12D99238-2F75-4F78-B4FE-3C3AD69DC3F1}" srcOrd="12" destOrd="0" presId="urn:microsoft.com/office/officeart/2005/8/layout/default#1"/>
    <dgm:cxn modelId="{6C0D445F-FE98-43B6-A061-FDC1B7B7AC1C}" type="presParOf" srcId="{04377E7E-EC5B-42FE-AF13-119D45C552C1}" destId="{9BB66BF0-A0D3-497B-AAF2-9AF4834DF699}" srcOrd="13" destOrd="0" presId="urn:microsoft.com/office/officeart/2005/8/layout/default#1"/>
    <dgm:cxn modelId="{54DBC44C-4ABD-4B04-8912-B28A011DC2FC}" type="presParOf" srcId="{04377E7E-EC5B-42FE-AF13-119D45C552C1}" destId="{D7152F00-30C9-447A-8684-5F9C7DB3944F}" srcOrd="14" destOrd="0" presId="urn:microsoft.com/office/officeart/2005/8/layout/default#1"/>
    <dgm:cxn modelId="{3DFC77D1-E662-46A2-AC36-C03054CB58B3}" type="presParOf" srcId="{04377E7E-EC5B-42FE-AF13-119D45C552C1}" destId="{96A93B62-B9E6-42EE-A704-AB8AA88D311F}" srcOrd="15" destOrd="0" presId="urn:microsoft.com/office/officeart/2005/8/layout/default#1"/>
    <dgm:cxn modelId="{BD279F5B-CDCB-44BE-81F3-46329FBF2B56}" type="presParOf" srcId="{04377E7E-EC5B-42FE-AF13-119D45C552C1}" destId="{54E2534E-B480-4D85-AA53-518A408D69C1}" srcOrd="16" destOrd="0" presId="urn:microsoft.com/office/officeart/2005/8/layout/default#1"/>
    <dgm:cxn modelId="{CB342192-7A07-409E-9FDC-E56060148594}" type="presParOf" srcId="{04377E7E-EC5B-42FE-AF13-119D45C552C1}" destId="{9517F803-7EBB-4B72-BDC3-8014AD7FD293}" srcOrd="17" destOrd="0" presId="urn:microsoft.com/office/officeart/2005/8/layout/default#1"/>
    <dgm:cxn modelId="{E7EF2F7E-B80F-4530-9EBA-9615594E1473}" type="presParOf" srcId="{04377E7E-EC5B-42FE-AF13-119D45C552C1}" destId="{159A76CF-32CD-4B02-AF6A-7FD1A212035C}" srcOrd="18" destOrd="0" presId="urn:microsoft.com/office/officeart/2005/8/layout/default#1"/>
    <dgm:cxn modelId="{A1F4A129-4BEE-4898-9324-72C5C96A36B8}" type="presParOf" srcId="{04377E7E-EC5B-42FE-AF13-119D45C552C1}" destId="{E0938F9B-C2A9-4984-9486-7E130782DA17}" srcOrd="19" destOrd="0" presId="urn:microsoft.com/office/officeart/2005/8/layout/default#1"/>
    <dgm:cxn modelId="{C14667F2-8939-4CE0-BE83-098C0099F64A}" type="presParOf" srcId="{04377E7E-EC5B-42FE-AF13-119D45C552C1}" destId="{72EE4347-5E43-456F-8EE2-7C1910437225}" srcOrd="20" destOrd="0" presId="urn:microsoft.com/office/officeart/2005/8/layout/default#1"/>
    <dgm:cxn modelId="{4E7A873E-06F5-4E6A-B78F-C5B629AEAAA6}" type="presParOf" srcId="{04377E7E-EC5B-42FE-AF13-119D45C552C1}" destId="{DDFA933A-B47B-4CCB-8C4F-27F36C3CDAA9}" srcOrd="21" destOrd="0" presId="urn:microsoft.com/office/officeart/2005/8/layout/default#1"/>
    <dgm:cxn modelId="{E28F95FF-F7ED-4A96-BBD3-5B658DD95BC7}" type="presParOf" srcId="{04377E7E-EC5B-42FE-AF13-119D45C552C1}" destId="{ABDFB389-BB7F-4F50-B18B-C173A589F114}" srcOrd="22" destOrd="0" presId="urn:microsoft.com/office/officeart/2005/8/layout/default#1"/>
    <dgm:cxn modelId="{43BC367A-D806-4EF8-A804-6B83620399A4}" type="presParOf" srcId="{04377E7E-EC5B-42FE-AF13-119D45C552C1}" destId="{25842956-A701-4F51-B6FE-7532229AE1B4}" srcOrd="23" destOrd="0" presId="urn:microsoft.com/office/officeart/2005/8/layout/default#1"/>
    <dgm:cxn modelId="{46B6B9CE-AC67-4155-B09C-857EAD1DD438}" type="presParOf" srcId="{04377E7E-EC5B-42FE-AF13-119D45C552C1}" destId="{DF6B5D87-5812-4088-8A7D-43B98644CFA0}" srcOrd="24" destOrd="0" presId="urn:microsoft.com/office/officeart/2005/8/layout/default#1"/>
    <dgm:cxn modelId="{D4A43608-0F67-4CD7-928D-BC9B31658613}" type="presParOf" srcId="{04377E7E-EC5B-42FE-AF13-119D45C552C1}" destId="{11E0F10D-81F8-4DE1-B098-930621AE4D70}" srcOrd="25" destOrd="0" presId="urn:microsoft.com/office/officeart/2005/8/layout/default#1"/>
    <dgm:cxn modelId="{A1BCACA2-8313-4333-B6AC-F462AD2FF1BC}" type="presParOf" srcId="{04377E7E-EC5B-42FE-AF13-119D45C552C1}" destId="{5C4E0EE9-8496-4430-87F2-A5F17D25E04F}" srcOrd="26" destOrd="0" presId="urn:microsoft.com/office/officeart/2005/8/layout/default#1"/>
    <dgm:cxn modelId="{FA364118-E34B-454B-AA13-BE3DF982B795}" type="presParOf" srcId="{04377E7E-EC5B-42FE-AF13-119D45C552C1}" destId="{0D4D7F8F-5208-41C5-A283-899448E4FEC8}" srcOrd="27" destOrd="0" presId="urn:microsoft.com/office/officeart/2005/8/layout/default#1"/>
    <dgm:cxn modelId="{B27DE79F-EE35-4B25-B632-663129E44B90}" type="presParOf" srcId="{04377E7E-EC5B-42FE-AF13-119D45C552C1}" destId="{3882C053-9D35-4ADD-A405-DF7543856FE5}" srcOrd="2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2CDA5-3A4A-4CD5-9DFF-29E255D3660F}">
      <dsp:nvSpPr>
        <dsp:cNvPr id="0" name=""/>
        <dsp:cNvSpPr/>
      </dsp:nvSpPr>
      <dsp:spPr>
        <a:xfrm>
          <a:off x="3099204" y="-63366"/>
          <a:ext cx="4880224" cy="4880224"/>
        </a:xfrm>
        <a:prstGeom prst="circularArrow">
          <a:avLst>
            <a:gd name="adj1" fmla="val 5544"/>
            <a:gd name="adj2" fmla="val 330680"/>
            <a:gd name="adj3" fmla="val 14836922"/>
            <a:gd name="adj4" fmla="val 16768424"/>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DC035-FDBC-4C6D-B881-A90F570B4939}">
      <dsp:nvSpPr>
        <dsp:cNvPr id="0" name=""/>
        <dsp:cNvSpPr/>
      </dsp:nvSpPr>
      <dsp:spPr>
        <a:xfrm>
          <a:off x="4955091" y="610"/>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a:t>
          </a:r>
        </a:p>
      </dsp:txBody>
      <dsp:txXfrm>
        <a:off x="4983610" y="29129"/>
        <a:ext cx="1111411" cy="527186"/>
      </dsp:txXfrm>
    </dsp:sp>
    <dsp:sp modelId="{4B45664B-0346-4095-8158-F5C93CEE5AB3}">
      <dsp:nvSpPr>
        <dsp:cNvPr id="0" name=""/>
        <dsp:cNvSpPr/>
      </dsp:nvSpPr>
      <dsp:spPr>
        <a:xfrm>
          <a:off x="6178342" y="398068"/>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Modify</a:t>
          </a:r>
        </a:p>
      </dsp:txBody>
      <dsp:txXfrm>
        <a:off x="6206861" y="426587"/>
        <a:ext cx="1111411" cy="527186"/>
      </dsp:txXfrm>
    </dsp:sp>
    <dsp:sp modelId="{4E1CC3F5-FD86-48DF-8853-0A8CC755B545}">
      <dsp:nvSpPr>
        <dsp:cNvPr id="0" name=""/>
        <dsp:cNvSpPr/>
      </dsp:nvSpPr>
      <dsp:spPr>
        <a:xfrm>
          <a:off x="6934353" y="1438628"/>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Instantiate</a:t>
          </a:r>
        </a:p>
      </dsp:txBody>
      <dsp:txXfrm>
        <a:off x="6962872" y="1467147"/>
        <a:ext cx="1111411" cy="527186"/>
      </dsp:txXfrm>
    </dsp:sp>
    <dsp:sp modelId="{9425FC85-E870-40FE-AEB9-7DB8C6B5BE37}">
      <dsp:nvSpPr>
        <dsp:cNvPr id="0" name=""/>
        <dsp:cNvSpPr/>
      </dsp:nvSpPr>
      <dsp:spPr>
        <a:xfrm>
          <a:off x="6934353" y="2724830"/>
          <a:ext cx="1168449" cy="5842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Scale out/in, auto-scale</a:t>
          </a:r>
        </a:p>
      </dsp:txBody>
      <dsp:txXfrm>
        <a:off x="6962872" y="2753349"/>
        <a:ext cx="1111411" cy="527186"/>
      </dsp:txXfrm>
    </dsp:sp>
    <dsp:sp modelId="{0584C317-67E5-4D17-AF66-D004A1A6D3E3}">
      <dsp:nvSpPr>
        <dsp:cNvPr id="0" name=""/>
        <dsp:cNvSpPr/>
      </dsp:nvSpPr>
      <dsp:spPr>
        <a:xfrm>
          <a:off x="6178342" y="3765390"/>
          <a:ext cx="1168449" cy="5842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Upgrade</a:t>
          </a:r>
        </a:p>
      </dsp:txBody>
      <dsp:txXfrm>
        <a:off x="6206861" y="3793909"/>
        <a:ext cx="1111411" cy="527186"/>
      </dsp:txXfrm>
    </dsp:sp>
    <dsp:sp modelId="{AA1BC7AA-283C-4252-9E70-7284A3A83AB4}">
      <dsp:nvSpPr>
        <dsp:cNvPr id="0" name=""/>
        <dsp:cNvSpPr/>
      </dsp:nvSpPr>
      <dsp:spPr>
        <a:xfrm>
          <a:off x="4955091" y="4162848"/>
          <a:ext cx="1168449" cy="5842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Heal, auto-Heal</a:t>
          </a:r>
        </a:p>
      </dsp:txBody>
      <dsp:txXfrm>
        <a:off x="4983610" y="4191367"/>
        <a:ext cx="1111411" cy="527186"/>
      </dsp:txXfrm>
    </dsp:sp>
    <dsp:sp modelId="{422289C1-B3DC-4F92-B4DA-55458B2E5727}">
      <dsp:nvSpPr>
        <dsp:cNvPr id="0" name=""/>
        <dsp:cNvSpPr/>
      </dsp:nvSpPr>
      <dsp:spPr>
        <a:xfrm>
          <a:off x="3731840" y="3765390"/>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Backup, restore</a:t>
          </a:r>
        </a:p>
      </dsp:txBody>
      <dsp:txXfrm>
        <a:off x="3760359" y="3793909"/>
        <a:ext cx="1111411" cy="527186"/>
      </dsp:txXfrm>
    </dsp:sp>
    <dsp:sp modelId="{CAC4CFF3-61A9-4E6C-8440-CBDA80B69A2C}">
      <dsp:nvSpPr>
        <dsp:cNvPr id="0" name=""/>
        <dsp:cNvSpPr/>
      </dsp:nvSpPr>
      <dsp:spPr>
        <a:xfrm>
          <a:off x="2975829" y="2724830"/>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Disaster recovery</a:t>
          </a:r>
        </a:p>
      </dsp:txBody>
      <dsp:txXfrm>
        <a:off x="3004348" y="2753349"/>
        <a:ext cx="1111411" cy="527186"/>
      </dsp:txXfrm>
    </dsp:sp>
    <dsp:sp modelId="{8C067B9B-942C-45E5-86B4-45B429CA0E81}">
      <dsp:nvSpPr>
        <dsp:cNvPr id="0" name=""/>
        <dsp:cNvSpPr/>
      </dsp:nvSpPr>
      <dsp:spPr>
        <a:xfrm>
          <a:off x="2975829" y="1438628"/>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Terminate</a:t>
          </a:r>
        </a:p>
      </dsp:txBody>
      <dsp:txXfrm>
        <a:off x="3004348" y="1467147"/>
        <a:ext cx="1111411" cy="527186"/>
      </dsp:txXfrm>
    </dsp:sp>
    <dsp:sp modelId="{C256D188-801A-48FF-8ED3-A32B934625D7}">
      <dsp:nvSpPr>
        <dsp:cNvPr id="0" name=""/>
        <dsp:cNvSpPr/>
      </dsp:nvSpPr>
      <dsp:spPr>
        <a:xfrm>
          <a:off x="3731840" y="398068"/>
          <a:ext cx="1168449" cy="584224"/>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Delete</a:t>
          </a:r>
        </a:p>
      </dsp:txBody>
      <dsp:txXfrm>
        <a:off x="3760359" y="426587"/>
        <a:ext cx="1111411" cy="527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B4518-1292-495B-8E09-34997CC8263D}">
      <dsp:nvSpPr>
        <dsp:cNvPr id="0" name=""/>
        <dsp:cNvSpPr/>
      </dsp:nvSpPr>
      <dsp:spPr>
        <a:xfrm>
          <a:off x="0" y="620707"/>
          <a:ext cx="5717893" cy="2976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3772" tIns="562356" rIns="443772" bIns="192024" numCol="1" spcCol="1270" anchor="t" anchorCtr="0">
          <a:noAutofit/>
        </a:bodyPr>
        <a:lstStyle/>
        <a:p>
          <a:pPr marL="228600" lvl="1" indent="-228600" algn="l" defTabSz="1200150">
            <a:lnSpc>
              <a:spcPct val="90000"/>
            </a:lnSpc>
            <a:spcBef>
              <a:spcPct val="0"/>
            </a:spcBef>
            <a:spcAft>
              <a:spcPct val="15000"/>
            </a:spcAft>
            <a:buChar char="•"/>
          </a:pPr>
          <a:r>
            <a:rPr lang="en-US" sz="2700" b="1" kern="1200" dirty="0"/>
            <a:t>Product overview </a:t>
          </a:r>
          <a:endParaRPr lang="en-US" sz="2700" kern="1200" dirty="0"/>
        </a:p>
        <a:p>
          <a:pPr marL="228600" lvl="1" indent="-228600" algn="l" defTabSz="1200150">
            <a:lnSpc>
              <a:spcPct val="90000"/>
            </a:lnSpc>
            <a:spcBef>
              <a:spcPct val="0"/>
            </a:spcBef>
            <a:spcAft>
              <a:spcPct val="15000"/>
            </a:spcAft>
            <a:buChar char="•"/>
          </a:pPr>
          <a:r>
            <a:rPr lang="en-IN" sz="2700" b="1" kern="1200"/>
            <a:t>Introduction to Deployment</a:t>
          </a:r>
          <a:endParaRPr lang="en-US" sz="2700" kern="1200" dirty="0"/>
        </a:p>
        <a:p>
          <a:pPr marL="228600" lvl="1" indent="-228600" algn="l" defTabSz="1200150">
            <a:lnSpc>
              <a:spcPct val="90000"/>
            </a:lnSpc>
            <a:spcBef>
              <a:spcPct val="0"/>
            </a:spcBef>
            <a:spcAft>
              <a:spcPct val="15000"/>
            </a:spcAft>
            <a:buChar char="•"/>
          </a:pPr>
          <a:r>
            <a:rPr lang="en-US" sz="2700" b="1" kern="1200">
              <a:solidFill>
                <a:prstClr val="black">
                  <a:hueOff val="0"/>
                  <a:satOff val="0"/>
                  <a:lumOff val="0"/>
                  <a:alphaOff val="0"/>
                </a:prstClr>
              </a:solidFill>
              <a:latin typeface="Century Gothic" panose="020B0502020202020204"/>
              <a:ea typeface="+mn-ea"/>
              <a:cs typeface="+mn-cs"/>
            </a:rPr>
            <a:t>Deploying maestro VM</a:t>
          </a:r>
          <a:endParaRPr lang="en-US" sz="2700" b="1" kern="1200" dirty="0">
            <a:solidFill>
              <a:prstClr val="black">
                <a:hueOff val="0"/>
                <a:satOff val="0"/>
                <a:lumOff val="0"/>
                <a:alphaOff val="0"/>
              </a:prstClr>
            </a:solidFill>
            <a:latin typeface="Century Gothic" panose="020B0502020202020204"/>
            <a:ea typeface="+mn-ea"/>
            <a:cs typeface="+mn-cs"/>
          </a:endParaRPr>
        </a:p>
        <a:p>
          <a:pPr marL="228600" lvl="1" indent="-228600" algn="l" defTabSz="1200150">
            <a:lnSpc>
              <a:spcPct val="90000"/>
            </a:lnSpc>
            <a:spcBef>
              <a:spcPct val="0"/>
            </a:spcBef>
            <a:spcAft>
              <a:spcPct val="15000"/>
            </a:spcAft>
            <a:buChar char="•"/>
          </a:pPr>
          <a:r>
            <a:rPr lang="en-IN" sz="2700" b="1" kern="1200">
              <a:solidFill>
                <a:prstClr val="black">
                  <a:hueOff val="0"/>
                  <a:satOff val="0"/>
                  <a:lumOff val="0"/>
                  <a:alphaOff val="0"/>
                </a:prstClr>
              </a:solidFill>
              <a:latin typeface="Century Gothic" panose="020B0502020202020204"/>
              <a:ea typeface="+mn-ea"/>
              <a:cs typeface="+mn-cs"/>
            </a:rPr>
            <a:t>VNF generator tool </a:t>
          </a:r>
          <a:endParaRPr lang="en-US" sz="2700" b="1" kern="1200" dirty="0">
            <a:solidFill>
              <a:prstClr val="black">
                <a:hueOff val="0"/>
                <a:satOff val="0"/>
                <a:lumOff val="0"/>
                <a:alphaOff val="0"/>
              </a:prstClr>
            </a:solidFill>
            <a:latin typeface="Century Gothic" panose="020B0502020202020204"/>
            <a:ea typeface="+mn-ea"/>
            <a:cs typeface="+mn-cs"/>
          </a:endParaRPr>
        </a:p>
        <a:p>
          <a:pPr marL="228600" lvl="1" indent="-228600" algn="l" defTabSz="1200150">
            <a:lnSpc>
              <a:spcPct val="90000"/>
            </a:lnSpc>
            <a:spcBef>
              <a:spcPct val="0"/>
            </a:spcBef>
            <a:spcAft>
              <a:spcPct val="15000"/>
            </a:spcAft>
            <a:buChar char="•"/>
          </a:pPr>
          <a:r>
            <a:rPr lang="en-US" sz="2700" b="1" kern="1200" dirty="0"/>
            <a:t>SM /ME Deployment</a:t>
          </a:r>
          <a:endParaRPr lang="en-US" sz="2700" kern="1200" dirty="0"/>
        </a:p>
      </dsp:txBody>
      <dsp:txXfrm>
        <a:off x="0" y="620707"/>
        <a:ext cx="5717893" cy="2976750"/>
      </dsp:txXfrm>
    </dsp:sp>
    <dsp:sp modelId="{2DCAE6B5-A4C6-4631-9A0C-DA0C10E809BC}">
      <dsp:nvSpPr>
        <dsp:cNvPr id="0" name=""/>
        <dsp:cNvSpPr/>
      </dsp:nvSpPr>
      <dsp:spPr>
        <a:xfrm>
          <a:off x="285894" y="222187"/>
          <a:ext cx="4002525"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286" tIns="0" rIns="151286" bIns="0" numCol="1" spcCol="1270" anchor="ctr" anchorCtr="0">
          <a:noAutofit/>
        </a:bodyPr>
        <a:lstStyle/>
        <a:p>
          <a:pPr marL="0" lvl="0" indent="0" algn="l" defTabSz="1200150">
            <a:lnSpc>
              <a:spcPct val="90000"/>
            </a:lnSpc>
            <a:spcBef>
              <a:spcPct val="0"/>
            </a:spcBef>
            <a:spcAft>
              <a:spcPct val="35000"/>
            </a:spcAft>
            <a:buNone/>
          </a:pPr>
          <a:r>
            <a:rPr lang="en-US" sz="2700" b="1" kern="1200"/>
            <a:t>Agenda</a:t>
          </a:r>
          <a:endParaRPr lang="en-US" sz="2700" kern="1200"/>
        </a:p>
      </dsp:txBody>
      <dsp:txXfrm>
        <a:off x="324802" y="261095"/>
        <a:ext cx="3924709"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2CDA5-3A4A-4CD5-9DFF-29E255D3660F}">
      <dsp:nvSpPr>
        <dsp:cNvPr id="0" name=""/>
        <dsp:cNvSpPr/>
      </dsp:nvSpPr>
      <dsp:spPr>
        <a:xfrm>
          <a:off x="2322602" y="-47511"/>
          <a:ext cx="3663770" cy="3663770"/>
        </a:xfrm>
        <a:prstGeom prst="circularArrow">
          <a:avLst>
            <a:gd name="adj1" fmla="val 5544"/>
            <a:gd name="adj2" fmla="val 330680"/>
            <a:gd name="adj3" fmla="val 14852612"/>
            <a:gd name="adj4" fmla="val 16759628"/>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DC035-FDBC-4C6D-B881-A90F570B4939}">
      <dsp:nvSpPr>
        <dsp:cNvPr id="0" name=""/>
        <dsp:cNvSpPr/>
      </dsp:nvSpPr>
      <dsp:spPr>
        <a:xfrm>
          <a:off x="3722404" y="1964"/>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a:t>
          </a:r>
        </a:p>
      </dsp:txBody>
      <dsp:txXfrm>
        <a:off x="3743497" y="23057"/>
        <a:ext cx="821979" cy="389896"/>
      </dsp:txXfrm>
    </dsp:sp>
    <dsp:sp modelId="{4B45664B-0346-4095-8158-F5C93CEE5AB3}">
      <dsp:nvSpPr>
        <dsp:cNvPr id="0" name=""/>
        <dsp:cNvSpPr/>
      </dsp:nvSpPr>
      <dsp:spPr>
        <a:xfrm>
          <a:off x="4640745" y="300351"/>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Instantiate</a:t>
          </a:r>
        </a:p>
      </dsp:txBody>
      <dsp:txXfrm>
        <a:off x="4661838" y="321444"/>
        <a:ext cx="821979" cy="389896"/>
      </dsp:txXfrm>
    </dsp:sp>
    <dsp:sp modelId="{4E1CC3F5-FD86-48DF-8853-0A8CC755B545}">
      <dsp:nvSpPr>
        <dsp:cNvPr id="0" name=""/>
        <dsp:cNvSpPr/>
      </dsp:nvSpPr>
      <dsp:spPr>
        <a:xfrm>
          <a:off x="5208311" y="1081539"/>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Modify</a:t>
          </a:r>
        </a:p>
      </dsp:txBody>
      <dsp:txXfrm>
        <a:off x="5229404" y="1102632"/>
        <a:ext cx="821979" cy="389896"/>
      </dsp:txXfrm>
    </dsp:sp>
    <dsp:sp modelId="{9425FC85-E870-40FE-AEB9-7DB8C6B5BE37}">
      <dsp:nvSpPr>
        <dsp:cNvPr id="0" name=""/>
        <dsp:cNvSpPr/>
      </dsp:nvSpPr>
      <dsp:spPr>
        <a:xfrm>
          <a:off x="5208311" y="2047140"/>
          <a:ext cx="864165" cy="4320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Scale out/in, auto-scale</a:t>
          </a:r>
        </a:p>
      </dsp:txBody>
      <dsp:txXfrm>
        <a:off x="5229404" y="2068233"/>
        <a:ext cx="821979" cy="389896"/>
      </dsp:txXfrm>
    </dsp:sp>
    <dsp:sp modelId="{0584C317-67E5-4D17-AF66-D004A1A6D3E3}">
      <dsp:nvSpPr>
        <dsp:cNvPr id="0" name=""/>
        <dsp:cNvSpPr/>
      </dsp:nvSpPr>
      <dsp:spPr>
        <a:xfrm>
          <a:off x="4640745" y="2828328"/>
          <a:ext cx="864165" cy="4320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Upgrade</a:t>
          </a:r>
        </a:p>
      </dsp:txBody>
      <dsp:txXfrm>
        <a:off x="4661838" y="2849421"/>
        <a:ext cx="821979" cy="389896"/>
      </dsp:txXfrm>
    </dsp:sp>
    <dsp:sp modelId="{AA1BC7AA-283C-4252-9E70-7284A3A83AB4}">
      <dsp:nvSpPr>
        <dsp:cNvPr id="0" name=""/>
        <dsp:cNvSpPr/>
      </dsp:nvSpPr>
      <dsp:spPr>
        <a:xfrm>
          <a:off x="3722404" y="3126715"/>
          <a:ext cx="864165" cy="43208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Heal, auto-Heal</a:t>
          </a:r>
        </a:p>
      </dsp:txBody>
      <dsp:txXfrm>
        <a:off x="3743497" y="3147808"/>
        <a:ext cx="821979" cy="389896"/>
      </dsp:txXfrm>
    </dsp:sp>
    <dsp:sp modelId="{422289C1-B3DC-4F92-B4DA-55458B2E5727}">
      <dsp:nvSpPr>
        <dsp:cNvPr id="0" name=""/>
        <dsp:cNvSpPr/>
      </dsp:nvSpPr>
      <dsp:spPr>
        <a:xfrm>
          <a:off x="2804063" y="2828328"/>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Backup, restore</a:t>
          </a:r>
        </a:p>
      </dsp:txBody>
      <dsp:txXfrm>
        <a:off x="2825156" y="2849421"/>
        <a:ext cx="821979" cy="389896"/>
      </dsp:txXfrm>
    </dsp:sp>
    <dsp:sp modelId="{CAC4CFF3-61A9-4E6C-8440-CBDA80B69A2C}">
      <dsp:nvSpPr>
        <dsp:cNvPr id="0" name=""/>
        <dsp:cNvSpPr/>
      </dsp:nvSpPr>
      <dsp:spPr>
        <a:xfrm>
          <a:off x="2236497" y="2047140"/>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Disaster recovery</a:t>
          </a:r>
        </a:p>
      </dsp:txBody>
      <dsp:txXfrm>
        <a:off x="2257590" y="2068233"/>
        <a:ext cx="821979" cy="389896"/>
      </dsp:txXfrm>
    </dsp:sp>
    <dsp:sp modelId="{8C067B9B-942C-45E5-86B4-45B429CA0E81}">
      <dsp:nvSpPr>
        <dsp:cNvPr id="0" name=""/>
        <dsp:cNvSpPr/>
      </dsp:nvSpPr>
      <dsp:spPr>
        <a:xfrm>
          <a:off x="2236497" y="1081539"/>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Terminate</a:t>
          </a:r>
        </a:p>
      </dsp:txBody>
      <dsp:txXfrm>
        <a:off x="2257590" y="1102632"/>
        <a:ext cx="821979" cy="389896"/>
      </dsp:txXfrm>
    </dsp:sp>
    <dsp:sp modelId="{C256D188-801A-48FF-8ED3-A32B934625D7}">
      <dsp:nvSpPr>
        <dsp:cNvPr id="0" name=""/>
        <dsp:cNvSpPr/>
      </dsp:nvSpPr>
      <dsp:spPr>
        <a:xfrm>
          <a:off x="2804063" y="300351"/>
          <a:ext cx="864165" cy="432082"/>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Delete</a:t>
          </a:r>
        </a:p>
      </dsp:txBody>
      <dsp:txXfrm>
        <a:off x="2825156" y="321444"/>
        <a:ext cx="821979" cy="3898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7B2A2-52DE-481E-BDC2-363BB0E6319B}">
      <dsp:nvSpPr>
        <dsp:cNvPr id="0" name=""/>
        <dsp:cNvSpPr/>
      </dsp:nvSpPr>
      <dsp:spPr>
        <a:xfrm>
          <a:off x="2839" y="15721"/>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Tiered data rates / packages</a:t>
          </a:r>
          <a:endParaRPr lang="en-CA" sz="1300" kern="1200"/>
        </a:p>
      </dsp:txBody>
      <dsp:txXfrm>
        <a:off x="2839" y="15721"/>
        <a:ext cx="1537647" cy="922588"/>
      </dsp:txXfrm>
    </dsp:sp>
    <dsp:sp modelId="{FAD63C0F-9796-4958-B9D9-77E241A39EE1}">
      <dsp:nvSpPr>
        <dsp:cNvPr id="0" name=""/>
        <dsp:cNvSpPr/>
      </dsp:nvSpPr>
      <dsp:spPr>
        <a:xfrm>
          <a:off x="1694251" y="15721"/>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Fair usage policy and actions</a:t>
          </a:r>
          <a:endParaRPr lang="en-CA" sz="1300" kern="1200"/>
        </a:p>
      </dsp:txBody>
      <dsp:txXfrm>
        <a:off x="1694251" y="15721"/>
        <a:ext cx="1537647" cy="922588"/>
      </dsp:txXfrm>
    </dsp:sp>
    <dsp:sp modelId="{6FD34080-7CDB-4C49-A646-88F82605FC21}">
      <dsp:nvSpPr>
        <dsp:cNvPr id="0" name=""/>
        <dsp:cNvSpPr/>
      </dsp:nvSpPr>
      <dsp:spPr>
        <a:xfrm>
          <a:off x="3385663" y="15721"/>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Policy based on OCS integration / counters</a:t>
          </a:r>
          <a:endParaRPr lang="en-CA" sz="1300" kern="1200"/>
        </a:p>
      </dsp:txBody>
      <dsp:txXfrm>
        <a:off x="3385663" y="15721"/>
        <a:ext cx="1537647" cy="922588"/>
      </dsp:txXfrm>
    </dsp:sp>
    <dsp:sp modelId="{A1B740D1-7C48-41CF-9352-8F799BA98729}">
      <dsp:nvSpPr>
        <dsp:cNvPr id="0" name=""/>
        <dsp:cNvSpPr/>
      </dsp:nvSpPr>
      <dsp:spPr>
        <a:xfrm>
          <a:off x="5077075" y="15721"/>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Policy based on specified AVP(s)</a:t>
          </a:r>
          <a:endParaRPr lang="en-CA" sz="1300" kern="1200"/>
        </a:p>
      </dsp:txBody>
      <dsp:txXfrm>
        <a:off x="5077075" y="15721"/>
        <a:ext cx="1537647" cy="922588"/>
      </dsp:txXfrm>
    </dsp:sp>
    <dsp:sp modelId="{F9B38649-989E-4A1F-B56F-50B5CFDD9730}">
      <dsp:nvSpPr>
        <dsp:cNvPr id="0" name=""/>
        <dsp:cNvSpPr/>
      </dsp:nvSpPr>
      <dsp:spPr>
        <a:xfrm>
          <a:off x="6768487" y="15721"/>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Zero-rated flows</a:t>
          </a:r>
          <a:endParaRPr lang="en-CA" sz="1300" kern="1200"/>
        </a:p>
      </dsp:txBody>
      <dsp:txXfrm>
        <a:off x="6768487" y="15721"/>
        <a:ext cx="1537647" cy="922588"/>
      </dsp:txXfrm>
    </dsp:sp>
    <dsp:sp modelId="{9655BC8F-5421-42B2-BC57-231508638271}">
      <dsp:nvSpPr>
        <dsp:cNvPr id="0" name=""/>
        <dsp:cNvSpPr/>
      </dsp:nvSpPr>
      <dsp:spPr>
        <a:xfrm>
          <a:off x="2839" y="1092074"/>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Policy based on type of radio network (e.g., 3G, 4G, 5G, fixed)</a:t>
          </a:r>
          <a:endParaRPr lang="en-CA" sz="1300" kern="1200"/>
        </a:p>
      </dsp:txBody>
      <dsp:txXfrm>
        <a:off x="2839" y="1092074"/>
        <a:ext cx="1537647" cy="922588"/>
      </dsp:txXfrm>
    </dsp:sp>
    <dsp:sp modelId="{12D99238-2F75-4F78-B4FE-3C3AD69DC3F1}">
      <dsp:nvSpPr>
        <dsp:cNvPr id="0" name=""/>
        <dsp:cNvSpPr/>
      </dsp:nvSpPr>
      <dsp:spPr>
        <a:xfrm>
          <a:off x="1694251" y="1092074"/>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Location based (roaming, in region, home)</a:t>
          </a:r>
          <a:endParaRPr lang="en-CA" sz="1300" kern="1200"/>
        </a:p>
      </dsp:txBody>
      <dsp:txXfrm>
        <a:off x="1694251" y="1092074"/>
        <a:ext cx="1537647" cy="922588"/>
      </dsp:txXfrm>
    </dsp:sp>
    <dsp:sp modelId="{D7152F00-30C9-447A-8684-5F9C7DB3944F}">
      <dsp:nvSpPr>
        <dsp:cNvPr id="0" name=""/>
        <dsp:cNvSpPr/>
      </dsp:nvSpPr>
      <dsp:spPr>
        <a:xfrm>
          <a:off x="3385663" y="1092074"/>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CA" sz="1300" kern="1200"/>
            <a:t>Policy based on a lookup table (custom data)</a:t>
          </a:r>
        </a:p>
      </dsp:txBody>
      <dsp:txXfrm>
        <a:off x="3385663" y="1092074"/>
        <a:ext cx="1537647" cy="922588"/>
      </dsp:txXfrm>
    </dsp:sp>
    <dsp:sp modelId="{54E2534E-B480-4D85-AA53-518A408D69C1}">
      <dsp:nvSpPr>
        <dsp:cNvPr id="0" name=""/>
        <dsp:cNvSpPr/>
      </dsp:nvSpPr>
      <dsp:spPr>
        <a:xfrm>
          <a:off x="5077075" y="1092074"/>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Policy control based on device type (e.g., device model)</a:t>
          </a:r>
          <a:endParaRPr lang="en-CA" sz="1300" kern="1200"/>
        </a:p>
      </dsp:txBody>
      <dsp:txXfrm>
        <a:off x="5077075" y="1092074"/>
        <a:ext cx="1537647" cy="922588"/>
      </dsp:txXfrm>
    </dsp:sp>
    <dsp:sp modelId="{159A76CF-32CD-4B02-AF6A-7FD1A212035C}">
      <dsp:nvSpPr>
        <dsp:cNvPr id="0" name=""/>
        <dsp:cNvSpPr/>
      </dsp:nvSpPr>
      <dsp:spPr>
        <a:xfrm>
          <a:off x="6768487" y="1092074"/>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Bandwidth boost on demand</a:t>
          </a:r>
          <a:endParaRPr lang="en-CA" sz="1300" kern="1200"/>
        </a:p>
      </dsp:txBody>
      <dsp:txXfrm>
        <a:off x="6768487" y="1092074"/>
        <a:ext cx="1537647" cy="922588"/>
      </dsp:txXfrm>
    </dsp:sp>
    <dsp:sp modelId="{72EE4347-5E43-456F-8EE2-7C1910437225}">
      <dsp:nvSpPr>
        <dsp:cNvPr id="0" name=""/>
        <dsp:cNvSpPr/>
      </dsp:nvSpPr>
      <dsp:spPr>
        <a:xfrm>
          <a:off x="2839" y="2168427"/>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Policy control based on application, VoLTE, multi-screen video</a:t>
          </a:r>
          <a:endParaRPr lang="en-CA" sz="1300" kern="1200"/>
        </a:p>
      </dsp:txBody>
      <dsp:txXfrm>
        <a:off x="2839" y="2168427"/>
        <a:ext cx="1537647" cy="922588"/>
      </dsp:txXfrm>
    </dsp:sp>
    <dsp:sp modelId="{ABDFB389-BB7F-4F50-B18B-C173A589F114}">
      <dsp:nvSpPr>
        <dsp:cNvPr id="0" name=""/>
        <dsp:cNvSpPr/>
      </dsp:nvSpPr>
      <dsp:spPr>
        <a:xfrm>
          <a:off x="1694251" y="2168427"/>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Per-subscriber custom data for policy control</a:t>
          </a:r>
          <a:endParaRPr lang="en-CA" sz="1300" kern="1200"/>
        </a:p>
      </dsp:txBody>
      <dsp:txXfrm>
        <a:off x="1694251" y="2168427"/>
        <a:ext cx="1537647" cy="922588"/>
      </dsp:txXfrm>
    </dsp:sp>
    <dsp:sp modelId="{DF6B5D87-5812-4088-8A7D-43B98644CFA0}">
      <dsp:nvSpPr>
        <dsp:cNvPr id="0" name=""/>
        <dsp:cNvSpPr/>
      </dsp:nvSpPr>
      <dsp:spPr>
        <a:xfrm>
          <a:off x="3385663" y="2168427"/>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Secure network</a:t>
          </a:r>
          <a:endParaRPr lang="en-CA" sz="1300" kern="1200"/>
        </a:p>
      </dsp:txBody>
      <dsp:txXfrm>
        <a:off x="3385663" y="2168427"/>
        <a:ext cx="1537647" cy="922588"/>
      </dsp:txXfrm>
    </dsp:sp>
    <dsp:sp modelId="{5C4E0EE9-8496-4430-87F2-A5F17D25E04F}">
      <dsp:nvSpPr>
        <dsp:cNvPr id="0" name=""/>
        <dsp:cNvSpPr/>
      </dsp:nvSpPr>
      <dsp:spPr>
        <a:xfrm>
          <a:off x="5077075" y="2168427"/>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Self-care / auto-registration </a:t>
          </a:r>
          <a:endParaRPr lang="en-CA" sz="1300" kern="1200"/>
        </a:p>
      </dsp:txBody>
      <dsp:txXfrm>
        <a:off x="5077075" y="2168427"/>
        <a:ext cx="1537647" cy="922588"/>
      </dsp:txXfrm>
    </dsp:sp>
    <dsp:sp modelId="{3882C053-9D35-4ADD-A405-DF7543856FE5}">
      <dsp:nvSpPr>
        <dsp:cNvPr id="0" name=""/>
        <dsp:cNvSpPr/>
      </dsp:nvSpPr>
      <dsp:spPr>
        <a:xfrm>
          <a:off x="6768487" y="2168427"/>
          <a:ext cx="1537647" cy="922588"/>
        </a:xfrm>
        <a:prstGeom prst="rect">
          <a:avLst/>
        </a:prstGeom>
        <a:solidFill>
          <a:schemeClr val="lt1">
            <a:hueOff val="0"/>
            <a:satOff val="0"/>
            <a:lumOff val="0"/>
            <a:alpha val="7400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a:t>Notifications (redirection, SMS, email)</a:t>
          </a:r>
          <a:endParaRPr lang="en-CA" sz="1300" kern="1200"/>
        </a:p>
      </dsp:txBody>
      <dsp:txXfrm>
        <a:off x="6768487" y="2168427"/>
        <a:ext cx="1537647" cy="92258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AAE66-8C91-4CB8-8F24-8EE33B8E5FC4}" type="datetimeFigureOut">
              <a:rPr lang="en-IN" smtClean="0"/>
              <a:t>14-06-2025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23AB41-A58E-41F1-9A0E-DF24FBDD4745}" type="slidenum">
              <a:rPr lang="en-IN" smtClean="0"/>
              <a:t>‹#›</a:t>
            </a:fld>
            <a:endParaRPr lang="en-IN"/>
          </a:p>
        </p:txBody>
      </p:sp>
    </p:spTree>
    <p:extLst>
      <p:ext uri="{BB962C8B-B14F-4D97-AF65-F5344CB8AC3E}">
        <p14:creationId xmlns:p14="http://schemas.microsoft.com/office/powerpoint/2010/main" val="166890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reliability</a:t>
            </a:r>
          </a:p>
          <a:p>
            <a:pPr lvl="0">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6037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77</a:t>
            </a:fld>
            <a:endParaRPr lang="en-IN"/>
          </a:p>
        </p:txBody>
      </p:sp>
    </p:spTree>
    <p:extLst>
      <p:ext uri="{BB962C8B-B14F-4D97-AF65-F5344CB8AC3E}">
        <p14:creationId xmlns:p14="http://schemas.microsoft.com/office/powerpoint/2010/main" val="575835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78</a:t>
            </a:fld>
            <a:endParaRPr lang="en-IN"/>
          </a:p>
        </p:txBody>
      </p:sp>
    </p:spTree>
    <p:extLst>
      <p:ext uri="{BB962C8B-B14F-4D97-AF65-F5344CB8AC3E}">
        <p14:creationId xmlns:p14="http://schemas.microsoft.com/office/powerpoint/2010/main" val="334980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79</a:t>
            </a:fld>
            <a:endParaRPr lang="en-IN"/>
          </a:p>
        </p:txBody>
      </p:sp>
    </p:spTree>
    <p:extLst>
      <p:ext uri="{BB962C8B-B14F-4D97-AF65-F5344CB8AC3E}">
        <p14:creationId xmlns:p14="http://schemas.microsoft.com/office/powerpoint/2010/main" val="1944132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81</a:t>
            </a:fld>
            <a:endParaRPr lang="en-IN"/>
          </a:p>
        </p:txBody>
      </p:sp>
    </p:spTree>
    <p:extLst>
      <p:ext uri="{BB962C8B-B14F-4D97-AF65-F5344CB8AC3E}">
        <p14:creationId xmlns:p14="http://schemas.microsoft.com/office/powerpoint/2010/main" val="3769049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82</a:t>
            </a:fld>
            <a:endParaRPr lang="en-IN"/>
          </a:p>
        </p:txBody>
      </p:sp>
    </p:spTree>
    <p:extLst>
      <p:ext uri="{BB962C8B-B14F-4D97-AF65-F5344CB8AC3E}">
        <p14:creationId xmlns:p14="http://schemas.microsoft.com/office/powerpoint/2010/main" val="2931943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83</a:t>
            </a:fld>
            <a:endParaRPr lang="en-IN"/>
          </a:p>
        </p:txBody>
      </p:sp>
    </p:spTree>
    <p:extLst>
      <p:ext uri="{BB962C8B-B14F-4D97-AF65-F5344CB8AC3E}">
        <p14:creationId xmlns:p14="http://schemas.microsoft.com/office/powerpoint/2010/main" val="1583328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84</a:t>
            </a:fld>
            <a:endParaRPr lang="en-IN"/>
          </a:p>
        </p:txBody>
      </p:sp>
    </p:spTree>
    <p:extLst>
      <p:ext uri="{BB962C8B-B14F-4D97-AF65-F5344CB8AC3E}">
        <p14:creationId xmlns:p14="http://schemas.microsoft.com/office/powerpoint/2010/main" val="24625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85</a:t>
            </a:fld>
            <a:endParaRPr lang="en-IN"/>
          </a:p>
        </p:txBody>
      </p:sp>
    </p:spTree>
    <p:extLst>
      <p:ext uri="{BB962C8B-B14F-4D97-AF65-F5344CB8AC3E}">
        <p14:creationId xmlns:p14="http://schemas.microsoft.com/office/powerpoint/2010/main" val="583766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86</a:t>
            </a:fld>
            <a:endParaRPr lang="en-IN"/>
          </a:p>
        </p:txBody>
      </p:sp>
    </p:spTree>
    <p:extLst>
      <p:ext uri="{BB962C8B-B14F-4D97-AF65-F5344CB8AC3E}">
        <p14:creationId xmlns:p14="http://schemas.microsoft.com/office/powerpoint/2010/main" val="2818970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88</a:t>
            </a:fld>
            <a:endParaRPr lang="en-IN"/>
          </a:p>
        </p:txBody>
      </p:sp>
    </p:spTree>
    <p:extLst>
      <p:ext uri="{BB962C8B-B14F-4D97-AF65-F5344CB8AC3E}">
        <p14:creationId xmlns:p14="http://schemas.microsoft.com/office/powerpoint/2010/main" val="323759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pPr>
                <a:defRPr/>
              </a:pPr>
              <a:t>47</a:t>
            </a:fld>
            <a:endParaRPr lang="en-US" dirty="0"/>
          </a:p>
        </p:txBody>
      </p:sp>
    </p:spTree>
    <p:extLst>
      <p:ext uri="{BB962C8B-B14F-4D97-AF65-F5344CB8AC3E}">
        <p14:creationId xmlns:p14="http://schemas.microsoft.com/office/powerpoint/2010/main" val="1219032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89</a:t>
            </a:fld>
            <a:endParaRPr lang="en-IN"/>
          </a:p>
        </p:txBody>
      </p:sp>
    </p:spTree>
    <p:extLst>
      <p:ext uri="{BB962C8B-B14F-4D97-AF65-F5344CB8AC3E}">
        <p14:creationId xmlns:p14="http://schemas.microsoft.com/office/powerpoint/2010/main" val="3699435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90</a:t>
            </a:fld>
            <a:endParaRPr lang="en-IN"/>
          </a:p>
        </p:txBody>
      </p:sp>
    </p:spTree>
    <p:extLst>
      <p:ext uri="{BB962C8B-B14F-4D97-AF65-F5344CB8AC3E}">
        <p14:creationId xmlns:p14="http://schemas.microsoft.com/office/powerpoint/2010/main" val="4003803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91</a:t>
            </a:fld>
            <a:endParaRPr lang="en-IN"/>
          </a:p>
        </p:txBody>
      </p:sp>
    </p:spTree>
    <p:extLst>
      <p:ext uri="{BB962C8B-B14F-4D97-AF65-F5344CB8AC3E}">
        <p14:creationId xmlns:p14="http://schemas.microsoft.com/office/powerpoint/2010/main" val="3061933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92</a:t>
            </a:fld>
            <a:endParaRPr lang="en-IN"/>
          </a:p>
        </p:txBody>
      </p:sp>
    </p:spTree>
    <p:extLst>
      <p:ext uri="{BB962C8B-B14F-4D97-AF65-F5344CB8AC3E}">
        <p14:creationId xmlns:p14="http://schemas.microsoft.com/office/powerpoint/2010/main" val="1894119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93</a:t>
            </a:fld>
            <a:endParaRPr lang="en-IN"/>
          </a:p>
        </p:txBody>
      </p:sp>
    </p:spTree>
    <p:extLst>
      <p:ext uri="{BB962C8B-B14F-4D97-AF65-F5344CB8AC3E}">
        <p14:creationId xmlns:p14="http://schemas.microsoft.com/office/powerpoint/2010/main" val="797114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94</a:t>
            </a:fld>
            <a:endParaRPr lang="en-IN"/>
          </a:p>
        </p:txBody>
      </p:sp>
    </p:spTree>
    <p:extLst>
      <p:ext uri="{BB962C8B-B14F-4D97-AF65-F5344CB8AC3E}">
        <p14:creationId xmlns:p14="http://schemas.microsoft.com/office/powerpoint/2010/main" val="1377834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95</a:t>
            </a:fld>
            <a:endParaRPr lang="en-IN"/>
          </a:p>
        </p:txBody>
      </p:sp>
    </p:spTree>
    <p:extLst>
      <p:ext uri="{BB962C8B-B14F-4D97-AF65-F5344CB8AC3E}">
        <p14:creationId xmlns:p14="http://schemas.microsoft.com/office/powerpoint/2010/main" val="29620711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96</a:t>
            </a:fld>
            <a:endParaRPr lang="en-IN"/>
          </a:p>
        </p:txBody>
      </p:sp>
    </p:spTree>
    <p:extLst>
      <p:ext uri="{BB962C8B-B14F-4D97-AF65-F5344CB8AC3E}">
        <p14:creationId xmlns:p14="http://schemas.microsoft.com/office/powerpoint/2010/main" val="421783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97</a:t>
            </a:fld>
            <a:endParaRPr lang="en-IN"/>
          </a:p>
        </p:txBody>
      </p:sp>
    </p:spTree>
    <p:extLst>
      <p:ext uri="{BB962C8B-B14F-4D97-AF65-F5344CB8AC3E}">
        <p14:creationId xmlns:p14="http://schemas.microsoft.com/office/powerpoint/2010/main" val="3099730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98</a:t>
            </a:fld>
            <a:endParaRPr lang="en-IN"/>
          </a:p>
        </p:txBody>
      </p:sp>
    </p:spTree>
    <p:extLst>
      <p:ext uri="{BB962C8B-B14F-4D97-AF65-F5344CB8AC3E}">
        <p14:creationId xmlns:p14="http://schemas.microsoft.com/office/powerpoint/2010/main" val="1245318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69</a:t>
            </a:fld>
            <a:endParaRPr lang="en-IN"/>
          </a:p>
        </p:txBody>
      </p:sp>
    </p:spTree>
    <p:extLst>
      <p:ext uri="{BB962C8B-B14F-4D97-AF65-F5344CB8AC3E}">
        <p14:creationId xmlns:p14="http://schemas.microsoft.com/office/powerpoint/2010/main" val="188333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99</a:t>
            </a:fld>
            <a:endParaRPr lang="en-IN"/>
          </a:p>
        </p:txBody>
      </p:sp>
    </p:spTree>
    <p:extLst>
      <p:ext uri="{BB962C8B-B14F-4D97-AF65-F5344CB8AC3E}">
        <p14:creationId xmlns:p14="http://schemas.microsoft.com/office/powerpoint/2010/main" val="2552551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100</a:t>
            </a:fld>
            <a:endParaRPr lang="en-IN"/>
          </a:p>
        </p:txBody>
      </p:sp>
    </p:spTree>
    <p:extLst>
      <p:ext uri="{BB962C8B-B14F-4D97-AF65-F5344CB8AC3E}">
        <p14:creationId xmlns:p14="http://schemas.microsoft.com/office/powerpoint/2010/main" val="801842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101</a:t>
            </a:fld>
            <a:endParaRPr lang="en-IN"/>
          </a:p>
        </p:txBody>
      </p:sp>
    </p:spTree>
    <p:extLst>
      <p:ext uri="{BB962C8B-B14F-4D97-AF65-F5344CB8AC3E}">
        <p14:creationId xmlns:p14="http://schemas.microsoft.com/office/powerpoint/2010/main" val="1224238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102</a:t>
            </a:fld>
            <a:endParaRPr lang="en-IN"/>
          </a:p>
        </p:txBody>
      </p:sp>
    </p:spTree>
    <p:extLst>
      <p:ext uri="{BB962C8B-B14F-4D97-AF65-F5344CB8AC3E}">
        <p14:creationId xmlns:p14="http://schemas.microsoft.com/office/powerpoint/2010/main" val="84089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103</a:t>
            </a:fld>
            <a:endParaRPr lang="en-IN"/>
          </a:p>
        </p:txBody>
      </p:sp>
    </p:spTree>
    <p:extLst>
      <p:ext uri="{BB962C8B-B14F-4D97-AF65-F5344CB8AC3E}">
        <p14:creationId xmlns:p14="http://schemas.microsoft.com/office/powerpoint/2010/main" val="1229262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104</a:t>
            </a:fld>
            <a:endParaRPr lang="en-IN"/>
          </a:p>
        </p:txBody>
      </p:sp>
    </p:spTree>
    <p:extLst>
      <p:ext uri="{BB962C8B-B14F-4D97-AF65-F5344CB8AC3E}">
        <p14:creationId xmlns:p14="http://schemas.microsoft.com/office/powerpoint/2010/main" val="1802954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105</a:t>
            </a:fld>
            <a:endParaRPr lang="en-IN"/>
          </a:p>
        </p:txBody>
      </p:sp>
    </p:spTree>
    <p:extLst>
      <p:ext uri="{BB962C8B-B14F-4D97-AF65-F5344CB8AC3E}">
        <p14:creationId xmlns:p14="http://schemas.microsoft.com/office/powerpoint/2010/main" val="3743977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106</a:t>
            </a:fld>
            <a:endParaRPr lang="en-IN"/>
          </a:p>
        </p:txBody>
      </p:sp>
    </p:spTree>
    <p:extLst>
      <p:ext uri="{BB962C8B-B14F-4D97-AF65-F5344CB8AC3E}">
        <p14:creationId xmlns:p14="http://schemas.microsoft.com/office/powerpoint/2010/main" val="52738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107</a:t>
            </a:fld>
            <a:endParaRPr lang="en-IN"/>
          </a:p>
        </p:txBody>
      </p:sp>
    </p:spTree>
    <p:extLst>
      <p:ext uri="{BB962C8B-B14F-4D97-AF65-F5344CB8AC3E}">
        <p14:creationId xmlns:p14="http://schemas.microsoft.com/office/powerpoint/2010/main" val="2312717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108</a:t>
            </a:fld>
            <a:endParaRPr lang="en-IN"/>
          </a:p>
        </p:txBody>
      </p:sp>
    </p:spTree>
    <p:extLst>
      <p:ext uri="{BB962C8B-B14F-4D97-AF65-F5344CB8AC3E}">
        <p14:creationId xmlns:p14="http://schemas.microsoft.com/office/powerpoint/2010/main" val="2395685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70</a:t>
            </a:fld>
            <a:endParaRPr lang="en-IN"/>
          </a:p>
        </p:txBody>
      </p:sp>
    </p:spTree>
    <p:extLst>
      <p:ext uri="{BB962C8B-B14F-4D97-AF65-F5344CB8AC3E}">
        <p14:creationId xmlns:p14="http://schemas.microsoft.com/office/powerpoint/2010/main" val="2579013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109</a:t>
            </a:fld>
            <a:endParaRPr lang="en-IN"/>
          </a:p>
        </p:txBody>
      </p:sp>
    </p:spTree>
    <p:extLst>
      <p:ext uri="{BB962C8B-B14F-4D97-AF65-F5344CB8AC3E}">
        <p14:creationId xmlns:p14="http://schemas.microsoft.com/office/powerpoint/2010/main" val="2361016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110</a:t>
            </a:fld>
            <a:endParaRPr lang="en-IN"/>
          </a:p>
        </p:txBody>
      </p:sp>
    </p:spTree>
    <p:extLst>
      <p:ext uri="{BB962C8B-B14F-4D97-AF65-F5344CB8AC3E}">
        <p14:creationId xmlns:p14="http://schemas.microsoft.com/office/powerpoint/2010/main" val="777111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111</a:t>
            </a:fld>
            <a:endParaRPr lang="en-IN"/>
          </a:p>
        </p:txBody>
      </p:sp>
    </p:spTree>
    <p:extLst>
      <p:ext uri="{BB962C8B-B14F-4D97-AF65-F5344CB8AC3E}">
        <p14:creationId xmlns:p14="http://schemas.microsoft.com/office/powerpoint/2010/main" val="3838302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112</a:t>
            </a:fld>
            <a:endParaRPr lang="en-IN"/>
          </a:p>
        </p:txBody>
      </p:sp>
    </p:spTree>
    <p:extLst>
      <p:ext uri="{BB962C8B-B14F-4D97-AF65-F5344CB8AC3E}">
        <p14:creationId xmlns:p14="http://schemas.microsoft.com/office/powerpoint/2010/main" val="1727714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113</a:t>
            </a:fld>
            <a:endParaRPr lang="en-IN"/>
          </a:p>
        </p:txBody>
      </p:sp>
    </p:spTree>
    <p:extLst>
      <p:ext uri="{BB962C8B-B14F-4D97-AF65-F5344CB8AC3E}">
        <p14:creationId xmlns:p14="http://schemas.microsoft.com/office/powerpoint/2010/main" val="3754423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114</a:t>
            </a:fld>
            <a:endParaRPr lang="en-IN"/>
          </a:p>
        </p:txBody>
      </p:sp>
    </p:spTree>
    <p:extLst>
      <p:ext uri="{BB962C8B-B14F-4D97-AF65-F5344CB8AC3E}">
        <p14:creationId xmlns:p14="http://schemas.microsoft.com/office/powerpoint/2010/main" val="11994071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115</a:t>
            </a:fld>
            <a:endParaRPr lang="en-IN"/>
          </a:p>
        </p:txBody>
      </p:sp>
    </p:spTree>
    <p:extLst>
      <p:ext uri="{BB962C8B-B14F-4D97-AF65-F5344CB8AC3E}">
        <p14:creationId xmlns:p14="http://schemas.microsoft.com/office/powerpoint/2010/main" val="1184585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116</a:t>
            </a:fld>
            <a:endParaRPr lang="en-IN"/>
          </a:p>
        </p:txBody>
      </p:sp>
    </p:spTree>
    <p:extLst>
      <p:ext uri="{BB962C8B-B14F-4D97-AF65-F5344CB8AC3E}">
        <p14:creationId xmlns:p14="http://schemas.microsoft.com/office/powerpoint/2010/main" val="3770428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117</a:t>
            </a:fld>
            <a:endParaRPr lang="en-IN"/>
          </a:p>
        </p:txBody>
      </p:sp>
    </p:spTree>
    <p:extLst>
      <p:ext uri="{BB962C8B-B14F-4D97-AF65-F5344CB8AC3E}">
        <p14:creationId xmlns:p14="http://schemas.microsoft.com/office/powerpoint/2010/main" val="2124495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118</a:t>
            </a:fld>
            <a:endParaRPr lang="en-IN"/>
          </a:p>
        </p:txBody>
      </p:sp>
    </p:spTree>
    <p:extLst>
      <p:ext uri="{BB962C8B-B14F-4D97-AF65-F5344CB8AC3E}">
        <p14:creationId xmlns:p14="http://schemas.microsoft.com/office/powerpoint/2010/main" val="2074498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71</a:t>
            </a:fld>
            <a:endParaRPr lang="en-IN"/>
          </a:p>
        </p:txBody>
      </p:sp>
    </p:spTree>
    <p:extLst>
      <p:ext uri="{BB962C8B-B14F-4D97-AF65-F5344CB8AC3E}">
        <p14:creationId xmlns:p14="http://schemas.microsoft.com/office/powerpoint/2010/main" val="2691950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119</a:t>
            </a:fld>
            <a:endParaRPr lang="en-IN"/>
          </a:p>
        </p:txBody>
      </p:sp>
    </p:spTree>
    <p:extLst>
      <p:ext uri="{BB962C8B-B14F-4D97-AF65-F5344CB8AC3E}">
        <p14:creationId xmlns:p14="http://schemas.microsoft.com/office/powerpoint/2010/main" val="230478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120</a:t>
            </a:fld>
            <a:endParaRPr lang="en-IN"/>
          </a:p>
        </p:txBody>
      </p:sp>
    </p:spTree>
    <p:extLst>
      <p:ext uri="{BB962C8B-B14F-4D97-AF65-F5344CB8AC3E}">
        <p14:creationId xmlns:p14="http://schemas.microsoft.com/office/powerpoint/2010/main" val="1065430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121</a:t>
            </a:fld>
            <a:endParaRPr lang="en-IN"/>
          </a:p>
        </p:txBody>
      </p:sp>
    </p:spTree>
    <p:extLst>
      <p:ext uri="{BB962C8B-B14F-4D97-AF65-F5344CB8AC3E}">
        <p14:creationId xmlns:p14="http://schemas.microsoft.com/office/powerpoint/2010/main" val="375452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122</a:t>
            </a:fld>
            <a:endParaRPr lang="en-IN"/>
          </a:p>
        </p:txBody>
      </p:sp>
    </p:spTree>
    <p:extLst>
      <p:ext uri="{BB962C8B-B14F-4D97-AF65-F5344CB8AC3E}">
        <p14:creationId xmlns:p14="http://schemas.microsoft.com/office/powerpoint/2010/main" val="37906212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123</a:t>
            </a:fld>
            <a:endParaRPr lang="en-IN"/>
          </a:p>
        </p:txBody>
      </p:sp>
    </p:spTree>
    <p:extLst>
      <p:ext uri="{BB962C8B-B14F-4D97-AF65-F5344CB8AC3E}">
        <p14:creationId xmlns:p14="http://schemas.microsoft.com/office/powerpoint/2010/main" val="31794497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124</a:t>
            </a:fld>
            <a:endParaRPr lang="en-IN"/>
          </a:p>
        </p:txBody>
      </p:sp>
    </p:spTree>
    <p:extLst>
      <p:ext uri="{BB962C8B-B14F-4D97-AF65-F5344CB8AC3E}">
        <p14:creationId xmlns:p14="http://schemas.microsoft.com/office/powerpoint/2010/main" val="444702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125</a:t>
            </a:fld>
            <a:endParaRPr lang="en-IN"/>
          </a:p>
        </p:txBody>
      </p:sp>
    </p:spTree>
    <p:extLst>
      <p:ext uri="{BB962C8B-B14F-4D97-AF65-F5344CB8AC3E}">
        <p14:creationId xmlns:p14="http://schemas.microsoft.com/office/powerpoint/2010/main" val="230689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126</a:t>
            </a:fld>
            <a:endParaRPr lang="en-IN"/>
          </a:p>
        </p:txBody>
      </p:sp>
    </p:spTree>
    <p:extLst>
      <p:ext uri="{BB962C8B-B14F-4D97-AF65-F5344CB8AC3E}">
        <p14:creationId xmlns:p14="http://schemas.microsoft.com/office/powerpoint/2010/main" val="3960175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127</a:t>
            </a:fld>
            <a:endParaRPr lang="en-IN"/>
          </a:p>
        </p:txBody>
      </p:sp>
    </p:spTree>
    <p:extLst>
      <p:ext uri="{BB962C8B-B14F-4D97-AF65-F5344CB8AC3E}">
        <p14:creationId xmlns:p14="http://schemas.microsoft.com/office/powerpoint/2010/main" val="6939573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128</a:t>
            </a:fld>
            <a:endParaRPr lang="en-IN"/>
          </a:p>
        </p:txBody>
      </p:sp>
    </p:spTree>
    <p:extLst>
      <p:ext uri="{BB962C8B-B14F-4D97-AF65-F5344CB8AC3E}">
        <p14:creationId xmlns:p14="http://schemas.microsoft.com/office/powerpoint/2010/main" val="2907431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72</a:t>
            </a:fld>
            <a:endParaRPr lang="en-IN"/>
          </a:p>
        </p:txBody>
      </p:sp>
    </p:spTree>
    <p:extLst>
      <p:ext uri="{BB962C8B-B14F-4D97-AF65-F5344CB8AC3E}">
        <p14:creationId xmlns:p14="http://schemas.microsoft.com/office/powerpoint/2010/main" val="1538493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129</a:t>
            </a:fld>
            <a:endParaRPr lang="en-IN"/>
          </a:p>
        </p:txBody>
      </p:sp>
    </p:spTree>
    <p:extLst>
      <p:ext uri="{BB962C8B-B14F-4D97-AF65-F5344CB8AC3E}">
        <p14:creationId xmlns:p14="http://schemas.microsoft.com/office/powerpoint/2010/main" val="34429923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130</a:t>
            </a:fld>
            <a:endParaRPr lang="en-IN"/>
          </a:p>
        </p:txBody>
      </p:sp>
    </p:spTree>
    <p:extLst>
      <p:ext uri="{BB962C8B-B14F-4D97-AF65-F5344CB8AC3E}">
        <p14:creationId xmlns:p14="http://schemas.microsoft.com/office/powerpoint/2010/main" val="32792606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131</a:t>
            </a:fld>
            <a:endParaRPr lang="en-IN"/>
          </a:p>
        </p:txBody>
      </p:sp>
    </p:spTree>
    <p:extLst>
      <p:ext uri="{BB962C8B-B14F-4D97-AF65-F5344CB8AC3E}">
        <p14:creationId xmlns:p14="http://schemas.microsoft.com/office/powerpoint/2010/main" val="69616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132</a:t>
            </a:fld>
            <a:endParaRPr lang="en-IN"/>
          </a:p>
        </p:txBody>
      </p:sp>
    </p:spTree>
    <p:extLst>
      <p:ext uri="{BB962C8B-B14F-4D97-AF65-F5344CB8AC3E}">
        <p14:creationId xmlns:p14="http://schemas.microsoft.com/office/powerpoint/2010/main" val="2364749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133</a:t>
            </a:fld>
            <a:endParaRPr lang="en-IN"/>
          </a:p>
        </p:txBody>
      </p:sp>
    </p:spTree>
    <p:extLst>
      <p:ext uri="{BB962C8B-B14F-4D97-AF65-F5344CB8AC3E}">
        <p14:creationId xmlns:p14="http://schemas.microsoft.com/office/powerpoint/2010/main" val="3005450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134</a:t>
            </a:fld>
            <a:endParaRPr lang="en-IN"/>
          </a:p>
        </p:txBody>
      </p:sp>
    </p:spTree>
    <p:extLst>
      <p:ext uri="{BB962C8B-B14F-4D97-AF65-F5344CB8AC3E}">
        <p14:creationId xmlns:p14="http://schemas.microsoft.com/office/powerpoint/2010/main" val="12975636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135</a:t>
            </a:fld>
            <a:endParaRPr lang="en-IN"/>
          </a:p>
        </p:txBody>
      </p:sp>
    </p:spTree>
    <p:extLst>
      <p:ext uri="{BB962C8B-B14F-4D97-AF65-F5344CB8AC3E}">
        <p14:creationId xmlns:p14="http://schemas.microsoft.com/office/powerpoint/2010/main" val="4191574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136</a:t>
            </a:fld>
            <a:endParaRPr lang="en-IN"/>
          </a:p>
        </p:txBody>
      </p:sp>
    </p:spTree>
    <p:extLst>
      <p:ext uri="{BB962C8B-B14F-4D97-AF65-F5344CB8AC3E}">
        <p14:creationId xmlns:p14="http://schemas.microsoft.com/office/powerpoint/2010/main" val="3898508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137</a:t>
            </a:fld>
            <a:endParaRPr lang="en-IN"/>
          </a:p>
        </p:txBody>
      </p:sp>
    </p:spTree>
    <p:extLst>
      <p:ext uri="{BB962C8B-B14F-4D97-AF65-F5344CB8AC3E}">
        <p14:creationId xmlns:p14="http://schemas.microsoft.com/office/powerpoint/2010/main" val="28193356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138</a:t>
            </a:fld>
            <a:endParaRPr lang="en-IN"/>
          </a:p>
        </p:txBody>
      </p:sp>
    </p:spTree>
    <p:extLst>
      <p:ext uri="{BB962C8B-B14F-4D97-AF65-F5344CB8AC3E}">
        <p14:creationId xmlns:p14="http://schemas.microsoft.com/office/powerpoint/2010/main" val="1507628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73</a:t>
            </a:fld>
            <a:endParaRPr lang="en-IN"/>
          </a:p>
        </p:txBody>
      </p:sp>
    </p:spTree>
    <p:extLst>
      <p:ext uri="{BB962C8B-B14F-4D97-AF65-F5344CB8AC3E}">
        <p14:creationId xmlns:p14="http://schemas.microsoft.com/office/powerpoint/2010/main" val="2358220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139</a:t>
            </a:fld>
            <a:endParaRPr lang="en-IN"/>
          </a:p>
        </p:txBody>
      </p:sp>
    </p:spTree>
    <p:extLst>
      <p:ext uri="{BB962C8B-B14F-4D97-AF65-F5344CB8AC3E}">
        <p14:creationId xmlns:p14="http://schemas.microsoft.com/office/powerpoint/2010/main" val="1275039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6C2616F-011D-47B3-A2C1-4E16F11993E6}" type="slidenum">
              <a:rPr lang="en-US" smtClean="0"/>
              <a:pPr>
                <a:defRPr/>
              </a:pPr>
              <a:t>140</a:t>
            </a:fld>
            <a:endParaRPr lang="en-US"/>
          </a:p>
        </p:txBody>
      </p:sp>
    </p:spTree>
    <p:extLst>
      <p:ext uri="{BB962C8B-B14F-4D97-AF65-F5344CB8AC3E}">
        <p14:creationId xmlns:p14="http://schemas.microsoft.com/office/powerpoint/2010/main" val="1219032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72726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91169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43310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10129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37230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xfrm>
            <a:off x="442913" y="385763"/>
            <a:ext cx="5969000" cy="3357562"/>
          </a:xfrm>
          <a:ln/>
        </p:spPr>
      </p:sp>
      <p:sp>
        <p:nvSpPr>
          <p:cNvPr id="3" name="Notes Placeholder 2"/>
          <p:cNvSpPr>
            <a:spLocks noGrp="1"/>
          </p:cNvSpPr>
          <p:nvPr>
            <p:ph type="body" idx="1"/>
          </p:nvPr>
        </p:nvSpPr>
        <p:spPr/>
        <p:txBody>
          <a:bodyPr/>
          <a:lstStyle/>
          <a:p>
            <a:pPr marL="133047" indent="-133047">
              <a:buFont typeface="Arial" pitchFamily="34" charset="0"/>
              <a:buChar char="•"/>
              <a:defRPr/>
            </a:pPr>
            <a:endParaRPr lang="en-US" baseline="0"/>
          </a:p>
        </p:txBody>
      </p:sp>
      <p:sp>
        <p:nvSpPr>
          <p:cNvPr id="17411" name="Slide Number Placeholder 3"/>
          <p:cNvSpPr>
            <a:spLocks noGrp="1"/>
          </p:cNvSpPr>
          <p:nvPr>
            <p:ph type="sldNum" sz="quarter" idx="5"/>
          </p:nvPr>
        </p:nvSpPr>
        <p:spPr>
          <a:noFill/>
        </p:spPr>
        <p:txBody>
          <a:bodyPr/>
          <a:lstStyle/>
          <a:p>
            <a:fld id="{4DDBF386-BFC4-419F-B10F-F35923C26D57}" type="slidenum">
              <a:rPr lang="en-US">
                <a:solidFill>
                  <a:prstClr val="black"/>
                </a:solidFill>
              </a:rPr>
              <a:pPr/>
              <a:t>166</a:t>
            </a:fld>
            <a:endParaRPr lang="en-US">
              <a:solidFill>
                <a:prstClr val="black"/>
              </a:solidFill>
            </a:endParaRPr>
          </a:p>
        </p:txBody>
      </p:sp>
    </p:spTree>
    <p:extLst>
      <p:ext uri="{BB962C8B-B14F-4D97-AF65-F5344CB8AC3E}">
        <p14:creationId xmlns:p14="http://schemas.microsoft.com/office/powerpoint/2010/main" val="3371280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reliability</a:t>
            </a:r>
          </a:p>
          <a:p>
            <a:pPr lvl="0">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2616F-011D-47B3-A2C1-4E16F11993E6}" type="slidenum">
              <a:rPr kumimoji="0" lang="en-US" sz="1800" b="0" i="0" u="none" strike="noStrike" kern="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6037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75</a:t>
            </a:fld>
            <a:endParaRPr lang="en-IN"/>
          </a:p>
        </p:txBody>
      </p:sp>
    </p:spTree>
    <p:extLst>
      <p:ext uri="{BB962C8B-B14F-4D97-AF65-F5344CB8AC3E}">
        <p14:creationId xmlns:p14="http://schemas.microsoft.com/office/powerpoint/2010/main" val="232539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AEA021C-6B73-4EE6-A64B-A61EDCF8C56B}" type="slidenum">
              <a:rPr lang="en-IN" smtClean="0"/>
              <a:t>76</a:t>
            </a:fld>
            <a:endParaRPr lang="en-IN"/>
          </a:p>
        </p:txBody>
      </p:sp>
    </p:spTree>
    <p:extLst>
      <p:ext uri="{BB962C8B-B14F-4D97-AF65-F5344CB8AC3E}">
        <p14:creationId xmlns:p14="http://schemas.microsoft.com/office/powerpoint/2010/main" val="222245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0DC2A-5D75-269F-314F-CDD47ACA4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BFD079-4DBF-3385-47DF-74AA246F21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0B88A61-6C15-7C6F-58DA-59206D7C6705}"/>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58283957-48AB-BAEF-E362-513CD7528A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172402-288A-F4EB-5F41-A7ADE55B83B5}"/>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1194440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91EC-EF2D-A2FB-998D-2C1802F2BC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597424D-1DFE-4029-15D7-CF84C6F6E1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294849D-1572-2671-5E46-CB3F9B5AEEC3}"/>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3FB28348-36AE-79FB-B119-DBB24FDF18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B26B75-8D01-0DF8-1FC5-BF4286EB30D8}"/>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62235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F8263E-C0D1-A2A5-E739-9540ACD31F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44096E-82C1-9E0C-5053-39B377FF29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A31F80-1708-362D-B8D2-5E0481F1DDE8}"/>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551343E5-7DFE-84A9-BD31-869731DDA7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FE5F80-D519-7C33-03F0-5766915E8F80}"/>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340717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Nokia White 1">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557491" y="1440000"/>
            <a:ext cx="11078400" cy="4747200"/>
          </a:xfrm>
          <a:prstGeom prst="rect">
            <a:avLst/>
          </a:prstGeom>
        </p:spPr>
        <p:txBody>
          <a:bodyPr lIns="0" tIns="0" rIns="0" bIns="0"/>
          <a:lstStyle>
            <a:lvl1pPr algn="l">
              <a:defRPr sz="2133">
                <a:solidFill>
                  <a:schemeClr val="tx2"/>
                </a:solidFill>
              </a:defRPr>
            </a:lvl1pPr>
            <a:lvl2pPr marL="614385" algn="l">
              <a:defRPr sz="1867">
                <a:solidFill>
                  <a:schemeClr val="tx2"/>
                </a:solidFill>
              </a:defRPr>
            </a:lvl2pPr>
            <a:lvl3pPr marL="921577" indent="-307192" algn="l">
              <a:defRPr sz="1600">
                <a:solidFill>
                  <a:schemeClr val="tx2"/>
                </a:solidFill>
              </a:defRPr>
            </a:lvl3pPr>
            <a:lvl4pPr marL="1228769" algn="l">
              <a:defRPr sz="1333">
                <a:solidFill>
                  <a:schemeClr val="tx2"/>
                </a:solidFill>
              </a:defRPr>
            </a:lvl4pPr>
            <a:lvl5pPr marL="1535962" algn="l">
              <a:defRPr sz="1067">
                <a:solidFill>
                  <a:schemeClr val="tx2"/>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9" name="Title 1"/>
          <p:cNvSpPr>
            <a:spLocks noGrp="1"/>
          </p:cNvSpPr>
          <p:nvPr>
            <p:ph type="title" hasCustomPrompt="1"/>
          </p:nvPr>
        </p:nvSpPr>
        <p:spPr>
          <a:xfrm>
            <a:off x="556800" y="372332"/>
            <a:ext cx="11078400" cy="412800"/>
          </a:xfrm>
        </p:spPr>
        <p:txBody>
          <a:bodyPr lIns="0"/>
          <a:lstStyle>
            <a:lvl1pPr marL="0" indent="0">
              <a:defRPr sz="2667" b="0">
                <a:solidFill>
                  <a:schemeClr val="tx1"/>
                </a:solidFill>
                <a:latin typeface="+mj-lt"/>
              </a:defRPr>
            </a:lvl1pPr>
          </a:lstStyle>
          <a:p>
            <a:r>
              <a:rPr lang="en-GB"/>
              <a:t>Click to edit headline</a:t>
            </a:r>
            <a:endParaRPr lang="en-US"/>
          </a:p>
        </p:txBody>
      </p:sp>
      <p:sp>
        <p:nvSpPr>
          <p:cNvPr id="10" name="Text Placeholder 2"/>
          <p:cNvSpPr>
            <a:spLocks noGrp="1"/>
          </p:cNvSpPr>
          <p:nvPr>
            <p:ph type="body" sz="quarter" idx="10" hasCustomPrompt="1"/>
          </p:nvPr>
        </p:nvSpPr>
        <p:spPr>
          <a:xfrm>
            <a:off x="556683" y="787200"/>
            <a:ext cx="11078400" cy="412800"/>
          </a:xfrm>
          <a:prstGeom prst="rect">
            <a:avLst/>
          </a:prstGeom>
        </p:spPr>
        <p:txBody>
          <a:bodyPr lIns="0" tIns="0" rIns="0" bIns="0"/>
          <a:lstStyle>
            <a:lvl1pPr marL="0" marR="0" indent="0" algn="l" defTabSz="609585" rtl="0" eaLnBrk="1" fontAlgn="base" latinLnBrk="0" hangingPunct="1">
              <a:lnSpc>
                <a:spcPct val="100000"/>
              </a:lnSpc>
              <a:spcBef>
                <a:spcPct val="0"/>
              </a:spcBef>
              <a:spcAft>
                <a:spcPts val="0"/>
              </a:spcAft>
              <a:buClrTx/>
              <a:buSzTx/>
              <a:buFont typeface="Arial" charset="0"/>
              <a:buNone/>
              <a:tabLst/>
              <a:defRPr sz="2667">
                <a:solidFill>
                  <a:schemeClr val="bg2"/>
                </a:solidFill>
                <a:latin typeface="+mj-lt"/>
              </a:defRPr>
            </a:lvl1pPr>
          </a:lstStyle>
          <a:p>
            <a:pPr marL="0" marR="0" lvl="0" indent="0" algn="l" defTabSz="609585" rtl="0" eaLnBrk="1" fontAlgn="base" latinLnBrk="0" hangingPunct="1">
              <a:lnSpc>
                <a:spcPct val="100000"/>
              </a:lnSpc>
              <a:spcBef>
                <a:spcPct val="0"/>
              </a:spcBef>
              <a:spcAft>
                <a:spcPts val="800"/>
              </a:spcAft>
              <a:buClrTx/>
              <a:buSzTx/>
              <a:buFont typeface="Arial" charset="0"/>
              <a:buNone/>
              <a:tabLst/>
              <a:defRPr/>
            </a:pPr>
            <a:r>
              <a:rPr lang="en-GB"/>
              <a:t>Click to edit secondary headline</a:t>
            </a:r>
          </a:p>
        </p:txBody>
      </p:sp>
    </p:spTree>
    <p:extLst>
      <p:ext uri="{BB962C8B-B14F-4D97-AF65-F5344CB8AC3E}">
        <p14:creationId xmlns:p14="http://schemas.microsoft.com/office/powerpoint/2010/main" val="4104113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1.2_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1D69DC-9F16-4CA4-A0E0-1872B8AD5DBC}"/>
              </a:ext>
            </a:extLst>
          </p:cNvPr>
          <p:cNvSpPr>
            <a:spLocks noGrp="1"/>
          </p:cNvSpPr>
          <p:nvPr>
            <p:ph type="ftr" sz="quarter" idx="10"/>
          </p:nvPr>
        </p:nvSpPr>
        <p:spPr/>
        <p:txBody>
          <a:bodyPr/>
          <a:lstStyle/>
          <a:p>
            <a:endParaRPr lang="en-US"/>
          </a:p>
        </p:txBody>
      </p:sp>
      <p:sp>
        <p:nvSpPr>
          <p:cNvPr id="8" name="Title 1">
            <a:extLst>
              <a:ext uri="{FF2B5EF4-FFF2-40B4-BE49-F238E27FC236}">
                <a16:creationId xmlns:a16="http://schemas.microsoft.com/office/drawing/2014/main" id="{3AB0B027-194D-4FDA-89E6-75855444FE69}"/>
              </a:ext>
            </a:extLst>
          </p:cNvPr>
          <p:cNvSpPr>
            <a:spLocks noGrp="1"/>
          </p:cNvSpPr>
          <p:nvPr>
            <p:ph type="title" hasCustomPrompt="1"/>
          </p:nvPr>
        </p:nvSpPr>
        <p:spPr>
          <a:xfrm>
            <a:off x="556800" y="372332"/>
            <a:ext cx="11078400" cy="412800"/>
          </a:xfrm>
          <a:prstGeom prst="rect">
            <a:avLst/>
          </a:prstGeom>
        </p:spPr>
        <p:txBody>
          <a:bodyPr lIns="0"/>
          <a:lstStyle>
            <a:lvl1pPr>
              <a:defRPr sz="2667" b="0">
                <a:solidFill>
                  <a:schemeClr val="tx1"/>
                </a:solidFill>
                <a:latin typeface="+mj-lt"/>
              </a:defRPr>
            </a:lvl1pPr>
          </a:lstStyle>
          <a:p>
            <a:r>
              <a:rPr lang="en-GB" dirty="0"/>
              <a:t>Click to edit headline</a:t>
            </a:r>
            <a:endParaRPr lang="en-US" dirty="0"/>
          </a:p>
        </p:txBody>
      </p:sp>
      <p:sp>
        <p:nvSpPr>
          <p:cNvPr id="9" name="Text Placeholder 2">
            <a:extLst>
              <a:ext uri="{FF2B5EF4-FFF2-40B4-BE49-F238E27FC236}">
                <a16:creationId xmlns:a16="http://schemas.microsoft.com/office/drawing/2014/main" id="{782116BD-BB9C-49DE-BC06-1F37F70E0D94}"/>
              </a:ext>
            </a:extLst>
          </p:cNvPr>
          <p:cNvSpPr>
            <a:spLocks noGrp="1"/>
          </p:cNvSpPr>
          <p:nvPr>
            <p:ph type="body" sz="quarter" idx="11" hasCustomPrompt="1"/>
          </p:nvPr>
        </p:nvSpPr>
        <p:spPr>
          <a:xfrm>
            <a:off x="556683" y="787200"/>
            <a:ext cx="11078400" cy="412800"/>
          </a:xfrm>
          <a:prstGeom prst="rect">
            <a:avLst/>
          </a:prstGeom>
        </p:spPr>
        <p:txBody>
          <a:bodyPr lIns="0" tIns="0" rIns="0" bIns="0"/>
          <a:lstStyle>
            <a:lvl1pPr marL="0" marR="0" indent="0" algn="l" defTabSz="609570" rtl="0" eaLnBrk="1" fontAlgn="base" latinLnBrk="0" hangingPunct="1">
              <a:lnSpc>
                <a:spcPct val="100000"/>
              </a:lnSpc>
              <a:spcBef>
                <a:spcPct val="0"/>
              </a:spcBef>
              <a:spcAft>
                <a:spcPts val="0"/>
              </a:spcAft>
              <a:buClrTx/>
              <a:buSzTx/>
              <a:buFont typeface="Arial" charset="0"/>
              <a:buNone/>
              <a:tabLst/>
              <a:defRPr sz="2667">
                <a:solidFill>
                  <a:schemeClr val="bg2"/>
                </a:solidFill>
                <a:latin typeface="+mj-lt"/>
              </a:defRPr>
            </a:lvl1pPr>
          </a:lstStyle>
          <a:p>
            <a:pPr marL="0" marR="0" lvl="0" indent="0" algn="l" defTabSz="609570" rtl="0" eaLnBrk="1" fontAlgn="base" latinLnBrk="0" hangingPunct="1">
              <a:lnSpc>
                <a:spcPct val="100000"/>
              </a:lnSpc>
              <a:spcBef>
                <a:spcPct val="0"/>
              </a:spcBef>
              <a:spcAft>
                <a:spcPts val="800"/>
              </a:spcAft>
              <a:buClrTx/>
              <a:buSzTx/>
              <a:buFont typeface="Arial" charset="0"/>
              <a:buNone/>
              <a:tabLst/>
              <a:defRPr/>
            </a:pPr>
            <a:r>
              <a:rPr lang="en-GB"/>
              <a:t>Click to edit secondary headline</a:t>
            </a:r>
          </a:p>
        </p:txBody>
      </p:sp>
    </p:spTree>
    <p:extLst>
      <p:ext uri="{BB962C8B-B14F-4D97-AF65-F5344CB8AC3E}">
        <p14:creationId xmlns:p14="http://schemas.microsoft.com/office/powerpoint/2010/main" val="2253301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okia White 0">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56800" y="372332"/>
            <a:ext cx="11078400" cy="412800"/>
          </a:xfrm>
        </p:spPr>
        <p:txBody>
          <a:bodyPr lIns="0"/>
          <a:lstStyle>
            <a:lvl1pPr>
              <a:defRPr sz="2667" b="0">
                <a:solidFill>
                  <a:schemeClr val="tx1"/>
                </a:solidFill>
                <a:latin typeface="+mj-lt"/>
              </a:defRPr>
            </a:lvl1pPr>
          </a:lstStyle>
          <a:p>
            <a:r>
              <a:rPr lang="en-GB"/>
              <a:t>Click to edit headline</a:t>
            </a:r>
            <a:endParaRPr lang="en-US"/>
          </a:p>
        </p:txBody>
      </p:sp>
      <p:sp>
        <p:nvSpPr>
          <p:cNvPr id="3" name="Text Placeholder 2"/>
          <p:cNvSpPr>
            <a:spLocks noGrp="1"/>
          </p:cNvSpPr>
          <p:nvPr>
            <p:ph type="body" sz="quarter" idx="10" hasCustomPrompt="1"/>
          </p:nvPr>
        </p:nvSpPr>
        <p:spPr>
          <a:xfrm>
            <a:off x="556683" y="787200"/>
            <a:ext cx="11078400" cy="412800"/>
          </a:xfrm>
          <a:prstGeom prst="rect">
            <a:avLst/>
          </a:prstGeom>
        </p:spPr>
        <p:txBody>
          <a:bodyPr lIns="0" tIns="0" rIns="0" bIns="0"/>
          <a:lstStyle>
            <a:lvl1pPr marL="0" marR="0" indent="0" algn="l" defTabSz="609585" rtl="0" eaLnBrk="1" fontAlgn="base" latinLnBrk="0" hangingPunct="1">
              <a:lnSpc>
                <a:spcPct val="100000"/>
              </a:lnSpc>
              <a:spcBef>
                <a:spcPct val="0"/>
              </a:spcBef>
              <a:spcAft>
                <a:spcPts val="0"/>
              </a:spcAft>
              <a:buClrTx/>
              <a:buSzTx/>
              <a:buFont typeface="Arial" charset="0"/>
              <a:buNone/>
              <a:tabLst/>
              <a:defRPr sz="2667">
                <a:solidFill>
                  <a:schemeClr val="bg2"/>
                </a:solidFill>
                <a:latin typeface="+mj-lt"/>
              </a:defRPr>
            </a:lvl1pPr>
          </a:lstStyle>
          <a:p>
            <a:pPr marL="0" marR="0" lvl="0" indent="0" algn="l" defTabSz="609585" rtl="0" eaLnBrk="1" fontAlgn="base" latinLnBrk="0" hangingPunct="1">
              <a:lnSpc>
                <a:spcPct val="100000"/>
              </a:lnSpc>
              <a:spcBef>
                <a:spcPct val="0"/>
              </a:spcBef>
              <a:spcAft>
                <a:spcPts val="800"/>
              </a:spcAft>
              <a:buClrTx/>
              <a:buSzTx/>
              <a:buFont typeface="Arial" charset="0"/>
              <a:buNone/>
              <a:tabLst/>
              <a:defRPr/>
            </a:pPr>
            <a:r>
              <a:rPr lang="en-GB"/>
              <a:t>Click to edit secondary headline</a:t>
            </a:r>
          </a:p>
        </p:txBody>
      </p:sp>
    </p:spTree>
    <p:extLst>
      <p:ext uri="{BB962C8B-B14F-4D97-AF65-F5344CB8AC3E}">
        <p14:creationId xmlns:p14="http://schemas.microsoft.com/office/powerpoint/2010/main" val="779255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3-2 Blue - one tier text with headlin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6837"/>
            <a:ext cx="12184771" cy="6844327"/>
          </a:xfrm>
          <a:prstGeom prst="rect">
            <a:avLst/>
          </a:prstGeom>
        </p:spPr>
      </p:pic>
      <p:sp>
        <p:nvSpPr>
          <p:cNvPr id="6" name="Text Placeholder 12"/>
          <p:cNvSpPr>
            <a:spLocks noGrp="1"/>
          </p:cNvSpPr>
          <p:nvPr>
            <p:ph type="body" sz="quarter" idx="10" hasCustomPrompt="1"/>
          </p:nvPr>
        </p:nvSpPr>
        <p:spPr>
          <a:xfrm>
            <a:off x="556800" y="787200"/>
            <a:ext cx="11078400" cy="412800"/>
          </a:xfrm>
          <a:prstGeom prst="rect">
            <a:avLst/>
          </a:prstGeom>
        </p:spPr>
        <p:txBody>
          <a:bodyPr lIns="0" tIns="0" rIns="0" bIns="0"/>
          <a:lstStyle>
            <a:lvl1pPr marL="0" indent="0">
              <a:buNone/>
              <a:defRPr sz="2667">
                <a:solidFill>
                  <a:schemeClr val="bg1"/>
                </a:solidFill>
                <a:latin typeface="+mj-lt"/>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a:t>Click to edit secondary headline</a:t>
            </a:r>
          </a:p>
        </p:txBody>
      </p:sp>
      <p:sp>
        <p:nvSpPr>
          <p:cNvPr id="7" name="Text Placeholder 42"/>
          <p:cNvSpPr>
            <a:spLocks noGrp="1"/>
          </p:cNvSpPr>
          <p:nvPr>
            <p:ph type="body" sz="quarter" idx="11" hasCustomPrompt="1"/>
          </p:nvPr>
        </p:nvSpPr>
        <p:spPr>
          <a:xfrm>
            <a:off x="556800" y="374400"/>
            <a:ext cx="11078400" cy="412800"/>
          </a:xfrm>
          <a:prstGeom prst="rect">
            <a:avLst/>
          </a:prstGeom>
        </p:spPr>
        <p:txBody>
          <a:bodyPr lIns="0" tIns="0" rIns="0" bIns="0"/>
          <a:lstStyle>
            <a:lvl1pPr marL="0" indent="0">
              <a:buNone/>
              <a:defRPr sz="2667" baseline="0">
                <a:solidFill>
                  <a:schemeClr val="bg1"/>
                </a:solidFill>
                <a:latin typeface="+mj-lt"/>
              </a:defRPr>
            </a:lvl1pPr>
          </a:lstStyle>
          <a:p>
            <a:pPr lvl="0"/>
            <a:r>
              <a:rPr lang="en-US"/>
              <a:t>Click to edit headline</a:t>
            </a:r>
          </a:p>
        </p:txBody>
      </p:sp>
      <p:sp>
        <p:nvSpPr>
          <p:cNvPr id="9" name="Text Placeholder 3"/>
          <p:cNvSpPr>
            <a:spLocks noGrp="1"/>
          </p:cNvSpPr>
          <p:nvPr>
            <p:ph type="body" sz="quarter" idx="12"/>
          </p:nvPr>
        </p:nvSpPr>
        <p:spPr>
          <a:xfrm>
            <a:off x="556800" y="1440000"/>
            <a:ext cx="11078400" cy="4747200"/>
          </a:xfrm>
          <a:prstGeom prst="rect">
            <a:avLst/>
          </a:prstGeom>
        </p:spPr>
        <p:txBody>
          <a:bodyPr lIns="0" tIns="0" rIns="0" bIns="0">
            <a:normAutofit/>
          </a:bodyPr>
          <a:lstStyle>
            <a:lvl1pPr marL="0" indent="0">
              <a:spcBef>
                <a:spcPts val="0"/>
              </a:spcBef>
              <a:spcAft>
                <a:spcPts val="800"/>
              </a:spcAft>
              <a:buNone/>
              <a:defRPr sz="2133">
                <a:solidFill>
                  <a:schemeClr val="bg1"/>
                </a:solidFill>
                <a:latin typeface="Nokia Pure Text Light" panose="020B0403020202020204" pitchFamily="34" charset="0"/>
                <a:ea typeface="Nokia Pure Text Light" panose="020B0403020202020204" pitchFamily="34" charset="0"/>
              </a:defRPr>
            </a:lvl1pPr>
            <a:lvl2pPr marL="307192" indent="0">
              <a:spcBef>
                <a:spcPts val="0"/>
              </a:spcBef>
              <a:spcAft>
                <a:spcPts val="800"/>
              </a:spcAft>
              <a:buNone/>
              <a:defRPr sz="1867">
                <a:solidFill>
                  <a:schemeClr val="bg1"/>
                </a:solidFill>
                <a:latin typeface="Nokia Pure Text Light" panose="020B0403020202020204" pitchFamily="34" charset="0"/>
                <a:ea typeface="Nokia Pure Text Light" panose="020B0403020202020204" pitchFamily="34" charset="0"/>
              </a:defRPr>
            </a:lvl2pPr>
            <a:lvl3pPr marL="616785" indent="0">
              <a:spcBef>
                <a:spcPts val="0"/>
              </a:spcBef>
              <a:spcAft>
                <a:spcPts val="800"/>
              </a:spcAft>
              <a:buNone/>
              <a:defRPr sz="1600">
                <a:solidFill>
                  <a:schemeClr val="bg1"/>
                </a:solidFill>
                <a:latin typeface="Nokia Pure Text Light" panose="020B0403020202020204" pitchFamily="34" charset="0"/>
                <a:ea typeface="Nokia Pure Text Light" panose="020B0403020202020204" pitchFamily="34" charset="0"/>
              </a:defRPr>
            </a:lvl3pPr>
            <a:lvl4pPr marL="923977" indent="0">
              <a:spcBef>
                <a:spcPts val="0"/>
              </a:spcBef>
              <a:spcAft>
                <a:spcPts val="800"/>
              </a:spcAft>
              <a:buNone/>
              <a:defRPr sz="1333">
                <a:solidFill>
                  <a:schemeClr val="bg1"/>
                </a:solidFill>
                <a:latin typeface="Nokia Pure Text Light" panose="020B0403020202020204" pitchFamily="34" charset="0"/>
                <a:ea typeface="Nokia Pure Text Light" panose="020B0403020202020204" pitchFamily="34" charset="0"/>
              </a:defRPr>
            </a:lvl4pPr>
            <a:lvl5pPr marL="1231169" indent="0">
              <a:spcBef>
                <a:spcPts val="0"/>
              </a:spcBef>
              <a:spcAft>
                <a:spcPts val="800"/>
              </a:spcAft>
              <a:buFont typeface="Arial" panose="020B0604020202020204" pitchFamily="34" charset="0"/>
              <a:buNone/>
              <a:defRPr sz="1067">
                <a:solidFill>
                  <a:schemeClr val="bg1"/>
                </a:solidFill>
                <a:latin typeface="Nokia Pure Text Light" panose="020B0403020202020204" pitchFamily="34" charset="0"/>
                <a:ea typeface="Nokia Pure Text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01084" y="6198577"/>
            <a:ext cx="1345536" cy="566400"/>
          </a:xfrm>
          <a:prstGeom prst="rect">
            <a:avLst/>
          </a:prstGeom>
        </p:spPr>
      </p:pic>
      <p:sp>
        <p:nvSpPr>
          <p:cNvPr id="11" name="TextBox 10"/>
          <p:cNvSpPr txBox="1"/>
          <p:nvPr userDrawn="1"/>
        </p:nvSpPr>
        <p:spPr>
          <a:xfrm>
            <a:off x="1007701" y="6421171"/>
            <a:ext cx="2400000" cy="164212"/>
          </a:xfrm>
          <a:prstGeom prst="rect">
            <a:avLst/>
          </a:prstGeom>
          <a:noFill/>
        </p:spPr>
        <p:txBody>
          <a:bodyPr wrap="square" lIns="0" tIns="0" rIns="0" bIns="0" anchor="b">
            <a:spAutoFit/>
          </a:bodyPr>
          <a:lstStyle/>
          <a:p>
            <a:r>
              <a:rPr lang="en-GB" sz="1067">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t>© 2020 Nokia</a:t>
            </a:r>
          </a:p>
        </p:txBody>
      </p:sp>
      <p:sp>
        <p:nvSpPr>
          <p:cNvPr id="12" name="Slide Number Placeholder 5"/>
          <p:cNvSpPr txBox="1">
            <a:spLocks/>
          </p:cNvSpPr>
          <p:nvPr userDrawn="1"/>
        </p:nvSpPr>
        <p:spPr>
          <a:xfrm>
            <a:off x="558803" y="6421388"/>
            <a:ext cx="336000" cy="164212"/>
          </a:xfrm>
          <a:prstGeom prst="rect">
            <a:avLst/>
          </a:prstGeom>
        </p:spPr>
        <p:txBody>
          <a:bodyPr lIns="0" tIns="0" rIns="0" bIns="0" anchor="b">
            <a:spAutoFit/>
          </a:bodyPr>
          <a:lstStyle>
            <a:defPPr>
              <a:defRPr lang="en-US"/>
            </a:defPPr>
            <a:lvl1pPr marL="0" algn="l" defTabSz="914400" rtl="0" eaLnBrk="1" latinLnBrk="0" hangingPunct="1">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1245D3D-131A-47D1-B100-B33219007AD2}" type="slidenum">
              <a:rPr lang="en-GB" sz="1067" smtClean="0">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rPr>
              <a:pPr>
                <a:defRPr/>
              </a:pPr>
              <a:t>‹#›</a:t>
            </a:fld>
            <a:endParaRPr lang="en-GB" sz="1333">
              <a:solidFill>
                <a:schemeClr val="bg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Tree>
    <p:extLst>
      <p:ext uri="{BB962C8B-B14F-4D97-AF65-F5344CB8AC3E}">
        <p14:creationId xmlns:p14="http://schemas.microsoft.com/office/powerpoint/2010/main" val="1453681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 Titl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1D69DC-9F16-4CA4-A0E0-1872B8AD5DBC}"/>
              </a:ext>
            </a:extLst>
          </p:cNvPr>
          <p:cNvSpPr>
            <a:spLocks noGrp="1"/>
          </p:cNvSpPr>
          <p:nvPr>
            <p:ph type="ftr" sz="quarter" idx="10"/>
          </p:nvPr>
        </p:nvSpPr>
        <p:spPr/>
        <p:txBody>
          <a:bodyPr/>
          <a:lstStyle/>
          <a:p>
            <a:r>
              <a:rPr lang="en-GB" dirty="0"/>
              <a:t>Nokia internal use</a:t>
            </a:r>
            <a:endParaRPr lang="en-US" dirty="0"/>
          </a:p>
        </p:txBody>
      </p:sp>
      <p:sp>
        <p:nvSpPr>
          <p:cNvPr id="4" name="Text Placeholder 12">
            <a:extLst>
              <a:ext uri="{FF2B5EF4-FFF2-40B4-BE49-F238E27FC236}">
                <a16:creationId xmlns:a16="http://schemas.microsoft.com/office/drawing/2014/main" id="{99A4E175-66C0-4DDD-AA07-5D4B03CEA1D0}"/>
              </a:ext>
            </a:extLst>
          </p:cNvPr>
          <p:cNvSpPr>
            <a:spLocks noGrp="1"/>
          </p:cNvSpPr>
          <p:nvPr>
            <p:ph type="body" sz="quarter" idx="11" hasCustomPrompt="1"/>
          </p:nvPr>
        </p:nvSpPr>
        <p:spPr>
          <a:xfrm>
            <a:off x="556800" y="787200"/>
            <a:ext cx="11078400" cy="412800"/>
          </a:xfrm>
          <a:prstGeom prst="rect">
            <a:avLst/>
          </a:prstGeom>
        </p:spPr>
        <p:txBody>
          <a:bodyPr lIns="0" tIns="0" rIns="0" bIns="0"/>
          <a:lstStyle>
            <a:lvl1pPr marL="0" indent="0">
              <a:lnSpc>
                <a:spcPct val="100000"/>
              </a:lnSpc>
              <a:spcBef>
                <a:spcPts val="0"/>
              </a:spcBef>
              <a:buNone/>
              <a:defRPr sz="2667">
                <a:solidFill>
                  <a:schemeClr val="bg2"/>
                </a:solidFill>
                <a:latin typeface="+mj-lt"/>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noProof="0" dirty="0"/>
              <a:t>Click to edit secondary headline</a:t>
            </a:r>
          </a:p>
        </p:txBody>
      </p:sp>
      <p:sp>
        <p:nvSpPr>
          <p:cNvPr id="5" name="Text Placeholder 42">
            <a:extLst>
              <a:ext uri="{FF2B5EF4-FFF2-40B4-BE49-F238E27FC236}">
                <a16:creationId xmlns:a16="http://schemas.microsoft.com/office/drawing/2014/main" id="{F4102E0A-65A1-4E0C-ABCA-2CEBB8D5BF5D}"/>
              </a:ext>
            </a:extLst>
          </p:cNvPr>
          <p:cNvSpPr>
            <a:spLocks noGrp="1"/>
          </p:cNvSpPr>
          <p:nvPr>
            <p:ph type="body" sz="quarter" idx="12" hasCustomPrompt="1"/>
          </p:nvPr>
        </p:nvSpPr>
        <p:spPr>
          <a:xfrm>
            <a:off x="556800" y="374400"/>
            <a:ext cx="11078400" cy="412800"/>
          </a:xfrm>
          <a:prstGeom prst="rect">
            <a:avLst/>
          </a:prstGeom>
        </p:spPr>
        <p:txBody>
          <a:bodyPr lIns="0" tIns="0" rIns="0" bIns="0"/>
          <a:lstStyle>
            <a:lvl1pPr marL="0" indent="0">
              <a:lnSpc>
                <a:spcPct val="100000"/>
              </a:lnSpc>
              <a:spcBef>
                <a:spcPts val="0"/>
              </a:spcBef>
              <a:buNone/>
              <a:defRPr sz="2667" baseline="0">
                <a:solidFill>
                  <a:schemeClr val="tx1"/>
                </a:solidFill>
                <a:latin typeface="+mj-lt"/>
              </a:defRPr>
            </a:lvl1pPr>
          </a:lstStyle>
          <a:p>
            <a:pPr lvl="0"/>
            <a:r>
              <a:rPr lang="en-US" noProof="0" dirty="0"/>
              <a:t>Click to edit headline</a:t>
            </a:r>
          </a:p>
        </p:txBody>
      </p:sp>
    </p:spTree>
    <p:extLst>
      <p:ext uri="{BB962C8B-B14F-4D97-AF65-F5344CB8AC3E}">
        <p14:creationId xmlns:p14="http://schemas.microsoft.com/office/powerpoint/2010/main" val="197244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1_Blue Title Slide">
    <p:bg>
      <p:bgPr>
        <a:solidFill>
          <a:schemeClr val="tx1"/>
        </a:solidFill>
        <a:effectLst/>
      </p:bgPr>
    </p:bg>
    <p:spTree>
      <p:nvGrpSpPr>
        <p:cNvPr id="1" name=""/>
        <p:cNvGrpSpPr/>
        <p:nvPr/>
      </p:nvGrpSpPr>
      <p:grpSpPr>
        <a:xfrm>
          <a:off x="0" y="0"/>
          <a:ext cx="0" cy="0"/>
          <a:chOff x="0" y="0"/>
          <a:chExt cx="0" cy="0"/>
        </a:xfrm>
      </p:grpSpPr>
      <p:sp>
        <p:nvSpPr>
          <p:cNvPr id="7" name="Text Placeholder 42">
            <a:extLst>
              <a:ext uri="{FF2B5EF4-FFF2-40B4-BE49-F238E27FC236}">
                <a16:creationId xmlns:a16="http://schemas.microsoft.com/office/drawing/2014/main" id="{A4F04206-BA94-4881-BA5F-F4855044D621}"/>
              </a:ext>
            </a:extLst>
          </p:cNvPr>
          <p:cNvSpPr>
            <a:spLocks noGrp="1"/>
          </p:cNvSpPr>
          <p:nvPr>
            <p:ph type="body" sz="quarter" idx="11" hasCustomPrompt="1"/>
          </p:nvPr>
        </p:nvSpPr>
        <p:spPr>
          <a:xfrm>
            <a:off x="489600" y="1200000"/>
            <a:ext cx="11145600" cy="2640000"/>
          </a:xfrm>
          <a:prstGeom prst="rect">
            <a:avLst/>
          </a:prstGeom>
        </p:spPr>
        <p:txBody>
          <a:bodyPr lIns="0" tIns="0" rIns="0" bIns="0"/>
          <a:lstStyle>
            <a:lvl1pPr marL="0" indent="0">
              <a:spcBef>
                <a:spcPts val="0"/>
              </a:spcBef>
              <a:spcAft>
                <a:spcPts val="800"/>
              </a:spcAft>
              <a:buNone/>
              <a:defRPr sz="8800" baseline="0">
                <a:solidFill>
                  <a:schemeClr val="bg1"/>
                </a:solidFill>
                <a:latin typeface="Nokia Pure Headline Ultra Light" panose="020B0204020202020204" pitchFamily="34" charset="0"/>
              </a:defRPr>
            </a:lvl1pPr>
          </a:lstStyle>
          <a:p>
            <a:pPr lvl="0"/>
            <a:r>
              <a:rPr lang="en-US"/>
              <a:t>Main headline in sentence case here</a:t>
            </a:r>
          </a:p>
        </p:txBody>
      </p:sp>
      <p:sp>
        <p:nvSpPr>
          <p:cNvPr id="8" name="Text Placeholder 3">
            <a:extLst>
              <a:ext uri="{FF2B5EF4-FFF2-40B4-BE49-F238E27FC236}">
                <a16:creationId xmlns:a16="http://schemas.microsoft.com/office/drawing/2014/main" id="{82395FE5-ACED-4CF9-93C7-742199141AC5}"/>
              </a:ext>
            </a:extLst>
          </p:cNvPr>
          <p:cNvSpPr>
            <a:spLocks noGrp="1"/>
          </p:cNvSpPr>
          <p:nvPr>
            <p:ph type="body" sz="quarter" idx="12"/>
          </p:nvPr>
        </p:nvSpPr>
        <p:spPr>
          <a:xfrm>
            <a:off x="556800" y="4080000"/>
            <a:ext cx="11078400" cy="2102400"/>
          </a:xfrm>
          <a:prstGeom prst="rect">
            <a:avLst/>
          </a:prstGeom>
        </p:spPr>
        <p:txBody>
          <a:bodyPr lIns="0" tIns="0" rIns="0" bIns="0">
            <a:normAutofit/>
          </a:bodyPr>
          <a:lstStyle>
            <a:lvl1pPr marL="0" indent="0">
              <a:spcBef>
                <a:spcPts val="0"/>
              </a:spcBef>
              <a:spcAft>
                <a:spcPts val="800"/>
              </a:spcAft>
              <a:buFont typeface="Arial" panose="020B0604020202020204" pitchFamily="34" charset="0"/>
              <a:buNone/>
              <a:defRPr sz="2133">
                <a:solidFill>
                  <a:schemeClr val="bg1"/>
                </a:solidFill>
                <a:latin typeface="Nokia Pure Text Light" panose="020B0403020202020204" pitchFamily="34" charset="0"/>
                <a:ea typeface="Nokia Pure Text Light" panose="020B0403020202020204" pitchFamily="34" charset="0"/>
              </a:defRPr>
            </a:lvl1pPr>
            <a:lvl2pPr marL="307192" indent="0">
              <a:spcBef>
                <a:spcPts val="0"/>
              </a:spcBef>
              <a:spcAft>
                <a:spcPts val="800"/>
              </a:spcAft>
              <a:buNone/>
              <a:defRPr sz="1867">
                <a:solidFill>
                  <a:schemeClr val="bg1"/>
                </a:solidFill>
                <a:latin typeface="Nokia Pure Text Light" panose="020B0403020202020204" pitchFamily="34" charset="0"/>
                <a:ea typeface="Nokia Pure Text Light" panose="020B0403020202020204" pitchFamily="34" charset="0"/>
              </a:defRPr>
            </a:lvl2pPr>
            <a:lvl3pPr marL="616785" indent="0">
              <a:spcBef>
                <a:spcPts val="0"/>
              </a:spcBef>
              <a:spcAft>
                <a:spcPts val="800"/>
              </a:spcAft>
              <a:buNone/>
              <a:defRPr sz="1600">
                <a:solidFill>
                  <a:schemeClr val="bg1"/>
                </a:solidFill>
                <a:latin typeface="Nokia Pure Text Light" panose="020B0403020202020204" pitchFamily="34" charset="0"/>
                <a:ea typeface="Nokia Pure Text Light" panose="020B0403020202020204" pitchFamily="34" charset="0"/>
              </a:defRPr>
            </a:lvl3pPr>
            <a:lvl4pPr marL="923977" indent="0">
              <a:spcBef>
                <a:spcPts val="0"/>
              </a:spcBef>
              <a:spcAft>
                <a:spcPts val="800"/>
              </a:spcAft>
              <a:buNone/>
              <a:defRPr sz="1333">
                <a:solidFill>
                  <a:schemeClr val="bg1"/>
                </a:solidFill>
                <a:latin typeface="Nokia Pure Text Light" panose="020B0403020202020204" pitchFamily="34" charset="0"/>
                <a:ea typeface="Nokia Pure Text Light" panose="020B0403020202020204" pitchFamily="34" charset="0"/>
              </a:defRPr>
            </a:lvl4pPr>
            <a:lvl5pPr marL="1231169" indent="0">
              <a:spcBef>
                <a:spcPts val="0"/>
              </a:spcBef>
              <a:spcAft>
                <a:spcPts val="800"/>
              </a:spcAft>
              <a:buFont typeface="Arial" panose="020B0604020202020204" pitchFamily="34" charset="0"/>
              <a:buNone/>
              <a:defRPr sz="1200">
                <a:solidFill>
                  <a:schemeClr val="bg1"/>
                </a:solidFill>
                <a:latin typeface="Nokia Pure Text Light" panose="020B0403020202020204" pitchFamily="34" charset="0"/>
                <a:ea typeface="Nokia Pure Text Light" panose="020B0403020202020204" pitchFamily="34" charset="0"/>
              </a:defRPr>
            </a:lvl5pPr>
            <a:lvl6pPr marL="1538362" indent="0">
              <a:spcBef>
                <a:spcPts val="0"/>
              </a:spcBef>
              <a:spcAft>
                <a:spcPts val="800"/>
              </a:spcAft>
              <a:buFont typeface="Nokia Pure Text" panose="020B0503020202020204" pitchFamily="34" charset="0"/>
              <a:buNone/>
              <a:defRPr sz="1067" baseline="0">
                <a:solidFill>
                  <a:schemeClr val="tx2"/>
                </a:solidFill>
                <a:latin typeface="Nokia Pure Text Light" panose="020B0403020202020204" pitchFamily="34" charset="0"/>
                <a:ea typeface="Nokia Pure Text Light" panose="020B0403020202020204" pitchFamily="34" charset="0"/>
              </a:defRPr>
            </a:lvl6pPr>
            <a:lvl7pPr marL="1845554" indent="0">
              <a:spcBef>
                <a:spcPts val="0"/>
              </a:spcBef>
              <a:spcAft>
                <a:spcPts val="800"/>
              </a:spcAft>
              <a:buNone/>
              <a:defRPr sz="933">
                <a:solidFill>
                  <a:schemeClr val="tx2"/>
                </a:solidFill>
                <a:latin typeface="Nokia Pure Text Light" panose="020B0403020202020204" pitchFamily="34" charset="0"/>
                <a:ea typeface="Nokia Pure Text Light" panose="020B0403020202020204" pitchFamily="34" charset="0"/>
              </a:defRPr>
            </a:lvl7pPr>
            <a:lvl8pPr marL="2152746" indent="0">
              <a:spcBef>
                <a:spcPts val="0"/>
              </a:spcBef>
              <a:spcAft>
                <a:spcPts val="800"/>
              </a:spcAft>
              <a:buNone/>
              <a:defRPr sz="800">
                <a:solidFill>
                  <a:schemeClr val="tx2"/>
                </a:solidFill>
                <a:latin typeface="Nokia Pure Text Light" panose="020B0403020202020204" pitchFamily="34" charset="0"/>
                <a:ea typeface="Nokia Pure Text Light" panose="020B0403020202020204" pitchFamily="34" charset="0"/>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7354AD9-06FB-4C15-A48D-5001BBC6FF5E}"/>
              </a:ext>
            </a:extLst>
          </p:cNvPr>
          <p:cNvSpPr>
            <a:spLocks noGrp="1"/>
          </p:cNvSpPr>
          <p:nvPr>
            <p:ph type="ftr" sz="quarter" idx="13"/>
          </p:nvPr>
        </p:nvSpPr>
        <p:spPr/>
        <p:txBody>
          <a:bodyPr/>
          <a:lstStyle/>
          <a:p>
            <a:r>
              <a:rPr lang="en-GB"/>
              <a:t>&lt;Document ID: change ID in footer or remove&gt; &lt;Change information classification in footer&gt;</a:t>
            </a:r>
            <a:endParaRPr lang="en-US"/>
          </a:p>
        </p:txBody>
      </p:sp>
      <p:pic>
        <p:nvPicPr>
          <p:cNvPr id="6" name="Picture 5">
            <a:extLst>
              <a:ext uri="{FF2B5EF4-FFF2-40B4-BE49-F238E27FC236}">
                <a16:creationId xmlns:a16="http://schemas.microsoft.com/office/drawing/2014/main" id="{881DDC49-8DAE-42EA-847C-6ED7E3A1DD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651" y="45393"/>
            <a:ext cx="2119941" cy="892384"/>
          </a:xfrm>
          <a:prstGeom prst="rect">
            <a:avLst/>
          </a:prstGeom>
        </p:spPr>
      </p:pic>
    </p:spTree>
    <p:extLst>
      <p:ext uri="{BB962C8B-B14F-4D97-AF65-F5344CB8AC3E}">
        <p14:creationId xmlns:p14="http://schemas.microsoft.com/office/powerpoint/2010/main" val="915722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4 White - three col tier text with headlines">
    <p:spTree>
      <p:nvGrpSpPr>
        <p:cNvPr id="1" name=""/>
        <p:cNvGrpSpPr/>
        <p:nvPr/>
      </p:nvGrpSpPr>
      <p:grpSpPr>
        <a:xfrm>
          <a:off x="0" y="0"/>
          <a:ext cx="0" cy="0"/>
          <a:chOff x="0" y="0"/>
          <a:chExt cx="0" cy="0"/>
        </a:xfrm>
      </p:grpSpPr>
      <p:sp>
        <p:nvSpPr>
          <p:cNvPr id="13" name="Text Placeholder 12"/>
          <p:cNvSpPr>
            <a:spLocks noGrp="1"/>
          </p:cNvSpPr>
          <p:nvPr>
            <p:ph type="body" sz="quarter" idx="10" hasCustomPrompt="1"/>
          </p:nvPr>
        </p:nvSpPr>
        <p:spPr>
          <a:xfrm>
            <a:off x="556800" y="787200"/>
            <a:ext cx="11078400" cy="412800"/>
          </a:xfrm>
          <a:prstGeom prst="rect">
            <a:avLst/>
          </a:prstGeom>
        </p:spPr>
        <p:txBody>
          <a:bodyPr lIns="0" tIns="0" rIns="0" bIns="0"/>
          <a:lstStyle>
            <a:lvl1pPr marL="0" indent="0">
              <a:buNone/>
              <a:defRPr sz="2667">
                <a:solidFill>
                  <a:schemeClr val="bg2"/>
                </a:solidFill>
                <a:latin typeface="+mj-lt"/>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a:t>Click to edit secondary headline</a:t>
            </a:r>
          </a:p>
        </p:txBody>
      </p:sp>
      <p:sp>
        <p:nvSpPr>
          <p:cNvPr id="43" name="Text Placeholder 42"/>
          <p:cNvSpPr>
            <a:spLocks noGrp="1"/>
          </p:cNvSpPr>
          <p:nvPr>
            <p:ph type="body" sz="quarter" idx="11" hasCustomPrompt="1"/>
          </p:nvPr>
        </p:nvSpPr>
        <p:spPr>
          <a:xfrm>
            <a:off x="556800" y="374400"/>
            <a:ext cx="11078400" cy="412800"/>
          </a:xfrm>
          <a:prstGeom prst="rect">
            <a:avLst/>
          </a:prstGeom>
        </p:spPr>
        <p:txBody>
          <a:bodyPr lIns="0" tIns="0" rIns="0" bIns="0"/>
          <a:lstStyle>
            <a:lvl1pPr marL="0" indent="0">
              <a:buNone/>
              <a:defRPr sz="2667" baseline="0">
                <a:solidFill>
                  <a:schemeClr val="tx1"/>
                </a:solidFill>
                <a:latin typeface="+mj-lt"/>
              </a:defRPr>
            </a:lvl1pPr>
          </a:lstStyle>
          <a:p>
            <a:pPr lvl="0"/>
            <a:r>
              <a:rPr lang="en-US"/>
              <a:t>Click to edit headline</a:t>
            </a:r>
          </a:p>
        </p:txBody>
      </p:sp>
      <p:sp>
        <p:nvSpPr>
          <p:cNvPr id="7" name="Text Placeholder 3"/>
          <p:cNvSpPr>
            <a:spLocks noGrp="1"/>
          </p:cNvSpPr>
          <p:nvPr>
            <p:ph type="body" sz="quarter" idx="12"/>
          </p:nvPr>
        </p:nvSpPr>
        <p:spPr>
          <a:xfrm>
            <a:off x="556800" y="1440000"/>
            <a:ext cx="3456000" cy="4747200"/>
          </a:xfrm>
          <a:prstGeom prst="rect">
            <a:avLst/>
          </a:prstGeom>
        </p:spPr>
        <p:txBody>
          <a:bodyPr lIns="0" tIns="0" rIns="0" bIns="0"/>
          <a:lstStyle>
            <a:lvl1pPr marL="307192" indent="-307192">
              <a:spcBef>
                <a:spcPts val="0"/>
              </a:spcBef>
              <a:spcAft>
                <a:spcPts val="800"/>
              </a:spcAft>
              <a:defRPr sz="2133">
                <a:solidFill>
                  <a:schemeClr val="tx2"/>
                </a:solidFill>
                <a:latin typeface="+mn-lt"/>
              </a:defRPr>
            </a:lvl1pPr>
            <a:lvl2pPr marL="614385" indent="-307192">
              <a:spcBef>
                <a:spcPts val="0"/>
              </a:spcBef>
              <a:spcAft>
                <a:spcPts val="800"/>
              </a:spcAft>
              <a:defRPr sz="1867">
                <a:solidFill>
                  <a:schemeClr val="tx2"/>
                </a:solidFill>
                <a:latin typeface="+mn-lt"/>
              </a:defRPr>
            </a:lvl2pPr>
            <a:lvl3pPr marL="921577">
              <a:spcBef>
                <a:spcPts val="0"/>
              </a:spcBef>
              <a:spcAft>
                <a:spcPts val="800"/>
              </a:spcAft>
              <a:defRPr sz="1600">
                <a:solidFill>
                  <a:schemeClr val="tx2"/>
                </a:solidFill>
                <a:latin typeface="+mn-lt"/>
              </a:defRPr>
            </a:lvl3pPr>
            <a:lvl4pPr marL="1228769">
              <a:spcBef>
                <a:spcPts val="0"/>
              </a:spcBef>
              <a:spcAft>
                <a:spcPts val="800"/>
              </a:spcAft>
              <a:defRPr sz="1333">
                <a:solidFill>
                  <a:schemeClr val="tx2"/>
                </a:solidFill>
                <a:latin typeface="+mn-lt"/>
              </a:defRPr>
            </a:lvl4pPr>
            <a:lvl5pPr marL="1535962" indent="-304792">
              <a:spcBef>
                <a:spcPts val="0"/>
              </a:spcBef>
              <a:spcAft>
                <a:spcPts val="800"/>
              </a:spcAft>
              <a:buFont typeface="Arial" panose="020B0604020202020204" pitchFamily="34" charset="0"/>
              <a:buChar char="•"/>
              <a:defRPr sz="1200">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3"/>
          </p:nvPr>
        </p:nvSpPr>
        <p:spPr>
          <a:xfrm>
            <a:off x="4367808" y="1440000"/>
            <a:ext cx="3456000" cy="4747200"/>
          </a:xfrm>
          <a:prstGeom prst="rect">
            <a:avLst/>
          </a:prstGeom>
        </p:spPr>
        <p:txBody>
          <a:bodyPr lIns="0" tIns="0" rIns="0" bIns="0"/>
          <a:lstStyle>
            <a:lvl1pPr marL="307192" indent="-307192">
              <a:spcBef>
                <a:spcPts val="0"/>
              </a:spcBef>
              <a:spcAft>
                <a:spcPts val="800"/>
              </a:spcAft>
              <a:defRPr sz="2133">
                <a:solidFill>
                  <a:schemeClr val="tx2"/>
                </a:solidFill>
                <a:latin typeface="+mn-lt"/>
              </a:defRPr>
            </a:lvl1pPr>
            <a:lvl2pPr marL="614385" indent="-307192">
              <a:spcBef>
                <a:spcPts val="0"/>
              </a:spcBef>
              <a:spcAft>
                <a:spcPts val="800"/>
              </a:spcAft>
              <a:defRPr sz="1867">
                <a:solidFill>
                  <a:schemeClr val="tx2"/>
                </a:solidFill>
                <a:latin typeface="+mn-lt"/>
              </a:defRPr>
            </a:lvl2pPr>
            <a:lvl3pPr marL="921577">
              <a:spcBef>
                <a:spcPts val="0"/>
              </a:spcBef>
              <a:spcAft>
                <a:spcPts val="800"/>
              </a:spcAft>
              <a:defRPr sz="1600">
                <a:solidFill>
                  <a:schemeClr val="tx2"/>
                </a:solidFill>
                <a:latin typeface="+mn-lt"/>
              </a:defRPr>
            </a:lvl3pPr>
            <a:lvl4pPr marL="1228769">
              <a:spcBef>
                <a:spcPts val="0"/>
              </a:spcBef>
              <a:spcAft>
                <a:spcPts val="800"/>
              </a:spcAft>
              <a:defRPr sz="1333">
                <a:solidFill>
                  <a:schemeClr val="tx2"/>
                </a:solidFill>
                <a:latin typeface="+mn-lt"/>
              </a:defRPr>
            </a:lvl4pPr>
            <a:lvl5pPr marL="1535962" indent="-304792">
              <a:spcBef>
                <a:spcPts val="0"/>
              </a:spcBef>
              <a:spcAft>
                <a:spcPts val="800"/>
              </a:spcAft>
              <a:buFont typeface="Arial" panose="020B0604020202020204" pitchFamily="34" charset="0"/>
              <a:buChar char="•"/>
              <a:defRPr sz="1200">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quarter" idx="14"/>
          </p:nvPr>
        </p:nvSpPr>
        <p:spPr>
          <a:xfrm>
            <a:off x="8179200" y="1440000"/>
            <a:ext cx="3456000" cy="4747200"/>
          </a:xfrm>
          <a:prstGeom prst="rect">
            <a:avLst/>
          </a:prstGeom>
        </p:spPr>
        <p:txBody>
          <a:bodyPr lIns="0" tIns="0" rIns="0" bIns="0"/>
          <a:lstStyle>
            <a:lvl1pPr marL="307192" indent="-307192">
              <a:spcBef>
                <a:spcPts val="0"/>
              </a:spcBef>
              <a:spcAft>
                <a:spcPts val="800"/>
              </a:spcAft>
              <a:defRPr sz="2133">
                <a:solidFill>
                  <a:schemeClr val="tx2"/>
                </a:solidFill>
                <a:latin typeface="+mn-lt"/>
              </a:defRPr>
            </a:lvl1pPr>
            <a:lvl2pPr marL="614385" indent="-307192">
              <a:spcBef>
                <a:spcPts val="0"/>
              </a:spcBef>
              <a:spcAft>
                <a:spcPts val="800"/>
              </a:spcAft>
              <a:defRPr sz="1867">
                <a:solidFill>
                  <a:schemeClr val="tx2"/>
                </a:solidFill>
                <a:latin typeface="+mn-lt"/>
              </a:defRPr>
            </a:lvl2pPr>
            <a:lvl3pPr marL="921577">
              <a:spcBef>
                <a:spcPts val="0"/>
              </a:spcBef>
              <a:spcAft>
                <a:spcPts val="800"/>
              </a:spcAft>
              <a:defRPr sz="1600">
                <a:solidFill>
                  <a:schemeClr val="tx2"/>
                </a:solidFill>
                <a:latin typeface="+mn-lt"/>
              </a:defRPr>
            </a:lvl3pPr>
            <a:lvl4pPr marL="1228769">
              <a:spcBef>
                <a:spcPts val="0"/>
              </a:spcBef>
              <a:spcAft>
                <a:spcPts val="800"/>
              </a:spcAft>
              <a:defRPr sz="1333">
                <a:solidFill>
                  <a:schemeClr val="tx2"/>
                </a:solidFill>
                <a:latin typeface="+mn-lt"/>
              </a:defRPr>
            </a:lvl4pPr>
            <a:lvl5pPr marL="1535962" indent="-304792">
              <a:spcBef>
                <a:spcPts val="0"/>
              </a:spcBef>
              <a:spcAft>
                <a:spcPts val="800"/>
              </a:spcAft>
              <a:buFont typeface="Arial" panose="020B0604020202020204" pitchFamily="34" charset="0"/>
              <a:buChar char="•"/>
              <a:defRPr sz="1200">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615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kia White 1">
    <p:spTree>
      <p:nvGrpSpPr>
        <p:cNvPr id="1" name=""/>
        <p:cNvGrpSpPr/>
        <p:nvPr/>
      </p:nvGrpSpPr>
      <p:grpSpPr>
        <a:xfrm>
          <a:off x="0" y="0"/>
          <a:ext cx="0" cy="0"/>
          <a:chOff x="0" y="0"/>
          <a:chExt cx="0" cy="0"/>
        </a:xfrm>
      </p:grpSpPr>
      <p:sp>
        <p:nvSpPr>
          <p:cNvPr id="8" name="Text Placeholder 10"/>
          <p:cNvSpPr>
            <a:spLocks noGrp="1"/>
          </p:cNvSpPr>
          <p:nvPr>
            <p:ph type="body" sz="quarter" idx="16"/>
          </p:nvPr>
        </p:nvSpPr>
        <p:spPr>
          <a:xfrm>
            <a:off x="556797" y="1440000"/>
            <a:ext cx="11078400" cy="4747200"/>
          </a:xfrm>
          <a:prstGeom prst="rect">
            <a:avLst/>
          </a:prstGeom>
        </p:spPr>
        <p:txBody>
          <a:bodyPr lIns="0" tIns="0" rIns="0" bIns="0"/>
          <a:lstStyle>
            <a:lvl1pPr marL="0" indent="0">
              <a:spcAft>
                <a:spcPts val="800"/>
              </a:spcAft>
              <a:buFont typeface="Arial" pitchFamily="34" charset="0"/>
              <a:buNone/>
              <a:defRPr sz="1867" baseline="0">
                <a:solidFill>
                  <a:schemeClr val="tx2"/>
                </a:solidFill>
              </a:defRPr>
            </a:lvl1pPr>
            <a:lvl2pPr>
              <a:buNone/>
              <a:defRPr/>
            </a:lvl2pPr>
            <a:lvl3pPr>
              <a:buNone/>
              <a:defRPr/>
            </a:lvl3pPr>
            <a:lvl4pPr>
              <a:buNone/>
              <a:defRPr/>
            </a:lvl4pPr>
            <a:lvl5pPr>
              <a:buNone/>
              <a:defRPr/>
            </a:lvl5pPr>
          </a:lstStyle>
          <a:p>
            <a:pPr lvl="0"/>
            <a:r>
              <a:rPr lang="en-US" altLang="ja-JP" noProof="0"/>
              <a:t>Click to edit Master text styles</a:t>
            </a:r>
          </a:p>
        </p:txBody>
      </p:sp>
      <p:sp>
        <p:nvSpPr>
          <p:cNvPr id="10" name="Title 1"/>
          <p:cNvSpPr>
            <a:spLocks noGrp="1"/>
          </p:cNvSpPr>
          <p:nvPr>
            <p:ph type="title" hasCustomPrompt="1"/>
          </p:nvPr>
        </p:nvSpPr>
        <p:spPr>
          <a:xfrm>
            <a:off x="556800" y="372332"/>
            <a:ext cx="11078400" cy="412800"/>
          </a:xfrm>
        </p:spPr>
        <p:txBody>
          <a:bodyPr/>
          <a:lstStyle>
            <a:lvl1pPr>
              <a:defRPr sz="2667" b="0">
                <a:solidFill>
                  <a:schemeClr val="tx1"/>
                </a:solidFill>
                <a:latin typeface="+mj-lt"/>
              </a:defRPr>
            </a:lvl1pPr>
          </a:lstStyle>
          <a:p>
            <a:r>
              <a:rPr lang="en-US" noProof="0" dirty="0"/>
              <a:t>Click to edit headline</a:t>
            </a:r>
          </a:p>
        </p:txBody>
      </p:sp>
      <p:sp>
        <p:nvSpPr>
          <p:cNvPr id="11" name="Text Placeholder 2"/>
          <p:cNvSpPr>
            <a:spLocks noGrp="1"/>
          </p:cNvSpPr>
          <p:nvPr>
            <p:ph type="body" sz="quarter" idx="10" hasCustomPrompt="1"/>
          </p:nvPr>
        </p:nvSpPr>
        <p:spPr>
          <a:xfrm>
            <a:off x="556683" y="787200"/>
            <a:ext cx="11078400" cy="412800"/>
          </a:xfrm>
          <a:prstGeom prst="rect">
            <a:avLst/>
          </a:prstGeom>
        </p:spPr>
        <p:txBody>
          <a:bodyPr lIns="0" tIns="0" rIns="0" bIns="0"/>
          <a:lstStyle>
            <a:lvl1pPr marL="0" marR="0" indent="0" algn="l" defTabSz="609585" rtl="0" eaLnBrk="1" fontAlgn="base" latinLnBrk="0" hangingPunct="1">
              <a:lnSpc>
                <a:spcPct val="100000"/>
              </a:lnSpc>
              <a:spcBef>
                <a:spcPct val="0"/>
              </a:spcBef>
              <a:spcAft>
                <a:spcPts val="0"/>
              </a:spcAft>
              <a:buClrTx/>
              <a:buSzTx/>
              <a:buFont typeface="Arial" charset="0"/>
              <a:buNone/>
              <a:tabLst/>
              <a:defRPr sz="2667">
                <a:solidFill>
                  <a:schemeClr val="bg2"/>
                </a:solidFill>
                <a:latin typeface="+mj-lt"/>
              </a:defRPr>
            </a:lvl1pPr>
          </a:lstStyle>
          <a:p>
            <a:pPr marL="0" marR="0" lvl="0" indent="0" algn="l" defTabSz="609585" rtl="0" eaLnBrk="1" fontAlgn="base" latinLnBrk="0" hangingPunct="1">
              <a:lnSpc>
                <a:spcPct val="100000"/>
              </a:lnSpc>
              <a:spcBef>
                <a:spcPct val="0"/>
              </a:spcBef>
              <a:spcAft>
                <a:spcPts val="800"/>
              </a:spcAft>
              <a:buClrTx/>
              <a:buSzTx/>
              <a:buFont typeface="Arial" charset="0"/>
              <a:buNone/>
              <a:tabLst/>
              <a:defRPr/>
            </a:pPr>
            <a:r>
              <a:rPr lang="en-US" noProof="0" dirty="0"/>
              <a:t>Click to edit secondary headline</a:t>
            </a:r>
          </a:p>
        </p:txBody>
      </p:sp>
      <p:sp>
        <p:nvSpPr>
          <p:cNvPr id="5"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chemeClr val="tx2"/>
                </a:solidFill>
                <a:latin typeface="Arial" panose="020B0604020202020204" pitchFamily="34" charset="0"/>
                <a:cs typeface="Arial" panose="020B0604020202020204" pitchFamily="34" charset="0"/>
              </a:defRPr>
            </a:lvl1pPr>
          </a:lstStyle>
          <a:p>
            <a:r>
              <a:rPr lang="en-US" dirty="0">
                <a:solidFill>
                  <a:srgbClr val="001135"/>
                </a:solidFill>
              </a:rPr>
              <a:t>&lt;Confidential&gt;</a:t>
            </a:r>
          </a:p>
        </p:txBody>
      </p:sp>
    </p:spTree>
    <p:extLst>
      <p:ext uri="{BB962C8B-B14F-4D97-AF65-F5344CB8AC3E}">
        <p14:creationId xmlns:p14="http://schemas.microsoft.com/office/powerpoint/2010/main" val="83198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01C8-CCE0-9B72-947D-9251D9F9F8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3DB378-EFF6-43FE-4997-919F0948F5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9A8AF6-DABF-853B-4802-ACB35DB1E48B}"/>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C7ACF439-51D3-449D-BB99-61282D2400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8E3CA6-37EB-34C0-B36D-8143BC70F546}"/>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712570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Single Text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5DDEE8-FF3C-4742-BB8C-B09BB2526ACE}"/>
              </a:ext>
            </a:extLst>
          </p:cNvPr>
          <p:cNvSpPr>
            <a:spLocks noGrp="1"/>
          </p:cNvSpPr>
          <p:nvPr>
            <p:ph type="ftr" sz="quarter" idx="10"/>
          </p:nvPr>
        </p:nvSpPr>
        <p:spPr/>
        <p:txBody>
          <a:bodyPr/>
          <a:lstStyle/>
          <a:p>
            <a:r>
              <a:rPr lang="en-GB"/>
              <a:t>&lt;Document ID: change ID in footer or remove&gt; &lt;Change information classification in footer&gt;</a:t>
            </a:r>
            <a:endParaRPr lang="en-US"/>
          </a:p>
        </p:txBody>
      </p:sp>
      <p:sp>
        <p:nvSpPr>
          <p:cNvPr id="4" name="Text Placeholder 12">
            <a:extLst>
              <a:ext uri="{FF2B5EF4-FFF2-40B4-BE49-F238E27FC236}">
                <a16:creationId xmlns:a16="http://schemas.microsoft.com/office/drawing/2014/main" id="{B4B383DF-E841-4958-AC70-1FE077578D06}"/>
              </a:ext>
            </a:extLst>
          </p:cNvPr>
          <p:cNvSpPr>
            <a:spLocks noGrp="1"/>
          </p:cNvSpPr>
          <p:nvPr>
            <p:ph type="body" sz="quarter" idx="11" hasCustomPrompt="1"/>
          </p:nvPr>
        </p:nvSpPr>
        <p:spPr>
          <a:xfrm>
            <a:off x="556800" y="787200"/>
            <a:ext cx="11078400" cy="412800"/>
          </a:xfrm>
          <a:prstGeom prst="rect">
            <a:avLst/>
          </a:prstGeom>
        </p:spPr>
        <p:txBody>
          <a:bodyPr lIns="0" tIns="0" rIns="0" bIns="0"/>
          <a:lstStyle>
            <a:lvl1pPr marL="0" indent="0">
              <a:buNone/>
              <a:defRPr sz="2667">
                <a:solidFill>
                  <a:schemeClr val="bg2"/>
                </a:solidFill>
                <a:latin typeface="+mj-lt"/>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noProof="0"/>
              <a:t>Click to edit secondary headline</a:t>
            </a:r>
          </a:p>
        </p:txBody>
      </p:sp>
      <p:sp>
        <p:nvSpPr>
          <p:cNvPr id="5" name="Text Placeholder 42">
            <a:extLst>
              <a:ext uri="{FF2B5EF4-FFF2-40B4-BE49-F238E27FC236}">
                <a16:creationId xmlns:a16="http://schemas.microsoft.com/office/drawing/2014/main" id="{6D425CB6-0BAB-4AB6-ADCE-D68F0C1DF88A}"/>
              </a:ext>
            </a:extLst>
          </p:cNvPr>
          <p:cNvSpPr>
            <a:spLocks noGrp="1"/>
          </p:cNvSpPr>
          <p:nvPr>
            <p:ph type="body" sz="quarter" idx="12" hasCustomPrompt="1"/>
          </p:nvPr>
        </p:nvSpPr>
        <p:spPr>
          <a:xfrm>
            <a:off x="556800" y="374400"/>
            <a:ext cx="11078400" cy="412800"/>
          </a:xfrm>
          <a:prstGeom prst="rect">
            <a:avLst/>
          </a:prstGeom>
        </p:spPr>
        <p:txBody>
          <a:bodyPr lIns="0" tIns="0" rIns="0" bIns="0"/>
          <a:lstStyle>
            <a:lvl1pPr marL="0" indent="0">
              <a:buNone/>
              <a:defRPr sz="2667"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087D8427-6029-4956-BF93-C47F0DB87979}"/>
              </a:ext>
            </a:extLst>
          </p:cNvPr>
          <p:cNvSpPr>
            <a:spLocks noGrp="1"/>
          </p:cNvSpPr>
          <p:nvPr>
            <p:ph type="body" sz="quarter" idx="13"/>
          </p:nvPr>
        </p:nvSpPr>
        <p:spPr>
          <a:xfrm>
            <a:off x="556800" y="1440000"/>
            <a:ext cx="11078400" cy="4747200"/>
          </a:xfrm>
          <a:prstGeom prst="rect">
            <a:avLst/>
          </a:prstGeom>
        </p:spPr>
        <p:txBody>
          <a:bodyPr lIns="0" tIns="0" rIns="0" bIns="0">
            <a:normAutofit/>
          </a:bodyPr>
          <a:lstStyle>
            <a:lvl1pPr marL="0" indent="0">
              <a:spcBef>
                <a:spcPts val="0"/>
              </a:spcBef>
              <a:spcAft>
                <a:spcPts val="800"/>
              </a:spcAft>
              <a:buNone/>
              <a:defRPr sz="2133">
                <a:solidFill>
                  <a:schemeClr val="tx2"/>
                </a:solidFill>
                <a:latin typeface="+mn-lt"/>
              </a:defRPr>
            </a:lvl1pPr>
            <a:lvl2pPr marL="307192" indent="0">
              <a:spcBef>
                <a:spcPts val="0"/>
              </a:spcBef>
              <a:spcAft>
                <a:spcPts val="800"/>
              </a:spcAft>
              <a:buNone/>
              <a:defRPr sz="1867">
                <a:solidFill>
                  <a:schemeClr val="tx2"/>
                </a:solidFill>
                <a:latin typeface="+mn-lt"/>
              </a:defRPr>
            </a:lvl2pPr>
            <a:lvl3pPr marL="616785" indent="0">
              <a:spcBef>
                <a:spcPts val="0"/>
              </a:spcBef>
              <a:spcAft>
                <a:spcPts val="800"/>
              </a:spcAft>
              <a:buNone/>
              <a:defRPr sz="1600">
                <a:solidFill>
                  <a:schemeClr val="tx2"/>
                </a:solidFill>
                <a:latin typeface="+mn-lt"/>
              </a:defRPr>
            </a:lvl3pPr>
            <a:lvl4pPr marL="923977" indent="0">
              <a:spcBef>
                <a:spcPts val="0"/>
              </a:spcBef>
              <a:spcAft>
                <a:spcPts val="800"/>
              </a:spcAft>
              <a:buNone/>
              <a:defRPr sz="1333">
                <a:solidFill>
                  <a:schemeClr val="tx2"/>
                </a:solidFill>
                <a:latin typeface="+mn-lt"/>
              </a:defRPr>
            </a:lvl4pPr>
            <a:lvl5pPr marL="1231169" indent="0">
              <a:spcBef>
                <a:spcPts val="0"/>
              </a:spcBef>
              <a:spcAft>
                <a:spcPts val="800"/>
              </a:spcAft>
              <a:buFont typeface="Arial" panose="020B0604020202020204" pitchFamily="34" charset="0"/>
              <a:buNone/>
              <a:defRPr sz="1067">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0469275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2_Blue Text Layout">
    <p:bg>
      <p:bgPr>
        <a:solidFill>
          <a:schemeClr val="tx1"/>
        </a:solidFill>
        <a:effectLst/>
      </p:bgPr>
    </p:bg>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201F9EFC-1397-476F-AC8D-B29C394E4455}"/>
              </a:ext>
            </a:extLst>
          </p:cNvPr>
          <p:cNvSpPr>
            <a:spLocks noGrp="1"/>
          </p:cNvSpPr>
          <p:nvPr>
            <p:ph type="body" sz="quarter" idx="10" hasCustomPrompt="1"/>
          </p:nvPr>
        </p:nvSpPr>
        <p:spPr>
          <a:xfrm>
            <a:off x="556800" y="787200"/>
            <a:ext cx="11078400" cy="412800"/>
          </a:xfrm>
          <a:prstGeom prst="rect">
            <a:avLst/>
          </a:prstGeom>
        </p:spPr>
        <p:txBody>
          <a:bodyPr lIns="0" tIns="0" rIns="0" bIns="0"/>
          <a:lstStyle>
            <a:lvl1pPr marL="0" indent="0">
              <a:buNone/>
              <a:defRPr sz="2667">
                <a:solidFill>
                  <a:schemeClr val="bg1"/>
                </a:solidFill>
                <a:latin typeface="Nokia Pure Headline Light" panose="020B0304020202020204" pitchFamily="34" charset="0"/>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a:t>Click to edit secondary headline</a:t>
            </a:r>
          </a:p>
        </p:txBody>
      </p:sp>
      <p:sp>
        <p:nvSpPr>
          <p:cNvPr id="12" name="Text Placeholder 42">
            <a:extLst>
              <a:ext uri="{FF2B5EF4-FFF2-40B4-BE49-F238E27FC236}">
                <a16:creationId xmlns:a16="http://schemas.microsoft.com/office/drawing/2014/main" id="{B5196263-821B-4B0A-B8F0-F314EF3ADF08}"/>
              </a:ext>
            </a:extLst>
          </p:cNvPr>
          <p:cNvSpPr>
            <a:spLocks noGrp="1"/>
          </p:cNvSpPr>
          <p:nvPr>
            <p:ph type="body" sz="quarter" idx="11" hasCustomPrompt="1"/>
          </p:nvPr>
        </p:nvSpPr>
        <p:spPr>
          <a:xfrm>
            <a:off x="556800" y="374400"/>
            <a:ext cx="11078400" cy="412800"/>
          </a:xfrm>
          <a:prstGeom prst="rect">
            <a:avLst/>
          </a:prstGeom>
        </p:spPr>
        <p:txBody>
          <a:bodyPr lIns="0" tIns="0" rIns="0" bIns="0"/>
          <a:lstStyle>
            <a:lvl1pPr marL="0" indent="0">
              <a:buNone/>
              <a:defRPr sz="2667" baseline="0">
                <a:solidFill>
                  <a:schemeClr val="bg1"/>
                </a:solidFill>
                <a:latin typeface="Nokia Pure Headline Light" panose="020B0304020202020204" pitchFamily="34" charset="0"/>
              </a:defRPr>
            </a:lvl1pPr>
          </a:lstStyle>
          <a:p>
            <a:pPr lvl="0"/>
            <a:r>
              <a:rPr lang="en-US"/>
              <a:t>Click to edit headline</a:t>
            </a:r>
          </a:p>
        </p:txBody>
      </p:sp>
      <p:sp>
        <p:nvSpPr>
          <p:cNvPr id="13" name="Text Placeholder 3">
            <a:extLst>
              <a:ext uri="{FF2B5EF4-FFF2-40B4-BE49-F238E27FC236}">
                <a16:creationId xmlns:a16="http://schemas.microsoft.com/office/drawing/2014/main" id="{1252EEB5-B067-4FF5-9D6E-45AD7724914D}"/>
              </a:ext>
            </a:extLst>
          </p:cNvPr>
          <p:cNvSpPr>
            <a:spLocks noGrp="1"/>
          </p:cNvSpPr>
          <p:nvPr>
            <p:ph type="body" sz="quarter" idx="12"/>
          </p:nvPr>
        </p:nvSpPr>
        <p:spPr>
          <a:xfrm>
            <a:off x="556800" y="1440000"/>
            <a:ext cx="11078400" cy="4747200"/>
          </a:xfrm>
          <a:prstGeom prst="rect">
            <a:avLst/>
          </a:prstGeom>
        </p:spPr>
        <p:txBody>
          <a:bodyPr lIns="0" tIns="0" rIns="0" bIns="0">
            <a:normAutofit/>
          </a:bodyPr>
          <a:lstStyle>
            <a:lvl1pPr marL="0" indent="0">
              <a:spcBef>
                <a:spcPts val="0"/>
              </a:spcBef>
              <a:spcAft>
                <a:spcPts val="800"/>
              </a:spcAft>
              <a:buNone/>
              <a:defRPr sz="2133">
                <a:solidFill>
                  <a:schemeClr val="bg1"/>
                </a:solidFill>
                <a:latin typeface="Nokia Pure Text Light" panose="020B0403020202020204" pitchFamily="34" charset="0"/>
                <a:ea typeface="Nokia Pure Text Light" panose="020B0403020202020204" pitchFamily="34" charset="0"/>
              </a:defRPr>
            </a:lvl1pPr>
            <a:lvl2pPr marL="307192" indent="0">
              <a:spcBef>
                <a:spcPts val="0"/>
              </a:spcBef>
              <a:spcAft>
                <a:spcPts val="800"/>
              </a:spcAft>
              <a:buNone/>
              <a:defRPr sz="1867">
                <a:solidFill>
                  <a:schemeClr val="bg1"/>
                </a:solidFill>
                <a:latin typeface="Nokia Pure Text Light" panose="020B0403020202020204" pitchFamily="34" charset="0"/>
                <a:ea typeface="Nokia Pure Text Light" panose="020B0403020202020204" pitchFamily="34" charset="0"/>
              </a:defRPr>
            </a:lvl2pPr>
            <a:lvl3pPr marL="616785" indent="0">
              <a:spcBef>
                <a:spcPts val="0"/>
              </a:spcBef>
              <a:spcAft>
                <a:spcPts val="800"/>
              </a:spcAft>
              <a:buNone/>
              <a:defRPr sz="1600">
                <a:solidFill>
                  <a:schemeClr val="bg1"/>
                </a:solidFill>
                <a:latin typeface="Nokia Pure Text Light" panose="020B0403020202020204" pitchFamily="34" charset="0"/>
                <a:ea typeface="Nokia Pure Text Light" panose="020B0403020202020204" pitchFamily="34" charset="0"/>
              </a:defRPr>
            </a:lvl3pPr>
            <a:lvl4pPr marL="923977" indent="0">
              <a:spcBef>
                <a:spcPts val="0"/>
              </a:spcBef>
              <a:spcAft>
                <a:spcPts val="800"/>
              </a:spcAft>
              <a:buNone/>
              <a:defRPr sz="1333">
                <a:solidFill>
                  <a:schemeClr val="bg1"/>
                </a:solidFill>
                <a:latin typeface="Nokia Pure Text Light" panose="020B0403020202020204" pitchFamily="34" charset="0"/>
                <a:ea typeface="Nokia Pure Text Light" panose="020B0403020202020204" pitchFamily="34" charset="0"/>
              </a:defRPr>
            </a:lvl4pPr>
            <a:lvl5pPr marL="1231169" indent="0">
              <a:spcBef>
                <a:spcPts val="0"/>
              </a:spcBef>
              <a:spcAft>
                <a:spcPts val="800"/>
              </a:spcAft>
              <a:buFont typeface="Arial" panose="020B0604020202020204" pitchFamily="34" charset="0"/>
              <a:buNone/>
              <a:defRPr sz="1067">
                <a:solidFill>
                  <a:schemeClr val="bg1"/>
                </a:solidFill>
                <a:latin typeface="Nokia Pure Text Light" panose="020B0403020202020204" pitchFamily="34" charset="0"/>
                <a:ea typeface="Nokia Pure Text Light" panose="020B04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0A9673B1-D3FB-43B2-8D91-D053CDDCAFBD}"/>
              </a:ext>
            </a:extLst>
          </p:cNvPr>
          <p:cNvSpPr>
            <a:spLocks noGrp="1"/>
          </p:cNvSpPr>
          <p:nvPr>
            <p:ph type="ftr" sz="quarter" idx="13"/>
          </p:nvPr>
        </p:nvSpPr>
        <p:spPr/>
        <p:txBody>
          <a:bodyPr/>
          <a:lstStyle/>
          <a:p>
            <a:r>
              <a:rPr lang="en-GB"/>
              <a:t>&lt;Document ID: change ID in footer or remove&gt; &lt;Change information classification in footer&gt;</a:t>
            </a:r>
            <a:endParaRPr lang="en-US"/>
          </a:p>
        </p:txBody>
      </p:sp>
      <p:pic>
        <p:nvPicPr>
          <p:cNvPr id="8" name="Picture 7">
            <a:extLst>
              <a:ext uri="{FF2B5EF4-FFF2-40B4-BE49-F238E27FC236}">
                <a16:creationId xmlns:a16="http://schemas.microsoft.com/office/drawing/2014/main" id="{A29504A1-6308-446D-B073-C43CF250BB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01084" y="6198577"/>
            <a:ext cx="1345536" cy="566400"/>
          </a:xfrm>
          <a:prstGeom prst="rect">
            <a:avLst/>
          </a:prstGeom>
        </p:spPr>
      </p:pic>
    </p:spTree>
    <p:extLst>
      <p:ext uri="{BB962C8B-B14F-4D97-AF65-F5344CB8AC3E}">
        <p14:creationId xmlns:p14="http://schemas.microsoft.com/office/powerpoint/2010/main" val="3783020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Nokia Blue Plain">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89600" y="1200000"/>
            <a:ext cx="11145600" cy="2640000"/>
          </a:xfrm>
        </p:spPr>
        <p:txBody>
          <a:bodyPr/>
          <a:lstStyle>
            <a:lvl1pPr marL="0" indent="0">
              <a:buNone/>
              <a:defRPr sz="8800">
                <a:solidFill>
                  <a:schemeClr val="bg1"/>
                </a:solidFill>
                <a:latin typeface="Nokia Pure Headline Ultra Light" panose="020B0204020202020204" pitchFamily="34" charset="0"/>
              </a:defRPr>
            </a:lvl1pPr>
          </a:lstStyle>
          <a:p>
            <a:pPr eaLnBrk="1" hangingPunct="1"/>
            <a:r>
              <a:rPr lang="en-US" dirty="0">
                <a:ea typeface="ヒラギノ角ゴ Pro W3"/>
                <a:cs typeface="ヒラギノ角ゴ Pro W3"/>
              </a:rPr>
              <a:t>Main headline in</a:t>
            </a:r>
            <a:br>
              <a:rPr lang="en-US" dirty="0">
                <a:ea typeface="ヒラギノ角ゴ Pro W3"/>
                <a:cs typeface="ヒラギノ角ゴ Pro W3"/>
              </a:rPr>
            </a:br>
            <a:r>
              <a:rPr lang="en-US" dirty="0">
                <a:ea typeface="ヒラギノ角ゴ Pro W3"/>
                <a:cs typeface="ヒラギノ角ゴ Pro W3"/>
              </a:rPr>
              <a:t>lower case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6800" y="374112"/>
            <a:ext cx="1440000" cy="233711"/>
          </a:xfrm>
          <a:prstGeom prst="rect">
            <a:avLst/>
          </a:prstGeom>
        </p:spPr>
      </p:pic>
      <p:sp>
        <p:nvSpPr>
          <p:cNvPr id="8" name="Content Placeholder 12"/>
          <p:cNvSpPr>
            <a:spLocks noGrp="1"/>
          </p:cNvSpPr>
          <p:nvPr>
            <p:ph sz="quarter" idx="13" hasCustomPrompt="1"/>
          </p:nvPr>
        </p:nvSpPr>
        <p:spPr>
          <a:xfrm>
            <a:off x="556800" y="4079999"/>
            <a:ext cx="11078400" cy="2102400"/>
          </a:xfrm>
        </p:spPr>
        <p:txBody>
          <a:bodyPr/>
          <a:lstStyle>
            <a:lvl1pPr marL="0" indent="0">
              <a:buNone/>
              <a:defRPr sz="2400"/>
            </a:lvl1pPr>
            <a:lvl2pPr marL="307192" indent="-304792">
              <a:buFont typeface="Arial" panose="020B0604020202020204" pitchFamily="34" charset="0"/>
              <a:buChar char="•"/>
              <a:defRPr sz="2400"/>
            </a:lvl2pPr>
          </a:lstStyle>
          <a:p>
            <a:pPr lvl="0"/>
            <a:r>
              <a:rPr lang="en-US" dirty="0"/>
              <a:t>Supporting headline in sentence case here </a:t>
            </a:r>
          </a:p>
          <a:p>
            <a:pPr lvl="1"/>
            <a:r>
              <a:rPr lang="en-US" dirty="0"/>
              <a:t>Author/Presenter</a:t>
            </a:r>
          </a:p>
          <a:p>
            <a:pPr lvl="1"/>
            <a:r>
              <a:rPr lang="en-US" dirty="0"/>
              <a:t>DD-MM-YYYY</a:t>
            </a:r>
          </a:p>
        </p:txBody>
      </p:sp>
      <p:sp>
        <p:nvSpPr>
          <p:cNvPr id="6" name="Footer Placeholder 2"/>
          <p:cNvSpPr>
            <a:spLocks noGrp="1"/>
          </p:cNvSpPr>
          <p:nvPr>
            <p:ph type="ftr" sz="quarter" idx="3"/>
          </p:nvPr>
        </p:nvSpPr>
        <p:spPr>
          <a:xfrm>
            <a:off x="3590399" y="6422398"/>
            <a:ext cx="4880312" cy="146725"/>
          </a:xfrm>
        </p:spPr>
        <p:txBody>
          <a:bodyPr/>
          <a:lstStyle/>
          <a:p>
            <a:r>
              <a:rPr lang="en-US" dirty="0">
                <a:cs typeface="Arial" panose="020B0604020202020204" pitchFamily="34" charset="0"/>
              </a:rPr>
              <a:t>Confidential.  Not for distribution or disclosure outside  NOKIA </a:t>
            </a:r>
          </a:p>
        </p:txBody>
      </p:sp>
    </p:spTree>
    <p:extLst>
      <p:ext uri="{BB962C8B-B14F-4D97-AF65-F5344CB8AC3E}">
        <p14:creationId xmlns:p14="http://schemas.microsoft.com/office/powerpoint/2010/main" val="94266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8508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6_Two Column Text Layout">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4F384717-39C3-4AC7-9EA1-C3EA1A638B65}"/>
              </a:ext>
            </a:extLst>
          </p:cNvPr>
          <p:cNvSpPr>
            <a:spLocks noGrp="1"/>
          </p:cNvSpPr>
          <p:nvPr>
            <p:ph type="body" sz="quarter" idx="10" hasCustomPrompt="1"/>
          </p:nvPr>
        </p:nvSpPr>
        <p:spPr>
          <a:xfrm>
            <a:off x="556800" y="787200"/>
            <a:ext cx="11078400" cy="412800"/>
          </a:xfrm>
          <a:prstGeom prst="rect">
            <a:avLst/>
          </a:prstGeom>
        </p:spPr>
        <p:txBody>
          <a:bodyPr lIns="0" tIns="0" rIns="0" bIns="0"/>
          <a:lstStyle>
            <a:lvl1pPr marL="0" indent="0">
              <a:buNone/>
              <a:defRPr sz="2667">
                <a:solidFill>
                  <a:schemeClr val="bg2"/>
                </a:solidFill>
                <a:latin typeface="+mj-lt"/>
              </a:defRPr>
            </a:lvl1pPr>
            <a:lvl2pPr>
              <a:defRPr sz="2667">
                <a:latin typeface="+mj-lt"/>
              </a:defRPr>
            </a:lvl2pPr>
            <a:lvl3pPr>
              <a:defRPr sz="2667">
                <a:latin typeface="+mj-lt"/>
              </a:defRPr>
            </a:lvl3pPr>
            <a:lvl4pPr>
              <a:defRPr sz="2667">
                <a:latin typeface="+mj-lt"/>
              </a:defRPr>
            </a:lvl4pPr>
            <a:lvl5pPr>
              <a:defRPr sz="2667">
                <a:latin typeface="+mj-lt"/>
              </a:defRPr>
            </a:lvl5pPr>
          </a:lstStyle>
          <a:p>
            <a:pPr lvl="0"/>
            <a:r>
              <a:rPr lang="en-US" noProof="0"/>
              <a:t>Click to edit secondary headline</a:t>
            </a:r>
          </a:p>
        </p:txBody>
      </p:sp>
      <p:sp>
        <p:nvSpPr>
          <p:cNvPr id="3" name="Text Placeholder 42">
            <a:extLst>
              <a:ext uri="{FF2B5EF4-FFF2-40B4-BE49-F238E27FC236}">
                <a16:creationId xmlns:a16="http://schemas.microsoft.com/office/drawing/2014/main" id="{6D6C4B20-F952-4A3C-AB73-2A06B8C3F696}"/>
              </a:ext>
            </a:extLst>
          </p:cNvPr>
          <p:cNvSpPr>
            <a:spLocks noGrp="1"/>
          </p:cNvSpPr>
          <p:nvPr>
            <p:ph type="body" sz="quarter" idx="11" hasCustomPrompt="1"/>
          </p:nvPr>
        </p:nvSpPr>
        <p:spPr>
          <a:xfrm>
            <a:off x="556800" y="374400"/>
            <a:ext cx="11078400" cy="412800"/>
          </a:xfrm>
          <a:prstGeom prst="rect">
            <a:avLst/>
          </a:prstGeom>
        </p:spPr>
        <p:txBody>
          <a:bodyPr lIns="0" tIns="0" rIns="0" bIns="0"/>
          <a:lstStyle>
            <a:lvl1pPr marL="0" indent="0">
              <a:buNone/>
              <a:defRPr sz="2667" baseline="0">
                <a:solidFill>
                  <a:schemeClr val="tx1"/>
                </a:solidFill>
                <a:latin typeface="+mj-lt"/>
              </a:defRPr>
            </a:lvl1pPr>
          </a:lstStyle>
          <a:p>
            <a:pPr lvl="0"/>
            <a:r>
              <a:rPr lang="en-US" noProof="0"/>
              <a:t>Click to edit headline</a:t>
            </a:r>
          </a:p>
        </p:txBody>
      </p:sp>
      <p:sp>
        <p:nvSpPr>
          <p:cNvPr id="6" name="Text Placeholder 3">
            <a:extLst>
              <a:ext uri="{FF2B5EF4-FFF2-40B4-BE49-F238E27FC236}">
                <a16:creationId xmlns:a16="http://schemas.microsoft.com/office/drawing/2014/main" id="{D48EFACD-CEB2-4692-815C-86D19FBB4A40}"/>
              </a:ext>
            </a:extLst>
          </p:cNvPr>
          <p:cNvSpPr>
            <a:spLocks noGrp="1"/>
          </p:cNvSpPr>
          <p:nvPr>
            <p:ph type="body" sz="quarter" idx="12"/>
          </p:nvPr>
        </p:nvSpPr>
        <p:spPr>
          <a:xfrm>
            <a:off x="556800" y="1440000"/>
            <a:ext cx="5347200" cy="4747200"/>
          </a:xfrm>
          <a:prstGeom prst="rect">
            <a:avLst/>
          </a:prstGeom>
        </p:spPr>
        <p:txBody>
          <a:bodyPr lIns="0" tIns="0" rIns="0" bIns="0">
            <a:normAutofit/>
          </a:bodyPr>
          <a:lstStyle>
            <a:lvl1pPr marL="0" indent="0">
              <a:spcBef>
                <a:spcPts val="0"/>
              </a:spcBef>
              <a:spcAft>
                <a:spcPts val="800"/>
              </a:spcAft>
              <a:buNone/>
              <a:defRPr sz="2133">
                <a:solidFill>
                  <a:schemeClr val="tx2"/>
                </a:solidFill>
                <a:latin typeface="+mn-lt"/>
              </a:defRPr>
            </a:lvl1pPr>
            <a:lvl2pPr marL="307192" indent="0">
              <a:spcBef>
                <a:spcPts val="0"/>
              </a:spcBef>
              <a:spcAft>
                <a:spcPts val="800"/>
              </a:spcAft>
              <a:buNone/>
              <a:defRPr sz="1867">
                <a:solidFill>
                  <a:schemeClr val="tx2"/>
                </a:solidFill>
                <a:latin typeface="+mn-lt"/>
              </a:defRPr>
            </a:lvl2pPr>
            <a:lvl3pPr marL="616785" indent="0">
              <a:spcBef>
                <a:spcPts val="0"/>
              </a:spcBef>
              <a:spcAft>
                <a:spcPts val="800"/>
              </a:spcAft>
              <a:buNone/>
              <a:defRPr sz="1600">
                <a:solidFill>
                  <a:schemeClr val="tx2"/>
                </a:solidFill>
                <a:latin typeface="+mn-lt"/>
              </a:defRPr>
            </a:lvl3pPr>
            <a:lvl4pPr marL="923977" indent="0">
              <a:spcBef>
                <a:spcPts val="0"/>
              </a:spcBef>
              <a:spcAft>
                <a:spcPts val="800"/>
              </a:spcAft>
              <a:buNone/>
              <a:defRPr sz="1333">
                <a:solidFill>
                  <a:schemeClr val="tx2"/>
                </a:solidFill>
                <a:latin typeface="+mn-lt"/>
              </a:defRPr>
            </a:lvl4pPr>
            <a:lvl5pPr marL="1231169" indent="0">
              <a:spcBef>
                <a:spcPts val="0"/>
              </a:spcBef>
              <a:spcAft>
                <a:spcPts val="800"/>
              </a:spcAft>
              <a:buFont typeface="Arial" panose="020B0604020202020204" pitchFamily="34" charset="0"/>
              <a:buNone/>
              <a:defRPr sz="1067">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3">
            <a:extLst>
              <a:ext uri="{FF2B5EF4-FFF2-40B4-BE49-F238E27FC236}">
                <a16:creationId xmlns:a16="http://schemas.microsoft.com/office/drawing/2014/main" id="{3CBCB907-9E7B-4CB2-B9DE-4FC3076D2A87}"/>
              </a:ext>
            </a:extLst>
          </p:cNvPr>
          <p:cNvSpPr>
            <a:spLocks noGrp="1"/>
          </p:cNvSpPr>
          <p:nvPr>
            <p:ph type="body" sz="quarter" idx="13"/>
          </p:nvPr>
        </p:nvSpPr>
        <p:spPr>
          <a:xfrm>
            <a:off x="6288000" y="1440000"/>
            <a:ext cx="5347200" cy="4747200"/>
          </a:xfrm>
          <a:prstGeom prst="rect">
            <a:avLst/>
          </a:prstGeom>
        </p:spPr>
        <p:txBody>
          <a:bodyPr lIns="0" tIns="0" rIns="0" bIns="0">
            <a:normAutofit/>
          </a:bodyPr>
          <a:lstStyle>
            <a:lvl1pPr marL="0" indent="0">
              <a:spcBef>
                <a:spcPts val="0"/>
              </a:spcBef>
              <a:spcAft>
                <a:spcPts val="800"/>
              </a:spcAft>
              <a:buNone/>
              <a:defRPr sz="2133">
                <a:solidFill>
                  <a:schemeClr val="tx2"/>
                </a:solidFill>
                <a:latin typeface="+mn-lt"/>
              </a:defRPr>
            </a:lvl1pPr>
            <a:lvl2pPr marL="307192" indent="0">
              <a:spcBef>
                <a:spcPts val="0"/>
              </a:spcBef>
              <a:spcAft>
                <a:spcPts val="800"/>
              </a:spcAft>
              <a:buNone/>
              <a:defRPr sz="1867">
                <a:solidFill>
                  <a:schemeClr val="tx2"/>
                </a:solidFill>
                <a:latin typeface="+mn-lt"/>
              </a:defRPr>
            </a:lvl2pPr>
            <a:lvl3pPr marL="616785" indent="0">
              <a:spcBef>
                <a:spcPts val="0"/>
              </a:spcBef>
              <a:spcAft>
                <a:spcPts val="800"/>
              </a:spcAft>
              <a:buNone/>
              <a:defRPr sz="1600">
                <a:solidFill>
                  <a:schemeClr val="tx2"/>
                </a:solidFill>
                <a:latin typeface="+mn-lt"/>
              </a:defRPr>
            </a:lvl3pPr>
            <a:lvl4pPr marL="923977" indent="0">
              <a:spcBef>
                <a:spcPts val="0"/>
              </a:spcBef>
              <a:spcAft>
                <a:spcPts val="800"/>
              </a:spcAft>
              <a:buNone/>
              <a:defRPr sz="1333">
                <a:solidFill>
                  <a:schemeClr val="tx2"/>
                </a:solidFill>
                <a:latin typeface="+mn-lt"/>
              </a:defRPr>
            </a:lvl4pPr>
            <a:lvl5pPr marL="1231169" indent="0">
              <a:spcBef>
                <a:spcPts val="0"/>
              </a:spcBef>
              <a:spcAft>
                <a:spcPts val="800"/>
              </a:spcAft>
              <a:buFont typeface="Arial" panose="020B0604020202020204" pitchFamily="34" charset="0"/>
              <a:buNone/>
              <a:defRPr sz="1067">
                <a:solidFill>
                  <a:schemeClr val="tx2"/>
                </a:solidFill>
                <a:latin typeface="+mn-lt"/>
              </a:defRPr>
            </a:lvl5pPr>
            <a:lvl6pPr marL="1843154" indent="-304792">
              <a:spcBef>
                <a:spcPts val="0"/>
              </a:spcBef>
              <a:spcAft>
                <a:spcPts val="800"/>
              </a:spcAft>
              <a:buFont typeface="Nokia Pure Text" panose="020B0503020202020204" pitchFamily="34" charset="0"/>
              <a:buChar char="‒"/>
              <a:defRPr sz="1067" baseline="0">
                <a:solidFill>
                  <a:schemeClr val="tx2"/>
                </a:solidFill>
              </a:defRPr>
            </a:lvl6pPr>
            <a:lvl7pPr marL="2150346">
              <a:spcBef>
                <a:spcPts val="0"/>
              </a:spcBef>
              <a:spcAft>
                <a:spcPts val="800"/>
              </a:spcAft>
              <a:defRPr sz="933">
                <a:solidFill>
                  <a:schemeClr val="tx2"/>
                </a:solidFill>
              </a:defRPr>
            </a:lvl7pPr>
            <a:lvl8pPr marL="2457539">
              <a:spcBef>
                <a:spcPts val="0"/>
              </a:spcBef>
              <a:spcAft>
                <a:spcPts val="800"/>
              </a:spcAft>
              <a:defRPr sz="800">
                <a:solidFill>
                  <a:schemeClr val="tx2"/>
                </a:solidFill>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1E14DFDF-6038-42CF-9F88-F60BDA6A7F2B}"/>
              </a:ext>
            </a:extLst>
          </p:cNvPr>
          <p:cNvSpPr>
            <a:spLocks noGrp="1"/>
          </p:cNvSpPr>
          <p:nvPr>
            <p:ph type="ftr" sz="quarter" idx="14"/>
          </p:nvPr>
        </p:nvSpPr>
        <p:spPr/>
        <p:txBody>
          <a:bodyPr/>
          <a:lstStyle/>
          <a:p>
            <a:r>
              <a:rPr lang="en-GB"/>
              <a:t>&lt;Document ID: change ID in footer or remove&gt; &lt;Change information classification in footer&gt;</a:t>
            </a:r>
            <a:endParaRPr lang="en-US"/>
          </a:p>
        </p:txBody>
      </p:sp>
    </p:spTree>
    <p:extLst>
      <p:ext uri="{BB962C8B-B14F-4D97-AF65-F5344CB8AC3E}">
        <p14:creationId xmlns:p14="http://schemas.microsoft.com/office/powerpoint/2010/main" val="14519580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Nokia White 2">
    <p:spTree>
      <p:nvGrpSpPr>
        <p:cNvPr id="1" name=""/>
        <p:cNvGrpSpPr/>
        <p:nvPr/>
      </p:nvGrpSpPr>
      <p:grpSpPr>
        <a:xfrm>
          <a:off x="0" y="0"/>
          <a:ext cx="0" cy="0"/>
          <a:chOff x="0" y="0"/>
          <a:chExt cx="0" cy="0"/>
        </a:xfrm>
      </p:grpSpPr>
      <p:sp>
        <p:nvSpPr>
          <p:cNvPr id="8" name="Content Placeholder 2"/>
          <p:cNvSpPr>
            <a:spLocks noGrp="1"/>
          </p:cNvSpPr>
          <p:nvPr>
            <p:ph sz="quarter" idx="15"/>
          </p:nvPr>
        </p:nvSpPr>
        <p:spPr>
          <a:xfrm>
            <a:off x="557492" y="1440000"/>
            <a:ext cx="5347200" cy="4747200"/>
          </a:xfrm>
          <a:prstGeom prst="rect">
            <a:avLst/>
          </a:prstGeom>
        </p:spPr>
        <p:txBody>
          <a:bodyPr lIns="0" tIns="0" rIns="0" bIns="0"/>
          <a:lstStyle>
            <a:lvl1pPr>
              <a:defRPr sz="2133">
                <a:solidFill>
                  <a:schemeClr val="tx2"/>
                </a:solidFill>
              </a:defRPr>
            </a:lvl1pPr>
            <a:lvl2pPr marL="614385">
              <a:defRPr sz="1867">
                <a:solidFill>
                  <a:schemeClr val="tx2"/>
                </a:solidFill>
              </a:defRPr>
            </a:lvl2pPr>
            <a:lvl3pPr marL="921577" indent="-307192">
              <a:defRPr sz="1600">
                <a:solidFill>
                  <a:schemeClr val="tx2"/>
                </a:solidFill>
              </a:defRPr>
            </a:lvl3pPr>
            <a:lvl4pPr marL="1228769">
              <a:defRPr sz="1333">
                <a:solidFill>
                  <a:schemeClr val="tx2"/>
                </a:solidFill>
              </a:defRPr>
            </a:lvl4pPr>
            <a:lvl5pPr marL="1535962">
              <a:defRPr sz="1067">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Content Placeholder 2"/>
          <p:cNvSpPr>
            <a:spLocks noGrp="1"/>
          </p:cNvSpPr>
          <p:nvPr>
            <p:ph sz="quarter" idx="19"/>
          </p:nvPr>
        </p:nvSpPr>
        <p:spPr>
          <a:xfrm>
            <a:off x="6288000" y="1440000"/>
            <a:ext cx="5347200" cy="4747200"/>
          </a:xfrm>
          <a:prstGeom prst="rect">
            <a:avLst/>
          </a:prstGeom>
        </p:spPr>
        <p:txBody>
          <a:bodyPr lIns="0" tIns="0" rIns="0" bIns="0"/>
          <a:lstStyle>
            <a:lvl1pPr>
              <a:defRPr sz="2133">
                <a:solidFill>
                  <a:schemeClr val="tx2"/>
                </a:solidFill>
              </a:defRPr>
            </a:lvl1pPr>
            <a:lvl2pPr marL="614385">
              <a:defRPr sz="1867"/>
            </a:lvl2pPr>
            <a:lvl3pPr marL="921577" indent="-307192">
              <a:defRPr sz="1600"/>
            </a:lvl3pPr>
            <a:lvl4pPr marL="1228769">
              <a:defRPr sz="1333"/>
            </a:lvl4pPr>
            <a:lvl5pPr marL="1535962">
              <a:defRPr sz="1067"/>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Footer Placeholder 27"/>
          <p:cNvSpPr>
            <a:spLocks noGrp="1"/>
          </p:cNvSpPr>
          <p:nvPr>
            <p:ph type="ftr" sz="quarter" idx="3"/>
          </p:nvPr>
        </p:nvSpPr>
        <p:spPr>
          <a:xfrm>
            <a:off x="3590400" y="6422400"/>
            <a:ext cx="3441600" cy="163200"/>
          </a:xfrm>
          <a:prstGeom prst="rect">
            <a:avLst/>
          </a:prstGeom>
        </p:spPr>
        <p:txBody>
          <a:bodyPr vert="horz" lIns="0" tIns="0" rIns="0" bIns="0" rtlCol="0" anchor="b"/>
          <a:lstStyle>
            <a:lvl1pPr algn="l">
              <a:defRPr sz="1067">
                <a:solidFill>
                  <a:schemeClr val="tx2"/>
                </a:solidFill>
                <a:latin typeface="+mn-lt"/>
              </a:defRPr>
            </a:lvl1pPr>
          </a:lstStyle>
          <a:p>
            <a:r>
              <a:rPr lang="en-US" noProof="0">
                <a:cs typeface="Arial" panose="020B0604020202020204" pitchFamily="34" charset="0"/>
              </a:rPr>
              <a:t>Nokia Internal Use</a:t>
            </a:r>
            <a:endParaRPr lang="en-US" noProof="0" dirty="0">
              <a:cs typeface="Arial" panose="020B0604020202020204" pitchFamily="34" charset="0"/>
            </a:endParaRPr>
          </a:p>
        </p:txBody>
      </p:sp>
      <p:sp>
        <p:nvSpPr>
          <p:cNvPr id="12" name="Title 1"/>
          <p:cNvSpPr>
            <a:spLocks noGrp="1"/>
          </p:cNvSpPr>
          <p:nvPr>
            <p:ph type="title" hasCustomPrompt="1"/>
          </p:nvPr>
        </p:nvSpPr>
        <p:spPr>
          <a:xfrm>
            <a:off x="556800" y="372332"/>
            <a:ext cx="11078400" cy="412800"/>
          </a:xfrm>
        </p:spPr>
        <p:txBody>
          <a:bodyPr/>
          <a:lstStyle>
            <a:lvl1pPr>
              <a:defRPr sz="2667" b="0">
                <a:solidFill>
                  <a:schemeClr val="tx1"/>
                </a:solidFill>
                <a:latin typeface="+mj-lt"/>
              </a:defRPr>
            </a:lvl1pPr>
          </a:lstStyle>
          <a:p>
            <a:r>
              <a:rPr lang="en-GB" dirty="0"/>
              <a:t>Click to edit headline</a:t>
            </a:r>
            <a:endParaRPr lang="en-US" dirty="0"/>
          </a:p>
        </p:txBody>
      </p:sp>
      <p:sp>
        <p:nvSpPr>
          <p:cNvPr id="13" name="Text Placeholder 2"/>
          <p:cNvSpPr>
            <a:spLocks noGrp="1"/>
          </p:cNvSpPr>
          <p:nvPr>
            <p:ph type="body" sz="quarter" idx="10" hasCustomPrompt="1"/>
          </p:nvPr>
        </p:nvSpPr>
        <p:spPr>
          <a:xfrm>
            <a:off x="556683" y="787200"/>
            <a:ext cx="11078400" cy="412800"/>
          </a:xfrm>
          <a:prstGeom prst="rect">
            <a:avLst/>
          </a:prstGeom>
        </p:spPr>
        <p:txBody>
          <a:bodyPr lIns="0" tIns="0" rIns="0" bIns="0"/>
          <a:lstStyle>
            <a:lvl1pPr marL="0" marR="0" indent="0" algn="l" defTabSz="609585" rtl="0" eaLnBrk="1" fontAlgn="base" latinLnBrk="0" hangingPunct="1">
              <a:lnSpc>
                <a:spcPct val="100000"/>
              </a:lnSpc>
              <a:spcBef>
                <a:spcPct val="0"/>
              </a:spcBef>
              <a:spcAft>
                <a:spcPts val="0"/>
              </a:spcAft>
              <a:buClrTx/>
              <a:buSzTx/>
              <a:buFont typeface="Arial" charset="0"/>
              <a:buNone/>
              <a:tabLst/>
              <a:defRPr sz="2667">
                <a:solidFill>
                  <a:schemeClr val="bg2"/>
                </a:solidFill>
                <a:latin typeface="+mj-lt"/>
              </a:defRPr>
            </a:lvl1pPr>
          </a:lstStyle>
          <a:p>
            <a:pPr marL="0" marR="0" lvl="0" indent="0" algn="l" defTabSz="609585" rtl="0" eaLnBrk="1" fontAlgn="base" latinLnBrk="0" hangingPunct="1">
              <a:lnSpc>
                <a:spcPct val="100000"/>
              </a:lnSpc>
              <a:spcBef>
                <a:spcPct val="0"/>
              </a:spcBef>
              <a:spcAft>
                <a:spcPts val="800"/>
              </a:spcAft>
              <a:buClrTx/>
              <a:buSzTx/>
              <a:buFont typeface="Arial" charset="0"/>
              <a:buNone/>
              <a:tabLst/>
              <a:defRPr/>
            </a:pPr>
            <a:r>
              <a:rPr lang="en-GB" dirty="0"/>
              <a:t>Click to edit secondary headline</a:t>
            </a:r>
          </a:p>
        </p:txBody>
      </p:sp>
    </p:spTree>
    <p:extLst>
      <p:ext uri="{BB962C8B-B14F-4D97-AF65-F5344CB8AC3E}">
        <p14:creationId xmlns:p14="http://schemas.microsoft.com/office/powerpoint/2010/main" val="366969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09897-DF1D-2D5C-E0E4-BC7CD94703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7D2CE71-26CE-5E51-A0D1-9C97BD61D8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1AF3C0-5A5E-A770-6CBB-850C2789FCC9}"/>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31B31A8C-0BC5-8374-948E-686D338E03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DA3563-46B4-A5F0-64DD-BF76FC36A0DF}"/>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1802019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298B-4957-112C-F08E-3CDAAA9020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F19237-23F2-6A1A-4505-1BA0515E20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1FD8DD4-8FF5-2240-23D0-8D9F1F585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BC9AA6-20DD-3FC5-0821-6B5A7EFD19D1}"/>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6" name="Footer Placeholder 5">
            <a:extLst>
              <a:ext uri="{FF2B5EF4-FFF2-40B4-BE49-F238E27FC236}">
                <a16:creationId xmlns:a16="http://schemas.microsoft.com/office/drawing/2014/main" id="{B2E9BD29-9CE8-3D05-4A06-D7A123C64B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21B5C34-8F8D-31C1-F087-82F553BDDE67}"/>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052835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CCF25-9A76-DD8E-C87B-4BC3A92896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55C900-C531-4833-2244-CBB778E8A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C08F9D-E685-7534-88C4-710093F773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767B9EE-E775-8096-2E06-9338B7955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2266C8-FAC2-3C77-FEB8-96864844C3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3678850-24DB-333F-6889-546F1E55A9E7}"/>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8" name="Footer Placeholder 7">
            <a:extLst>
              <a:ext uri="{FF2B5EF4-FFF2-40B4-BE49-F238E27FC236}">
                <a16:creationId xmlns:a16="http://schemas.microsoft.com/office/drawing/2014/main" id="{5F5E0FE9-84ED-2A79-605E-413B952D37A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70B9D1F-FF52-4821-EC13-649468DDBDB1}"/>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982341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3F10-306E-EC7D-B74D-34C8B472BA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69051DD-D6A4-A02C-73BA-747D48F41A68}"/>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4" name="Footer Placeholder 3">
            <a:extLst>
              <a:ext uri="{FF2B5EF4-FFF2-40B4-BE49-F238E27FC236}">
                <a16:creationId xmlns:a16="http://schemas.microsoft.com/office/drawing/2014/main" id="{4C46D4CA-F7D4-A26B-AC66-183F319E150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14355A-707F-0845-E0E4-E4FCDC269E90}"/>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397467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D35795-83F2-5E94-6129-57B351E3638C}"/>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3" name="Footer Placeholder 2">
            <a:extLst>
              <a:ext uri="{FF2B5EF4-FFF2-40B4-BE49-F238E27FC236}">
                <a16:creationId xmlns:a16="http://schemas.microsoft.com/office/drawing/2014/main" id="{44AE3D9C-E224-3977-8613-316B79DCFE4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C23EE0-03E2-9B9F-DD76-B9F6DD91C973}"/>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575297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678A-0BEA-98B2-7D57-1C151EFCF3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3153BE-B1A0-3739-3764-EA1A940B57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81694A-2EC2-3082-D35B-F933E5DE4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8B601-B029-AB3A-8153-32044D535E28}"/>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6" name="Footer Placeholder 5">
            <a:extLst>
              <a:ext uri="{FF2B5EF4-FFF2-40B4-BE49-F238E27FC236}">
                <a16:creationId xmlns:a16="http://schemas.microsoft.com/office/drawing/2014/main" id="{8D74D8C5-D820-B674-54EB-28EC66F99E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40B8D0-7A47-E594-0DC7-DCDE6A47D92C}"/>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2924852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FB28-18B3-8430-CE8D-39F5BABE05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BC802F8-F6BC-6BA2-5A97-3C8FA4B57D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683F48-38A3-63BF-E5D6-7EC1210723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5F69BB-475C-2614-2CB8-416427828360}"/>
              </a:ext>
            </a:extLst>
          </p:cNvPr>
          <p:cNvSpPr>
            <a:spLocks noGrp="1"/>
          </p:cNvSpPr>
          <p:nvPr>
            <p:ph type="dt" sz="half" idx="10"/>
          </p:nvPr>
        </p:nvSpPr>
        <p:spPr/>
        <p:txBody>
          <a:bodyPr/>
          <a:lstStyle/>
          <a:p>
            <a:fld id="{B90896D9-793A-4CEA-AB15-E4C82E20B84C}" type="datetimeFigureOut">
              <a:rPr lang="en-IN" smtClean="0"/>
              <a:t>14-06-2025</a:t>
            </a:fld>
            <a:endParaRPr lang="en-IN"/>
          </a:p>
        </p:txBody>
      </p:sp>
      <p:sp>
        <p:nvSpPr>
          <p:cNvPr id="6" name="Footer Placeholder 5">
            <a:extLst>
              <a:ext uri="{FF2B5EF4-FFF2-40B4-BE49-F238E27FC236}">
                <a16:creationId xmlns:a16="http://schemas.microsoft.com/office/drawing/2014/main" id="{EA754009-3E96-24D4-DCB1-C3BD5BCC0C1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64B6EF-2EB8-8B08-4FFC-D1556ECFAF0E}"/>
              </a:ext>
            </a:extLst>
          </p:cNvPr>
          <p:cNvSpPr>
            <a:spLocks noGrp="1"/>
          </p:cNvSpPr>
          <p:nvPr>
            <p:ph type="sldNum" sz="quarter" idx="12"/>
          </p:nvPr>
        </p:nvSpPr>
        <p:spPr/>
        <p:txBody>
          <a:bodyPr/>
          <a:lstStyle/>
          <a:p>
            <a:fld id="{F395A1AF-3192-4374-B34B-19271E8166B1}" type="slidenum">
              <a:rPr lang="en-IN" smtClean="0"/>
              <a:t>‹#›</a:t>
            </a:fld>
            <a:endParaRPr lang="en-IN"/>
          </a:p>
        </p:txBody>
      </p:sp>
    </p:spTree>
    <p:extLst>
      <p:ext uri="{BB962C8B-B14F-4D97-AF65-F5344CB8AC3E}">
        <p14:creationId xmlns:p14="http://schemas.microsoft.com/office/powerpoint/2010/main" val="1008039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A5B72-6A6B-A6F6-2481-E305520B6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080DAD-174C-6FD1-5735-B0D42B3AB9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7EA5B0-AD6F-7EF0-5495-7D8BE8466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0896D9-793A-4CEA-AB15-E4C82E20B84C}" type="datetimeFigureOut">
              <a:rPr lang="en-IN" smtClean="0"/>
              <a:t>14-06-2025</a:t>
            </a:fld>
            <a:endParaRPr lang="en-IN"/>
          </a:p>
        </p:txBody>
      </p:sp>
      <p:sp>
        <p:nvSpPr>
          <p:cNvPr id="5" name="Footer Placeholder 4">
            <a:extLst>
              <a:ext uri="{FF2B5EF4-FFF2-40B4-BE49-F238E27FC236}">
                <a16:creationId xmlns:a16="http://schemas.microsoft.com/office/drawing/2014/main" id="{3F6D3365-2156-F98B-01F7-9CC80366BC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E0C174F-2D81-5906-7A95-AFBE7352DD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95A1AF-3192-4374-B34B-19271E8166B1}" type="slidenum">
              <a:rPr lang="en-IN" smtClean="0"/>
              <a:t>‹#›</a:t>
            </a:fld>
            <a:endParaRPr lang="en-IN"/>
          </a:p>
        </p:txBody>
      </p:sp>
    </p:spTree>
    <p:extLst>
      <p:ext uri="{BB962C8B-B14F-4D97-AF65-F5344CB8AC3E}">
        <p14:creationId xmlns:p14="http://schemas.microsoft.com/office/powerpoint/2010/main" val="2646670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1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21.xml"/></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12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hyperlink" Target="https://documentation.nokia.com/cgi-bin/doc_list.pl" TargetMode="External"/><Relationship Id="rId7" Type="http://schemas.openxmlformats.org/officeDocument/2006/relationships/image" Target="../media/image44.emf"/><Relationship Id="rId2" Type="http://schemas.openxmlformats.org/officeDocument/2006/relationships/notesSlide" Target="../notesSlides/notesSlide71.xml"/><Relationship Id="rId1" Type="http://schemas.openxmlformats.org/officeDocument/2006/relationships/slideLayout" Target="../slideLayouts/slideLayout19.xml"/><Relationship Id="rId6" Type="http://schemas.openxmlformats.org/officeDocument/2006/relationships/oleObject" Target="../embeddings/oleObject3.bin"/><Relationship Id="rId11" Type="http://schemas.openxmlformats.org/officeDocument/2006/relationships/image" Target="../media/image46.emf"/><Relationship Id="rId5" Type="http://schemas.openxmlformats.org/officeDocument/2006/relationships/image" Target="../media/image4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5.emf"/></Relationships>
</file>

<file path=ppt/slides/_rels/slide141.xml.rels><?xml version="1.0" encoding="UTF-8" standalone="yes"?>
<Relationships xmlns="http://schemas.openxmlformats.org/package/2006/relationships"><Relationship Id="rId3" Type="http://schemas.openxmlformats.org/officeDocument/2006/relationships/hyperlink" Target="https://documentation.nokia.com/cgi-bin/doc_list.pl" TargetMode="External"/><Relationship Id="rId2" Type="http://schemas.openxmlformats.org/officeDocument/2006/relationships/hyperlink" Target="https://nokialearn.csod.com/ui/lms-learning-details/app/curriculum/0a569338-87fc-4724-8efa-79e2fb4e485c" TargetMode="Externa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9.xml"/><Relationship Id="rId4" Type="http://schemas.openxmlformats.org/officeDocument/2006/relationships/image" Target="../media/image111.png"/></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19.xml"/></Relationships>
</file>

<file path=ppt/slides/_rels/slide1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 Id="rId5" Type="http://schemas.openxmlformats.org/officeDocument/2006/relationships/image" Target="../media/image116.png"/><Relationship Id="rId4" Type="http://schemas.openxmlformats.org/officeDocument/2006/relationships/image" Target="../media/image11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9.xml"/><Relationship Id="rId5" Type="http://schemas.openxmlformats.org/officeDocument/2006/relationships/image" Target="../media/image118.png"/><Relationship Id="rId4" Type="http://schemas.openxmlformats.org/officeDocument/2006/relationships/image" Target="../media/image117.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9.xml"/><Relationship Id="rId4" Type="http://schemas.openxmlformats.org/officeDocument/2006/relationships/image" Target="../media/image121.jpeg"/></Relationships>
</file>

<file path=ppt/slides/_rels/slide1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9.xml"/><Relationship Id="rId4" Type="http://schemas.openxmlformats.org/officeDocument/2006/relationships/image" Target="../media/image13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0.xml"/><Relationship Id="rId4" Type="http://schemas.openxmlformats.org/officeDocument/2006/relationships/image" Target="../media/image13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9.png"/><Relationship Id="rId7" Type="http://schemas.openxmlformats.org/officeDocument/2006/relationships/image" Target="../media/image17.png"/><Relationship Id="rId2"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40.png"/></Relationships>
</file>

<file path=ppt/slides/_rels/slide20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9.png"/><Relationship Id="rId7" Type="http://schemas.openxmlformats.org/officeDocument/2006/relationships/image" Target="../media/image17.png"/><Relationship Id="rId2"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40.png"/></Relationships>
</file>

<file path=ppt/slides/_rels/slide20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9.png"/><Relationship Id="rId7" Type="http://schemas.openxmlformats.org/officeDocument/2006/relationships/image" Target="../media/image17.png"/><Relationship Id="rId2"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40.png"/></Relationships>
</file>

<file path=ppt/slides/_rels/slide20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9.png"/><Relationship Id="rId7" Type="http://schemas.openxmlformats.org/officeDocument/2006/relationships/image" Target="../media/image17.png"/><Relationship Id="rId2" Type="http://schemas.openxmlformats.org/officeDocument/2006/relationships/image" Target="../media/image138.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40.png"/></Relationships>
</file>

<file path=ppt/slides/_rels/slide20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51.wmf"/><Relationship Id="rId7" Type="http://schemas.openxmlformats.org/officeDocument/2006/relationships/image" Target="../media/image153.wmf"/><Relationship Id="rId2" Type="http://schemas.openxmlformats.org/officeDocument/2006/relationships/oleObject" Target="../embeddings/oleObject7.bin"/><Relationship Id="rId1" Type="http://schemas.openxmlformats.org/officeDocument/2006/relationships/slideLayout" Target="../slideLayouts/slideLayout19.xml"/><Relationship Id="rId6" Type="http://schemas.openxmlformats.org/officeDocument/2006/relationships/oleObject" Target="../embeddings/oleObject9.bin"/><Relationship Id="rId5" Type="http://schemas.openxmlformats.org/officeDocument/2006/relationships/image" Target="../media/image152.wmf"/><Relationship Id="rId4" Type="http://schemas.openxmlformats.org/officeDocument/2006/relationships/oleObject" Target="../embeddings/oleObject8.bin"/></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0.xml"/></Relationships>
</file>

<file path=ppt/slides/_rels/slide224.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0.xml"/></Relationships>
</file>

<file path=ppt/slides/_rels/slide2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5.xml"/></Relationships>
</file>

<file path=ppt/slides/_rels/slide2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5.xml"/></Relationships>
</file>

<file path=ppt/slides/_rels/slide2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package" Target="../embeddings/Microsoft_Excel_Worksheet.xlsx"/><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1.bin"/><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hyperlink" Target="https://documentation.nokia.com/cgi-bin/doc_list.pl" TargetMode="External"/><Relationship Id="rId7" Type="http://schemas.openxmlformats.org/officeDocument/2006/relationships/image" Target="../media/image44.emf"/><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oleObject" Target="../embeddings/oleObject3.bin"/><Relationship Id="rId11" Type="http://schemas.openxmlformats.org/officeDocument/2006/relationships/image" Target="../media/image46.emf"/><Relationship Id="rId5" Type="http://schemas.openxmlformats.org/officeDocument/2006/relationships/image" Target="../media/image4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5.emf"/></Relationships>
</file>

<file path=ppt/slides/_rels/slide48.xml.rels><?xml version="1.0" encoding="UTF-8" standalone="yes"?>
<Relationships xmlns="http://schemas.openxmlformats.org/package/2006/relationships"><Relationship Id="rId3" Type="http://schemas.openxmlformats.org/officeDocument/2006/relationships/hyperlink" Target="https://documentation.nokia.com/cgi-bin/doc_list.pl" TargetMode="External"/><Relationship Id="rId2" Type="http://schemas.openxmlformats.org/officeDocument/2006/relationships/hyperlink" Target="https://nokialearn.csod.com/ui/lms-learning-details/app/curriculum/0a569338-87fc-4724-8efa-79e2fb4e485c" TargetMode="Externa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3" Type="http://schemas.openxmlformats.org/officeDocument/2006/relationships/hyperlink" Target="https://download-emea.support.nokia.com/cgi-bin/Download.pl"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2" Type="http://schemas.openxmlformats.org/officeDocument/2006/relationships/hyperlink" Target="https://customer.nokia.com/support/s/" TargetMode="Externa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hyperlink" Target="https://repo.lab.pl.alcatel-lucent.com/policy-generic-candidates/DevOps_images/" TargetMode="External"/><Relationship Id="rId1" Type="http://schemas.openxmlformats.org/officeDocument/2006/relationships/slideLayout" Target="../slideLayouts/slideLayout18.xml"/><Relationship Id="rId4" Type="http://schemas.openxmlformats.org/officeDocument/2006/relationships/image" Target="../media/image42.e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1.xml"/><Relationship Id="rId4" Type="http://schemas.openxmlformats.org/officeDocument/2006/relationships/image" Target="../media/image67.png"/></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53BB-B20F-D61F-009C-2E0E4CC5562D}"/>
              </a:ext>
            </a:extLst>
          </p:cNvPr>
          <p:cNvSpPr>
            <a:spLocks noGrp="1"/>
          </p:cNvSpPr>
          <p:nvPr>
            <p:ph type="ctrTitle"/>
          </p:nvPr>
        </p:nvSpPr>
        <p:spPr/>
        <p:txBody>
          <a:bodyPr/>
          <a:lstStyle/>
          <a:p>
            <a:r>
              <a:rPr lang="en-IN" dirty="0"/>
              <a:t>NPC</a:t>
            </a:r>
          </a:p>
        </p:txBody>
      </p:sp>
    </p:spTree>
    <p:extLst>
      <p:ext uri="{BB962C8B-B14F-4D97-AF65-F5344CB8AC3E}">
        <p14:creationId xmlns:p14="http://schemas.microsoft.com/office/powerpoint/2010/main" val="11297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id="{BFE9AE33-05FD-4305-B5EA-A34CF3427F5A}"/>
              </a:ext>
            </a:extLst>
          </p:cNvPr>
          <p:cNvSpPr/>
          <p:nvPr/>
        </p:nvSpPr>
        <p:spPr>
          <a:xfrm>
            <a:off x="4185754" y="2906980"/>
            <a:ext cx="3373820" cy="1629397"/>
          </a:xfrm>
          <a:prstGeom prst="ellipse">
            <a:avLst/>
          </a:prstGeom>
          <a:noFill/>
          <a:ln w="508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endParaRPr lang="en-US" sz="1600">
              <a:solidFill>
                <a:schemeClr val="bg1"/>
              </a:solidFill>
              <a:latin typeface="Nokia Pure Text Light" panose="020B0403020202020204" pitchFamily="34" charset="0"/>
              <a:ea typeface="Nokia Pure Text Light" panose="020B0403020202020204" pitchFamily="34" charset="0"/>
            </a:endParaRPr>
          </a:p>
        </p:txBody>
      </p:sp>
      <p:sp>
        <p:nvSpPr>
          <p:cNvPr id="4" name="Title 3">
            <a:extLst>
              <a:ext uri="{FF2B5EF4-FFF2-40B4-BE49-F238E27FC236}">
                <a16:creationId xmlns:a16="http://schemas.microsoft.com/office/drawing/2014/main" id="{AE94314F-3633-4693-8B94-399BF68B432F}"/>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a:t>Policy Management</a:t>
            </a:r>
          </a:p>
        </p:txBody>
      </p:sp>
      <p:sp>
        <p:nvSpPr>
          <p:cNvPr id="5" name="Text Placeholder 4">
            <a:extLst>
              <a:ext uri="{FF2B5EF4-FFF2-40B4-BE49-F238E27FC236}">
                <a16:creationId xmlns:a16="http://schemas.microsoft.com/office/drawing/2014/main" id="{381DC102-C7E8-40A7-9C08-FE225136E912}"/>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Networks need policy management</a:t>
            </a:r>
            <a:endParaRPr lang="en-CA"/>
          </a:p>
        </p:txBody>
      </p:sp>
      <p:sp>
        <p:nvSpPr>
          <p:cNvPr id="6" name="Oval 5">
            <a:extLst>
              <a:ext uri="{FF2B5EF4-FFF2-40B4-BE49-F238E27FC236}">
                <a16:creationId xmlns:a16="http://schemas.microsoft.com/office/drawing/2014/main" id="{2991E2CF-0BEE-46CA-B26A-F96C7394FB9B}"/>
              </a:ext>
            </a:extLst>
          </p:cNvPr>
          <p:cNvSpPr/>
          <p:nvPr/>
        </p:nvSpPr>
        <p:spPr>
          <a:xfrm>
            <a:off x="125262" y="4368593"/>
            <a:ext cx="2496855" cy="1054307"/>
          </a:xfrm>
          <a:prstGeom prst="ellipse">
            <a:avLst/>
          </a:prstGeom>
          <a:noFill/>
          <a:ln w="12700">
            <a:solidFill>
              <a:schemeClr val="accent2">
                <a:alpha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sz="1600">
              <a:solidFill>
                <a:srgbClr val="FFFFFF"/>
              </a:solidFill>
              <a:latin typeface="Nokia Pure Text Light" panose="020B0403020202020204" pitchFamily="34" charset="0"/>
              <a:ea typeface="Nokia Pure Text Light" panose="020B0403020202020204" pitchFamily="34" charset="0"/>
            </a:endParaRPr>
          </a:p>
        </p:txBody>
      </p:sp>
      <p:sp>
        <p:nvSpPr>
          <p:cNvPr id="7" name="Freeform 7">
            <a:extLst>
              <a:ext uri="{FF2B5EF4-FFF2-40B4-BE49-F238E27FC236}">
                <a16:creationId xmlns:a16="http://schemas.microsoft.com/office/drawing/2014/main" id="{4D9C03B9-6C2C-4141-9E89-0D556DB12998}"/>
              </a:ext>
            </a:extLst>
          </p:cNvPr>
          <p:cNvSpPr/>
          <p:nvPr/>
        </p:nvSpPr>
        <p:spPr>
          <a:xfrm flipH="1">
            <a:off x="3728457" y="4746857"/>
            <a:ext cx="848864" cy="105770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6719 w 2096719"/>
              <a:gd name="connsiteY0" fmla="*/ 0 h 1664106"/>
              <a:gd name="connsiteX1" fmla="*/ 2090057 w 2096719"/>
              <a:gd name="connsiteY1" fmla="*/ 749706 h 1664106"/>
              <a:gd name="connsiteX2" fmla="*/ 0 w 2096719"/>
              <a:gd name="connsiteY2" fmla="*/ 749706 h 1664106"/>
              <a:gd name="connsiteX3" fmla="*/ 0 w 2096719"/>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6719" h="1664106">
                <a:moveTo>
                  <a:pt x="2096719" y="0"/>
                </a:moveTo>
                <a:cubicBezTo>
                  <a:pt x="2094498" y="249902"/>
                  <a:pt x="2092278" y="499804"/>
                  <a:pt x="2090057" y="749706"/>
                </a:cubicBez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cxnSp>
        <p:nvCxnSpPr>
          <p:cNvPr id="8" name="Straight Connector 25">
            <a:extLst>
              <a:ext uri="{FF2B5EF4-FFF2-40B4-BE49-F238E27FC236}">
                <a16:creationId xmlns:a16="http://schemas.microsoft.com/office/drawing/2014/main" id="{482B47C3-C56A-4EC5-9D51-D0FE63F5C2BD}"/>
              </a:ext>
            </a:extLst>
          </p:cNvPr>
          <p:cNvCxnSpPr>
            <a:cxnSpLocks noChangeShapeType="1"/>
          </p:cNvCxnSpPr>
          <p:nvPr/>
        </p:nvCxnSpPr>
        <p:spPr bwMode="auto">
          <a:xfrm>
            <a:off x="2310063" y="5841964"/>
            <a:ext cx="7720348" cy="0"/>
          </a:xfrm>
          <a:prstGeom prst="line">
            <a:avLst/>
          </a:prstGeom>
          <a:noFill/>
          <a:ln w="12700" algn="ctr">
            <a:solidFill>
              <a:schemeClr val="tx2"/>
            </a:solidFill>
            <a:round/>
            <a:headEnd/>
            <a:tailEnd/>
          </a:ln>
        </p:spPr>
      </p:cxnSp>
      <p:grpSp>
        <p:nvGrpSpPr>
          <p:cNvPr id="9" name="Group 8">
            <a:extLst>
              <a:ext uri="{FF2B5EF4-FFF2-40B4-BE49-F238E27FC236}">
                <a16:creationId xmlns:a16="http://schemas.microsoft.com/office/drawing/2014/main" id="{97CB101D-9EAA-42B2-AFF8-A7E315A41820}"/>
              </a:ext>
            </a:extLst>
          </p:cNvPr>
          <p:cNvGrpSpPr>
            <a:grpSpLocks noChangeAspect="1"/>
          </p:cNvGrpSpPr>
          <p:nvPr/>
        </p:nvGrpSpPr>
        <p:grpSpPr>
          <a:xfrm>
            <a:off x="3095996" y="5499635"/>
            <a:ext cx="660053" cy="860676"/>
            <a:chOff x="4651200" y="3535909"/>
            <a:chExt cx="900000" cy="1173556"/>
          </a:xfrm>
        </p:grpSpPr>
        <p:sp>
          <p:nvSpPr>
            <p:cNvPr id="10" name="TextBox 9">
              <a:extLst>
                <a:ext uri="{FF2B5EF4-FFF2-40B4-BE49-F238E27FC236}">
                  <a16:creationId xmlns:a16="http://schemas.microsoft.com/office/drawing/2014/main" id="{BF577D4E-1317-4BAE-BF88-57CC900F0F4E}"/>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RNC</a:t>
              </a:r>
            </a:p>
          </p:txBody>
        </p:sp>
        <p:pic>
          <p:nvPicPr>
            <p:cNvPr id="11" name="Picture 10" descr="RACK ICON_Blue Black_RGB.png">
              <a:extLst>
                <a:ext uri="{FF2B5EF4-FFF2-40B4-BE49-F238E27FC236}">
                  <a16:creationId xmlns:a16="http://schemas.microsoft.com/office/drawing/2014/main" id="{0197985C-8948-491D-A3DC-6AD788FDC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cxnSp>
        <p:nvCxnSpPr>
          <p:cNvPr id="12" name="Straight Connector 27">
            <a:extLst>
              <a:ext uri="{FF2B5EF4-FFF2-40B4-BE49-F238E27FC236}">
                <a16:creationId xmlns:a16="http://schemas.microsoft.com/office/drawing/2014/main" id="{BE4F45A5-2401-4DB9-BEB9-236DDA1B593F}"/>
              </a:ext>
            </a:extLst>
          </p:cNvPr>
          <p:cNvCxnSpPr>
            <a:cxnSpLocks noChangeShapeType="1"/>
            <a:endCxn id="43" idx="1"/>
          </p:cNvCxnSpPr>
          <p:nvPr/>
        </p:nvCxnSpPr>
        <p:spPr bwMode="auto">
          <a:xfrm flipV="1">
            <a:off x="6757501" y="3720356"/>
            <a:ext cx="1766175" cy="0"/>
          </a:xfrm>
          <a:prstGeom prst="line">
            <a:avLst/>
          </a:prstGeom>
          <a:noFill/>
          <a:ln w="12700" algn="ctr">
            <a:solidFill>
              <a:schemeClr val="tx2"/>
            </a:solidFill>
            <a:round/>
            <a:headEnd/>
            <a:tailEnd/>
          </a:ln>
        </p:spPr>
      </p:cxnSp>
      <p:cxnSp>
        <p:nvCxnSpPr>
          <p:cNvPr id="13" name="Straight Connector 27">
            <a:extLst>
              <a:ext uri="{FF2B5EF4-FFF2-40B4-BE49-F238E27FC236}">
                <a16:creationId xmlns:a16="http://schemas.microsoft.com/office/drawing/2014/main" id="{0FA8C456-7404-463F-917B-D231DAF2EDDA}"/>
              </a:ext>
            </a:extLst>
          </p:cNvPr>
          <p:cNvCxnSpPr>
            <a:cxnSpLocks noChangeShapeType="1"/>
          </p:cNvCxnSpPr>
          <p:nvPr/>
        </p:nvCxnSpPr>
        <p:spPr bwMode="auto">
          <a:xfrm flipH="1">
            <a:off x="6245478" y="4187283"/>
            <a:ext cx="1" cy="1408976"/>
          </a:xfrm>
          <a:prstGeom prst="line">
            <a:avLst/>
          </a:prstGeom>
          <a:noFill/>
          <a:ln w="12700" algn="ctr">
            <a:solidFill>
              <a:schemeClr val="tx2"/>
            </a:solidFill>
            <a:round/>
            <a:headEnd/>
            <a:tailEnd/>
          </a:ln>
        </p:spPr>
      </p:cxnSp>
      <p:sp>
        <p:nvSpPr>
          <p:cNvPr id="14" name="Text Box 14">
            <a:extLst>
              <a:ext uri="{FF2B5EF4-FFF2-40B4-BE49-F238E27FC236}">
                <a16:creationId xmlns:a16="http://schemas.microsoft.com/office/drawing/2014/main" id="{A58F7675-A481-46DD-9303-C744BAFACE03}"/>
              </a:ext>
            </a:extLst>
          </p:cNvPr>
          <p:cNvSpPr txBox="1">
            <a:spLocks noChangeArrowheads="1"/>
          </p:cNvSpPr>
          <p:nvPr/>
        </p:nvSpPr>
        <p:spPr bwMode="auto">
          <a:xfrm>
            <a:off x="6032577" y="475097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Gx</a:t>
            </a:r>
          </a:p>
        </p:txBody>
      </p:sp>
      <p:sp>
        <p:nvSpPr>
          <p:cNvPr id="15" name="TextBox 72">
            <a:extLst>
              <a:ext uri="{FF2B5EF4-FFF2-40B4-BE49-F238E27FC236}">
                <a16:creationId xmlns:a16="http://schemas.microsoft.com/office/drawing/2014/main" id="{3363EC6E-E642-4D1F-BD10-1E0156832CB4}"/>
              </a:ext>
            </a:extLst>
          </p:cNvPr>
          <p:cNvSpPr txBox="1">
            <a:spLocks noChangeArrowheads="1"/>
          </p:cNvSpPr>
          <p:nvPr/>
        </p:nvSpPr>
        <p:spPr bwMode="auto">
          <a:xfrm>
            <a:off x="6438377" y="4958095"/>
            <a:ext cx="1292185" cy="164212"/>
          </a:xfrm>
          <a:prstGeom prst="rect">
            <a:avLst/>
          </a:prstGeom>
          <a:noFill/>
          <a:ln w="9525">
            <a:noFill/>
            <a:miter lim="800000"/>
            <a:headEnd/>
            <a:tailEnd/>
          </a:ln>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067" err="1">
                <a:solidFill>
                  <a:srgbClr val="001135"/>
                </a:solidFill>
                <a:latin typeface="Nokia Pure Text Light"/>
                <a:ea typeface="MS PGothic" pitchFamily="34" charset="-128"/>
                <a:cs typeface="Arial" pitchFamily="34" charset="0"/>
              </a:rPr>
              <a:t>Sd</a:t>
            </a:r>
            <a:endParaRPr lang="en-US" sz="1067" baseline="30000">
              <a:solidFill>
                <a:srgbClr val="001135"/>
              </a:solidFill>
              <a:latin typeface="Nokia Pure Text Light"/>
              <a:ea typeface="MS PGothic" pitchFamily="34" charset="-128"/>
              <a:cs typeface="Arial" pitchFamily="34" charset="0"/>
            </a:endParaRPr>
          </a:p>
        </p:txBody>
      </p:sp>
      <p:cxnSp>
        <p:nvCxnSpPr>
          <p:cNvPr id="16" name="Straight Connector 50">
            <a:extLst>
              <a:ext uri="{FF2B5EF4-FFF2-40B4-BE49-F238E27FC236}">
                <a16:creationId xmlns:a16="http://schemas.microsoft.com/office/drawing/2014/main" id="{3B8DD93A-F7FC-4E4A-915A-915497E784E5}"/>
              </a:ext>
            </a:extLst>
          </p:cNvPr>
          <p:cNvCxnSpPr>
            <a:cxnSpLocks noChangeShapeType="1"/>
          </p:cNvCxnSpPr>
          <p:nvPr/>
        </p:nvCxnSpPr>
        <p:spPr bwMode="auto">
          <a:xfrm>
            <a:off x="6245478" y="4769279"/>
            <a:ext cx="2530753" cy="0"/>
          </a:xfrm>
          <a:prstGeom prst="line">
            <a:avLst/>
          </a:prstGeom>
          <a:noFill/>
          <a:ln w="12700" cap="sq" algn="ctr">
            <a:solidFill>
              <a:schemeClr val="tx2"/>
            </a:solidFill>
            <a:prstDash val="dash"/>
            <a:round/>
            <a:headEnd/>
            <a:tailEnd/>
          </a:ln>
        </p:spPr>
      </p:cxnSp>
      <p:sp>
        <p:nvSpPr>
          <p:cNvPr id="17" name="Line 37">
            <a:extLst>
              <a:ext uri="{FF2B5EF4-FFF2-40B4-BE49-F238E27FC236}">
                <a16:creationId xmlns:a16="http://schemas.microsoft.com/office/drawing/2014/main" id="{43F07817-DB27-47A0-8ADC-3DD777258A6E}"/>
              </a:ext>
            </a:extLst>
          </p:cNvPr>
          <p:cNvSpPr>
            <a:spLocks noChangeShapeType="1"/>
          </p:cNvSpPr>
          <p:nvPr/>
        </p:nvSpPr>
        <p:spPr bwMode="auto">
          <a:xfrm>
            <a:off x="7623771" y="3621187"/>
            <a:ext cx="0" cy="204788"/>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sp>
        <p:nvSpPr>
          <p:cNvPr id="18" name="Text Box 38">
            <a:extLst>
              <a:ext uri="{FF2B5EF4-FFF2-40B4-BE49-F238E27FC236}">
                <a16:creationId xmlns:a16="http://schemas.microsoft.com/office/drawing/2014/main" id="{96D59C4D-7D21-4630-8B1C-FE474B3FF853}"/>
              </a:ext>
            </a:extLst>
          </p:cNvPr>
          <p:cNvSpPr txBox="1">
            <a:spLocks noChangeArrowheads="1"/>
          </p:cNvSpPr>
          <p:nvPr/>
        </p:nvSpPr>
        <p:spPr bwMode="auto">
          <a:xfrm>
            <a:off x="7502065" y="3402641"/>
            <a:ext cx="243417" cy="193675"/>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Sy</a:t>
            </a:r>
          </a:p>
        </p:txBody>
      </p:sp>
      <p:sp>
        <p:nvSpPr>
          <p:cNvPr id="19" name="Rectangle 50">
            <a:extLst>
              <a:ext uri="{FF2B5EF4-FFF2-40B4-BE49-F238E27FC236}">
                <a16:creationId xmlns:a16="http://schemas.microsoft.com/office/drawing/2014/main" id="{65286CA6-9825-4D51-8B85-2F020A48F140}"/>
              </a:ext>
            </a:extLst>
          </p:cNvPr>
          <p:cNvSpPr>
            <a:spLocks noChangeArrowheads="1"/>
          </p:cNvSpPr>
          <p:nvPr/>
        </p:nvSpPr>
        <p:spPr bwMode="auto">
          <a:xfrm>
            <a:off x="9274635" y="3578263"/>
            <a:ext cx="996468" cy="246221"/>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a:solidFill>
                  <a:srgbClr val="001135"/>
                </a:solidFill>
                <a:latin typeface="Nokia Pure Text Light"/>
                <a:ea typeface="MS PGothic" pitchFamily="34" charset="-128"/>
                <a:cs typeface="Arial" pitchFamily="34" charset="0"/>
              </a:rPr>
              <a:t>OCS</a:t>
            </a:r>
            <a:endParaRPr lang="en-US" sz="1867">
              <a:solidFill>
                <a:srgbClr val="001135"/>
              </a:solidFill>
              <a:latin typeface="Nokia Pure Text Light"/>
              <a:ea typeface="MS PGothic" pitchFamily="34" charset="-128"/>
              <a:cs typeface="Arial" pitchFamily="34" charset="0"/>
            </a:endParaRPr>
          </a:p>
        </p:txBody>
      </p:sp>
      <p:sp>
        <p:nvSpPr>
          <p:cNvPr id="20" name="Text Box 38">
            <a:extLst>
              <a:ext uri="{FF2B5EF4-FFF2-40B4-BE49-F238E27FC236}">
                <a16:creationId xmlns:a16="http://schemas.microsoft.com/office/drawing/2014/main" id="{568D4E31-CA3D-46BB-A2F8-393E6672163E}"/>
              </a:ext>
            </a:extLst>
          </p:cNvPr>
          <p:cNvSpPr txBox="1">
            <a:spLocks noChangeArrowheads="1"/>
          </p:cNvSpPr>
          <p:nvPr/>
        </p:nvSpPr>
        <p:spPr bwMode="auto">
          <a:xfrm>
            <a:off x="4811757" y="2600458"/>
            <a:ext cx="1315519" cy="246063"/>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REST</a:t>
            </a:r>
          </a:p>
        </p:txBody>
      </p:sp>
      <p:sp>
        <p:nvSpPr>
          <p:cNvPr id="21" name="Text Box 38">
            <a:extLst>
              <a:ext uri="{FF2B5EF4-FFF2-40B4-BE49-F238E27FC236}">
                <a16:creationId xmlns:a16="http://schemas.microsoft.com/office/drawing/2014/main" id="{47B14673-C76F-475A-AD5F-495FA97E00FF}"/>
              </a:ext>
            </a:extLst>
          </p:cNvPr>
          <p:cNvSpPr txBox="1">
            <a:spLocks noChangeArrowheads="1"/>
          </p:cNvSpPr>
          <p:nvPr/>
        </p:nvSpPr>
        <p:spPr bwMode="auto">
          <a:xfrm>
            <a:off x="6287130" y="2338964"/>
            <a:ext cx="655860" cy="299333"/>
          </a:xfrm>
          <a:prstGeom prst="rect">
            <a:avLst/>
          </a:prstGeom>
          <a:noFill/>
          <a:ln w="19050" algn="ctr">
            <a:noFill/>
            <a:miter lim="800000"/>
            <a:headEnd/>
            <a:tailEnd/>
          </a:ln>
        </p:spPr>
        <p:txBody>
          <a:bodyPr wrap="none"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067" err="1">
                <a:solidFill>
                  <a:srgbClr val="001135"/>
                </a:solidFill>
                <a:latin typeface="Nokia Pure Text Light"/>
                <a:ea typeface="MS PGothic" pitchFamily="34" charset="-128"/>
                <a:cs typeface="Arial" pitchFamily="34" charset="0"/>
              </a:rPr>
              <a:t>Ud</a:t>
            </a:r>
            <a:br>
              <a:rPr lang="en-US" sz="1067">
                <a:solidFill>
                  <a:srgbClr val="001135"/>
                </a:solidFill>
                <a:latin typeface="Nokia Pure Text Light"/>
                <a:ea typeface="MS PGothic" pitchFamily="34" charset="-128"/>
                <a:cs typeface="Arial" pitchFamily="34" charset="0"/>
              </a:rPr>
            </a:br>
            <a:r>
              <a:rPr lang="en-US" sz="1067">
                <a:solidFill>
                  <a:srgbClr val="001135"/>
                </a:solidFill>
                <a:latin typeface="Nokia Pure Text Light"/>
                <a:ea typeface="MS PGothic" pitchFamily="34" charset="-128"/>
                <a:cs typeface="Arial" pitchFamily="34" charset="0"/>
              </a:rPr>
              <a:t>LDAP</a:t>
            </a:r>
          </a:p>
        </p:txBody>
      </p:sp>
      <p:sp>
        <p:nvSpPr>
          <p:cNvPr id="22" name="Text Box 38">
            <a:extLst>
              <a:ext uri="{FF2B5EF4-FFF2-40B4-BE49-F238E27FC236}">
                <a16:creationId xmlns:a16="http://schemas.microsoft.com/office/drawing/2014/main" id="{EBDB3D25-754A-4B8C-BE7A-C466AED50A0E}"/>
              </a:ext>
            </a:extLst>
          </p:cNvPr>
          <p:cNvSpPr txBox="1">
            <a:spLocks noChangeArrowheads="1"/>
          </p:cNvSpPr>
          <p:nvPr/>
        </p:nvSpPr>
        <p:spPr bwMode="auto">
          <a:xfrm>
            <a:off x="6342709" y="2600458"/>
            <a:ext cx="2180963" cy="233100"/>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Rx</a:t>
            </a:r>
          </a:p>
        </p:txBody>
      </p:sp>
      <p:sp>
        <p:nvSpPr>
          <p:cNvPr id="23" name="Freeform 117">
            <a:extLst>
              <a:ext uri="{FF2B5EF4-FFF2-40B4-BE49-F238E27FC236}">
                <a16:creationId xmlns:a16="http://schemas.microsoft.com/office/drawing/2014/main" id="{352BA7DF-542F-47C3-B8AD-53C073FB55F0}"/>
              </a:ext>
            </a:extLst>
          </p:cNvPr>
          <p:cNvSpPr>
            <a:spLocks noEditPoints="1"/>
          </p:cNvSpPr>
          <p:nvPr/>
        </p:nvSpPr>
        <p:spPr bwMode="auto">
          <a:xfrm>
            <a:off x="5750602" y="3267102"/>
            <a:ext cx="988303" cy="920183"/>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rgbClr val="44546A">
              <a:lumMod val="50000"/>
              <a:lumOff val="50000"/>
            </a:srgbClr>
          </a:solidFill>
          <a:ln w="9525">
            <a:no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kern="0">
              <a:solidFill>
                <a:srgbClr val="124191"/>
              </a:solidFill>
              <a:latin typeface="Nokia Pure Text Light"/>
            </a:endParaRPr>
          </a:p>
        </p:txBody>
      </p:sp>
      <p:pic>
        <p:nvPicPr>
          <p:cNvPr id="24" name="Picture 6" descr="http://www.awicons.com/free-icons/download/application-icons/database-icons-by-barrymieny/png/256/Database%203.png">
            <a:extLst>
              <a:ext uri="{FF2B5EF4-FFF2-40B4-BE49-F238E27FC236}">
                <a16:creationId xmlns:a16="http://schemas.microsoft.com/office/drawing/2014/main" id="{9364164B-7A20-40B7-9377-A038688825EB}"/>
              </a:ext>
            </a:extLst>
          </p:cNvPr>
          <p:cNvPicPr>
            <a:picLocks noChangeAspect="1" noChangeArrowheads="1"/>
          </p:cNvPicPr>
          <p:nvPr/>
        </p:nvPicPr>
        <p:blipFill>
          <a:blip r:embed="rId3" cstate="print"/>
          <a:srcRect/>
          <a:stretch>
            <a:fillRect/>
          </a:stretch>
        </p:blipFill>
        <p:spPr bwMode="auto">
          <a:xfrm>
            <a:off x="6309491" y="3746502"/>
            <a:ext cx="444500" cy="333375"/>
          </a:xfrm>
          <a:prstGeom prst="rect">
            <a:avLst/>
          </a:prstGeom>
          <a:noFill/>
          <a:ln w="9525">
            <a:noFill/>
            <a:miter lim="800000"/>
            <a:headEnd/>
            <a:tailEnd/>
          </a:ln>
        </p:spPr>
      </p:pic>
      <p:pic>
        <p:nvPicPr>
          <p:cNvPr id="25" name="Picture 2" descr="C:\Documents and Settings\patrickm\Local Settings\Temporary Internet Files\Content.IE5\09QJ81IN\MCj04326140000[1].png">
            <a:extLst>
              <a:ext uri="{FF2B5EF4-FFF2-40B4-BE49-F238E27FC236}">
                <a16:creationId xmlns:a16="http://schemas.microsoft.com/office/drawing/2014/main" id="{1E43E990-E965-4E3A-851D-CCA60E39B36C}"/>
              </a:ext>
            </a:extLst>
          </p:cNvPr>
          <p:cNvPicPr>
            <a:picLocks noChangeAspect="1" noChangeArrowheads="1"/>
          </p:cNvPicPr>
          <p:nvPr/>
        </p:nvPicPr>
        <p:blipFill>
          <a:blip r:embed="rId4" cstate="print"/>
          <a:srcRect/>
          <a:stretch>
            <a:fillRect/>
          </a:stretch>
        </p:blipFill>
        <p:spPr bwMode="auto">
          <a:xfrm>
            <a:off x="6309491" y="3295748"/>
            <a:ext cx="455880" cy="325437"/>
          </a:xfrm>
          <a:prstGeom prst="rect">
            <a:avLst/>
          </a:prstGeom>
          <a:noFill/>
          <a:ln w="9525">
            <a:noFill/>
            <a:miter lim="800000"/>
            <a:headEnd/>
            <a:tailEnd/>
          </a:ln>
        </p:spPr>
      </p:pic>
      <p:sp>
        <p:nvSpPr>
          <p:cNvPr id="26" name="Rectangle 50">
            <a:extLst>
              <a:ext uri="{FF2B5EF4-FFF2-40B4-BE49-F238E27FC236}">
                <a16:creationId xmlns:a16="http://schemas.microsoft.com/office/drawing/2014/main" id="{7A08639C-D2FE-4B3B-99B5-61B9D484BE60}"/>
              </a:ext>
            </a:extLst>
          </p:cNvPr>
          <p:cNvSpPr>
            <a:spLocks noChangeArrowheads="1"/>
          </p:cNvSpPr>
          <p:nvPr/>
        </p:nvSpPr>
        <p:spPr bwMode="auto">
          <a:xfrm>
            <a:off x="3639560" y="3555083"/>
            <a:ext cx="1914433" cy="287323"/>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defRPr/>
            </a:pPr>
            <a:r>
              <a:rPr lang="en-US" sz="1867">
                <a:solidFill>
                  <a:srgbClr val="001135"/>
                </a:solidFill>
                <a:latin typeface="Nokia Pure Text Light"/>
                <a:ea typeface="MS PGothic" pitchFamily="34" charset="-128"/>
                <a:cs typeface="Arial" pitchFamily="34" charset="0"/>
              </a:rPr>
              <a:t>NPC</a:t>
            </a:r>
          </a:p>
        </p:txBody>
      </p:sp>
      <p:sp>
        <p:nvSpPr>
          <p:cNvPr id="27" name="Line 37">
            <a:extLst>
              <a:ext uri="{FF2B5EF4-FFF2-40B4-BE49-F238E27FC236}">
                <a16:creationId xmlns:a16="http://schemas.microsoft.com/office/drawing/2014/main" id="{08E9E3BA-D0A1-4AE9-B2E8-29EE1C221ECF}"/>
              </a:ext>
            </a:extLst>
          </p:cNvPr>
          <p:cNvSpPr>
            <a:spLocks noChangeShapeType="1"/>
          </p:cNvSpPr>
          <p:nvPr/>
        </p:nvSpPr>
        <p:spPr bwMode="auto">
          <a:xfrm>
            <a:off x="7075328" y="4685390"/>
            <a:ext cx="0" cy="204788"/>
          </a:xfrm>
          <a:prstGeom prst="line">
            <a:avLst/>
          </a:prstGeom>
          <a:noFill/>
          <a:ln w="12700" cap="sq">
            <a:solidFill>
              <a:srgbClr val="000000"/>
            </a:solidFill>
            <a:prstDash val="solid"/>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cxnSp>
        <p:nvCxnSpPr>
          <p:cNvPr id="28" name="Straight Connector 9">
            <a:extLst>
              <a:ext uri="{FF2B5EF4-FFF2-40B4-BE49-F238E27FC236}">
                <a16:creationId xmlns:a16="http://schemas.microsoft.com/office/drawing/2014/main" id="{05E8DA45-450B-4C09-8B06-8DFD85BAAC37}"/>
              </a:ext>
            </a:extLst>
          </p:cNvPr>
          <p:cNvCxnSpPr>
            <a:cxnSpLocks noChangeShapeType="1"/>
          </p:cNvCxnSpPr>
          <p:nvPr/>
        </p:nvCxnSpPr>
        <p:spPr bwMode="auto">
          <a:xfrm flipH="1">
            <a:off x="8782557" y="4769280"/>
            <a:ext cx="0" cy="892325"/>
          </a:xfrm>
          <a:prstGeom prst="line">
            <a:avLst/>
          </a:prstGeom>
          <a:noFill/>
          <a:ln w="12700" cap="sq" algn="ctr">
            <a:solidFill>
              <a:schemeClr val="tx2"/>
            </a:solidFill>
            <a:prstDash val="dash"/>
            <a:round/>
            <a:headEnd/>
            <a:tailEnd/>
          </a:ln>
        </p:spPr>
      </p:cxnSp>
      <p:cxnSp>
        <p:nvCxnSpPr>
          <p:cNvPr id="29" name="Straight Connector 27">
            <a:extLst>
              <a:ext uri="{FF2B5EF4-FFF2-40B4-BE49-F238E27FC236}">
                <a16:creationId xmlns:a16="http://schemas.microsoft.com/office/drawing/2014/main" id="{ECFB01CF-39EB-4D93-A4E0-D02ABA9138BF}"/>
              </a:ext>
            </a:extLst>
          </p:cNvPr>
          <p:cNvCxnSpPr>
            <a:cxnSpLocks noChangeShapeType="1"/>
          </p:cNvCxnSpPr>
          <p:nvPr/>
        </p:nvCxnSpPr>
        <p:spPr bwMode="auto">
          <a:xfrm flipH="1">
            <a:off x="6242129" y="2076141"/>
            <a:ext cx="1271" cy="1152000"/>
          </a:xfrm>
          <a:prstGeom prst="line">
            <a:avLst/>
          </a:prstGeom>
          <a:noFill/>
          <a:ln w="12700" cap="sq" algn="ctr">
            <a:solidFill>
              <a:schemeClr val="tx2"/>
            </a:solidFill>
            <a:round/>
            <a:headEnd/>
            <a:tailEnd/>
          </a:ln>
        </p:spPr>
      </p:cxnSp>
      <p:sp>
        <p:nvSpPr>
          <p:cNvPr id="30" name="Line 37">
            <a:extLst>
              <a:ext uri="{FF2B5EF4-FFF2-40B4-BE49-F238E27FC236}">
                <a16:creationId xmlns:a16="http://schemas.microsoft.com/office/drawing/2014/main" id="{12FB6877-6029-4DDB-9C06-68B2050563B0}"/>
              </a:ext>
            </a:extLst>
          </p:cNvPr>
          <p:cNvSpPr>
            <a:spLocks noChangeShapeType="1"/>
          </p:cNvSpPr>
          <p:nvPr/>
        </p:nvSpPr>
        <p:spPr bwMode="auto">
          <a:xfrm flipV="1">
            <a:off x="6103724" y="2492485"/>
            <a:ext cx="282053" cy="0"/>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sp>
        <p:nvSpPr>
          <p:cNvPr id="31" name="Rectangle 50">
            <a:extLst>
              <a:ext uri="{FF2B5EF4-FFF2-40B4-BE49-F238E27FC236}">
                <a16:creationId xmlns:a16="http://schemas.microsoft.com/office/drawing/2014/main" id="{922A0C33-5E82-41DB-A5DE-3790B708CB20}"/>
              </a:ext>
            </a:extLst>
          </p:cNvPr>
          <p:cNvSpPr>
            <a:spLocks noChangeArrowheads="1"/>
          </p:cNvSpPr>
          <p:nvPr/>
        </p:nvSpPr>
        <p:spPr bwMode="auto">
          <a:xfrm>
            <a:off x="8054604" y="1208687"/>
            <a:ext cx="938141" cy="246221"/>
          </a:xfrm>
          <a:prstGeom prst="rect">
            <a:avLst/>
          </a:prstGeom>
          <a:noFill/>
          <a:ln w="9525">
            <a:noFill/>
            <a:miter lim="800000"/>
            <a:headEnd/>
            <a:tailEnd/>
          </a:ln>
        </p:spPr>
        <p:txBody>
          <a:bodyPr wrap="square" lIns="96000" tIns="0" rIns="0" bIns="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600">
                <a:solidFill>
                  <a:srgbClr val="001135"/>
                </a:solidFill>
                <a:latin typeface="Nokia Pure Text Light"/>
                <a:ea typeface="MS PGothic" pitchFamily="34" charset="-128"/>
                <a:cs typeface="Arial" pitchFamily="34" charset="0"/>
              </a:rPr>
              <a:t>AF/IMS</a:t>
            </a:r>
          </a:p>
        </p:txBody>
      </p:sp>
      <p:cxnSp>
        <p:nvCxnSpPr>
          <p:cNvPr id="32" name="Straight Connector 31">
            <a:extLst>
              <a:ext uri="{FF2B5EF4-FFF2-40B4-BE49-F238E27FC236}">
                <a16:creationId xmlns:a16="http://schemas.microsoft.com/office/drawing/2014/main" id="{5C4EA66B-8B9F-43A1-BC45-935B6E2C0C36}"/>
              </a:ext>
            </a:extLst>
          </p:cNvPr>
          <p:cNvCxnSpPr/>
          <p:nvPr/>
        </p:nvCxnSpPr>
        <p:spPr>
          <a:xfrm>
            <a:off x="10082579" y="3047995"/>
            <a:ext cx="0" cy="1546056"/>
          </a:xfrm>
          <a:prstGeom prst="line">
            <a:avLst/>
          </a:prstGeom>
          <a:ln w="9525" cap="flat" cmpd="sng" algn="ctr">
            <a:solidFill>
              <a:schemeClr val="tx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50">
            <a:extLst>
              <a:ext uri="{FF2B5EF4-FFF2-40B4-BE49-F238E27FC236}">
                <a16:creationId xmlns:a16="http://schemas.microsoft.com/office/drawing/2014/main" id="{2AAFC363-86B4-43DC-B0A3-E85C606BAB00}"/>
              </a:ext>
            </a:extLst>
          </p:cNvPr>
          <p:cNvSpPr>
            <a:spLocks noChangeArrowheads="1"/>
          </p:cNvSpPr>
          <p:nvPr/>
        </p:nvSpPr>
        <p:spPr bwMode="auto">
          <a:xfrm>
            <a:off x="10178190" y="3198669"/>
            <a:ext cx="1457012" cy="984885"/>
          </a:xfrm>
          <a:prstGeom prst="rect">
            <a:avLst/>
          </a:prstGeom>
          <a:noFill/>
          <a:ln w="9525">
            <a:noFill/>
            <a:miter lim="800000"/>
            <a:headEnd/>
            <a:tailEnd/>
          </a:ln>
        </p:spPr>
        <p:txBody>
          <a:bodyPr wrap="square" lIns="0" tIns="0" rIns="0" bIns="0" anchor="t" anchorCtr="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dirty="0">
                <a:solidFill>
                  <a:srgbClr val="001135"/>
                </a:solidFill>
                <a:latin typeface="Nokia Pure Text Light"/>
                <a:ea typeface="MS PGothic" pitchFamily="34" charset="-128"/>
                <a:cs typeface="Arial" pitchFamily="34" charset="0"/>
              </a:rPr>
              <a:t>NPC </a:t>
            </a:r>
            <a:br>
              <a:rPr lang="en-US" sz="1600" dirty="0">
                <a:solidFill>
                  <a:srgbClr val="001135"/>
                </a:solidFill>
                <a:latin typeface="Nokia Pure Text Light"/>
                <a:ea typeface="MS PGothic" pitchFamily="34" charset="-128"/>
                <a:cs typeface="Arial" pitchFamily="34" charset="0"/>
              </a:rPr>
            </a:br>
            <a:r>
              <a:rPr lang="en-US" sz="1600" dirty="0">
                <a:solidFill>
                  <a:srgbClr val="001135"/>
                </a:solidFill>
                <a:latin typeface="Nokia Pure Text Light"/>
                <a:ea typeface="MS PGothic" pitchFamily="34" charset="-128"/>
                <a:cs typeface="Arial" pitchFamily="34" charset="0"/>
              </a:rPr>
              <a:t>can use NCC or a third-party OCS. </a:t>
            </a:r>
          </a:p>
        </p:txBody>
      </p:sp>
      <p:grpSp>
        <p:nvGrpSpPr>
          <p:cNvPr id="34" name="Group 33">
            <a:extLst>
              <a:ext uri="{FF2B5EF4-FFF2-40B4-BE49-F238E27FC236}">
                <a16:creationId xmlns:a16="http://schemas.microsoft.com/office/drawing/2014/main" id="{8AEBE8B3-9105-4676-B101-ED70EF768896}"/>
              </a:ext>
            </a:extLst>
          </p:cNvPr>
          <p:cNvGrpSpPr>
            <a:grpSpLocks noChangeAspect="1"/>
          </p:cNvGrpSpPr>
          <p:nvPr/>
        </p:nvGrpSpPr>
        <p:grpSpPr>
          <a:xfrm>
            <a:off x="4485479" y="1321190"/>
            <a:ext cx="641580" cy="835143"/>
            <a:chOff x="1476000" y="2006656"/>
            <a:chExt cx="900085" cy="1129539"/>
          </a:xfrm>
        </p:grpSpPr>
        <p:pic>
          <p:nvPicPr>
            <p:cNvPr id="35" name="Picture 36" descr="\\DML-NAS\DML_Data\1 Live Jobs\Nokia\21314 - Nokia Icon update March 2016\Artwork\NOKIA Network Icons - All PNGs\Blue Black PNG Icons\MONITOR ICON_Blue Black_RGB.png">
              <a:extLst>
                <a:ext uri="{FF2B5EF4-FFF2-40B4-BE49-F238E27FC236}">
                  <a16:creationId xmlns:a16="http://schemas.microsoft.com/office/drawing/2014/main" id="{BD24B298-78F2-4CB2-8E1D-4662CCEB1C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6085" y="2236195"/>
              <a:ext cx="900000" cy="900000"/>
            </a:xfrm>
            <a:prstGeom prst="rect">
              <a:avLst/>
            </a:prstGeom>
            <a:noFill/>
            <a:extLst>
              <a:ext uri="{909E8E84-426E-40dd-AFC4-6F175D3DCCD1}">
                <a14:hiddenFill xmlns=""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5BBF9EA-EF4A-4DB6-BA69-CF092A6707DD}"/>
                </a:ext>
              </a:extLst>
            </p:cNvPr>
            <p:cNvSpPr txBox="1"/>
            <p:nvPr/>
          </p:nvSpPr>
          <p:spPr>
            <a:xfrm>
              <a:off x="1476000" y="2006656"/>
              <a:ext cx="900001" cy="22209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pic>
        <p:nvPicPr>
          <p:cNvPr id="37" name="Picture 18" descr="C:\Users\DML - Sarah T\Desktop\21314 - Nokia Icon update March 2016\Artwork\NOKIA Network Icons - All PNGs\Light Blue PNG Icons\CLOUD ICON_Light Blue_RGB.png">
            <a:extLst>
              <a:ext uri="{FF2B5EF4-FFF2-40B4-BE49-F238E27FC236}">
                <a16:creationId xmlns:a16="http://schemas.microsoft.com/office/drawing/2014/main" id="{6F24D9B3-7202-4230-AC39-CEB3239AFE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9545" y="4945864"/>
            <a:ext cx="1200000" cy="1200000"/>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CF371F73-F1D2-4939-B156-638E1E0CC0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345" y="4558913"/>
            <a:ext cx="657600" cy="657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54547F13-A28E-46A7-BA33-03F5456BFC1F}"/>
              </a:ext>
            </a:extLst>
          </p:cNvPr>
          <p:cNvGrpSpPr>
            <a:grpSpLocks noChangeAspect="1"/>
          </p:cNvGrpSpPr>
          <p:nvPr/>
        </p:nvGrpSpPr>
        <p:grpSpPr>
          <a:xfrm>
            <a:off x="8193647" y="1496292"/>
            <a:ext cx="660052" cy="878523"/>
            <a:chOff x="4651200" y="3535909"/>
            <a:chExt cx="900000" cy="1197887"/>
          </a:xfrm>
        </p:grpSpPr>
        <p:sp>
          <p:nvSpPr>
            <p:cNvPr id="40" name="TextBox 39">
              <a:extLst>
                <a:ext uri="{FF2B5EF4-FFF2-40B4-BE49-F238E27FC236}">
                  <a16:creationId xmlns:a16="http://schemas.microsoft.com/office/drawing/2014/main" id="{A386F5C4-BA65-4E94-93B8-FE0E5A5115E9}"/>
                </a:ext>
              </a:extLst>
            </p:cNvPr>
            <p:cNvSpPr txBox="1"/>
            <p:nvPr/>
          </p:nvSpPr>
          <p:spPr>
            <a:xfrm>
              <a:off x="4651200" y="4509889"/>
              <a:ext cx="900000" cy="223907"/>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r>
                <a:rPr lang="en-US" sz="1067">
                  <a:solidFill>
                    <a:srgbClr val="001135"/>
                  </a:solidFill>
                  <a:latin typeface="Nokia Pure Text Light" panose="020B0403020202020204" pitchFamily="34" charset="0"/>
                  <a:ea typeface="Nokia Pure Text Light" panose="020B0403020202020204" pitchFamily="34" charset="0"/>
                </a:rPr>
                <a:t>IMS</a:t>
              </a:r>
            </a:p>
          </p:txBody>
        </p:sp>
        <p:pic>
          <p:nvPicPr>
            <p:cNvPr id="41" name="Picture 40" descr="RACK ICON_Blue Black_RGB.png">
              <a:extLst>
                <a:ext uri="{FF2B5EF4-FFF2-40B4-BE49-F238E27FC236}">
                  <a16:creationId xmlns:a16="http://schemas.microsoft.com/office/drawing/2014/main" id="{C5F16618-F3B7-4A8F-8EBB-CD686D373E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2" name="Group 41">
            <a:extLst>
              <a:ext uri="{FF2B5EF4-FFF2-40B4-BE49-F238E27FC236}">
                <a16:creationId xmlns:a16="http://schemas.microsoft.com/office/drawing/2014/main" id="{48344955-12B9-4D23-BDA7-A02FE2248537}"/>
              </a:ext>
            </a:extLst>
          </p:cNvPr>
          <p:cNvGrpSpPr>
            <a:grpSpLocks noChangeAspect="1"/>
          </p:cNvGrpSpPr>
          <p:nvPr/>
        </p:nvGrpSpPr>
        <p:grpSpPr>
          <a:xfrm>
            <a:off x="8523676" y="3214094"/>
            <a:ext cx="686449" cy="842943"/>
            <a:chOff x="4651200" y="3309243"/>
            <a:chExt cx="917498" cy="1126667"/>
          </a:xfrm>
        </p:grpSpPr>
        <p:pic>
          <p:nvPicPr>
            <p:cNvPr id="43" name="Picture 42" descr="RACK ICON_Blue Black_RGB.png">
              <a:extLst>
                <a:ext uri="{FF2B5EF4-FFF2-40B4-BE49-F238E27FC236}">
                  <a16:creationId xmlns:a16="http://schemas.microsoft.com/office/drawing/2014/main" id="{A635EBE2-3E38-43D0-88A1-513AD6FD4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4" name="TextBox 43">
              <a:extLst>
                <a:ext uri="{FF2B5EF4-FFF2-40B4-BE49-F238E27FC236}">
                  <a16:creationId xmlns:a16="http://schemas.microsoft.com/office/drawing/2014/main" id="{FAF2693F-2532-4D09-AB2B-25BA4695AD9E}"/>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45" name="Freeform 7">
            <a:extLst>
              <a:ext uri="{FF2B5EF4-FFF2-40B4-BE49-F238E27FC236}">
                <a16:creationId xmlns:a16="http://schemas.microsoft.com/office/drawing/2014/main" id="{D27DC353-A88E-4C45-91BB-CB21F4B1502D}"/>
              </a:ext>
            </a:extLst>
          </p:cNvPr>
          <p:cNvSpPr/>
          <p:nvPr/>
        </p:nvSpPr>
        <p:spPr>
          <a:xfrm flipH="1">
            <a:off x="4800645" y="2152680"/>
            <a:ext cx="1334241" cy="148759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6719 w 2096719"/>
              <a:gd name="connsiteY0" fmla="*/ 0 h 1664106"/>
              <a:gd name="connsiteX1" fmla="*/ 2090057 w 2096719"/>
              <a:gd name="connsiteY1" fmla="*/ 749706 h 1664106"/>
              <a:gd name="connsiteX2" fmla="*/ 0 w 2096719"/>
              <a:gd name="connsiteY2" fmla="*/ 749706 h 1664106"/>
              <a:gd name="connsiteX3" fmla="*/ 0 w 2096719"/>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6719" h="1664106">
                <a:moveTo>
                  <a:pt x="2096719" y="0"/>
                </a:moveTo>
                <a:cubicBezTo>
                  <a:pt x="2094498" y="249902"/>
                  <a:pt x="2092278" y="499804"/>
                  <a:pt x="2090057" y="749706"/>
                </a:cubicBez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grpSp>
        <p:nvGrpSpPr>
          <p:cNvPr id="46" name="Group 45">
            <a:extLst>
              <a:ext uri="{FF2B5EF4-FFF2-40B4-BE49-F238E27FC236}">
                <a16:creationId xmlns:a16="http://schemas.microsoft.com/office/drawing/2014/main" id="{A644B31F-286F-4F69-9202-30EABB83166A}"/>
              </a:ext>
            </a:extLst>
          </p:cNvPr>
          <p:cNvGrpSpPr>
            <a:grpSpLocks noChangeAspect="1"/>
          </p:cNvGrpSpPr>
          <p:nvPr/>
        </p:nvGrpSpPr>
        <p:grpSpPr>
          <a:xfrm>
            <a:off x="4242588" y="5499637"/>
            <a:ext cx="660053" cy="860676"/>
            <a:chOff x="4651200" y="3535909"/>
            <a:chExt cx="900000" cy="1173556"/>
          </a:xfrm>
        </p:grpSpPr>
        <p:sp>
          <p:nvSpPr>
            <p:cNvPr id="47" name="TextBox 46">
              <a:extLst>
                <a:ext uri="{FF2B5EF4-FFF2-40B4-BE49-F238E27FC236}">
                  <a16:creationId xmlns:a16="http://schemas.microsoft.com/office/drawing/2014/main" id="{83B97B95-8667-4EDE-B717-3B2BFEAE2A28}"/>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charset="0"/>
                </a:rPr>
                <a:t>SGSN/</a:t>
              </a:r>
              <a:r>
                <a:rPr lang="en-US" sz="1067" kern="0" err="1">
                  <a:solidFill>
                    <a:srgbClr val="001135"/>
                  </a:solidFill>
                  <a:latin typeface="Nokia Pure Text Light"/>
                  <a:ea typeface="MS PGothic" pitchFamily="34" charset="-128"/>
                  <a:cs typeface="Arial" charset="0"/>
                </a:rPr>
                <a:t>SGw</a:t>
              </a:r>
              <a:endParaRPr lang="en-US" sz="1067" kern="0">
                <a:solidFill>
                  <a:srgbClr val="001135"/>
                </a:solidFill>
                <a:latin typeface="Nokia Pure Text Light"/>
                <a:ea typeface="MS PGothic" pitchFamily="34" charset="-128"/>
                <a:cs typeface="Arial" charset="0"/>
              </a:endParaRPr>
            </a:p>
          </p:txBody>
        </p:sp>
        <p:pic>
          <p:nvPicPr>
            <p:cNvPr id="48" name="Picture 47" descr="RACK ICON_Blue Black_RGB.png">
              <a:extLst>
                <a:ext uri="{FF2B5EF4-FFF2-40B4-BE49-F238E27FC236}">
                  <a16:creationId xmlns:a16="http://schemas.microsoft.com/office/drawing/2014/main" id="{17F02EE7-DDF2-4B15-9D1C-29CB56EC5C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9" name="Group 48">
            <a:extLst>
              <a:ext uri="{FF2B5EF4-FFF2-40B4-BE49-F238E27FC236}">
                <a16:creationId xmlns:a16="http://schemas.microsoft.com/office/drawing/2014/main" id="{DE3CEDB1-780F-4572-BBCD-1CC9519168A9}"/>
              </a:ext>
            </a:extLst>
          </p:cNvPr>
          <p:cNvGrpSpPr>
            <a:grpSpLocks noChangeAspect="1"/>
          </p:cNvGrpSpPr>
          <p:nvPr/>
        </p:nvGrpSpPr>
        <p:grpSpPr>
          <a:xfrm>
            <a:off x="6010619" y="5499637"/>
            <a:ext cx="660053" cy="860676"/>
            <a:chOff x="4651200" y="3535909"/>
            <a:chExt cx="900000" cy="1173556"/>
          </a:xfrm>
        </p:grpSpPr>
        <p:sp>
          <p:nvSpPr>
            <p:cNvPr id="50" name="TextBox 49">
              <a:extLst>
                <a:ext uri="{FF2B5EF4-FFF2-40B4-BE49-F238E27FC236}">
                  <a16:creationId xmlns:a16="http://schemas.microsoft.com/office/drawing/2014/main" id="{AA9F99B6-3CDE-4E58-AA0F-2F87FA5C4FFE}"/>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kern="0">
                  <a:solidFill>
                    <a:srgbClr val="001135"/>
                  </a:solidFill>
                  <a:latin typeface="Nokia Pure Text Light"/>
                  <a:ea typeface="MS PGothic" pitchFamily="34" charset="-128"/>
                  <a:cs typeface="Arial" charset="0"/>
                </a:rPr>
                <a:t>GGSN/</a:t>
              </a:r>
              <a:r>
                <a:rPr lang="en-US" sz="1067" kern="0" err="1">
                  <a:solidFill>
                    <a:srgbClr val="001135"/>
                  </a:solidFill>
                  <a:latin typeface="Nokia Pure Text Light"/>
                  <a:ea typeface="MS PGothic" pitchFamily="34" charset="-128"/>
                  <a:cs typeface="Arial" charset="0"/>
                </a:rPr>
                <a:t>PGw</a:t>
              </a:r>
              <a:endParaRPr lang="en-US" sz="1067" kern="0">
                <a:solidFill>
                  <a:srgbClr val="001135"/>
                </a:solidFill>
                <a:latin typeface="Nokia Pure Text Light"/>
                <a:ea typeface="MS PGothic" pitchFamily="34" charset="-128"/>
                <a:cs typeface="Arial" charset="0"/>
              </a:endParaRPr>
            </a:p>
          </p:txBody>
        </p:sp>
        <p:pic>
          <p:nvPicPr>
            <p:cNvPr id="51" name="Picture 50" descr="RACK ICON_Blue Black_RGB.png">
              <a:extLst>
                <a:ext uri="{FF2B5EF4-FFF2-40B4-BE49-F238E27FC236}">
                  <a16:creationId xmlns:a16="http://schemas.microsoft.com/office/drawing/2014/main" id="{2E73E10B-C330-4A2F-9B30-83469ACAC4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2" name="Group 51">
            <a:extLst>
              <a:ext uri="{FF2B5EF4-FFF2-40B4-BE49-F238E27FC236}">
                <a16:creationId xmlns:a16="http://schemas.microsoft.com/office/drawing/2014/main" id="{F7152D90-E12B-4E16-AC79-401DD5D5AFA2}"/>
              </a:ext>
            </a:extLst>
          </p:cNvPr>
          <p:cNvGrpSpPr>
            <a:grpSpLocks noChangeAspect="1"/>
          </p:cNvGrpSpPr>
          <p:nvPr/>
        </p:nvGrpSpPr>
        <p:grpSpPr>
          <a:xfrm>
            <a:off x="7479300" y="5499635"/>
            <a:ext cx="660053" cy="860676"/>
            <a:chOff x="4651200" y="3535909"/>
            <a:chExt cx="900000" cy="1173556"/>
          </a:xfrm>
        </p:grpSpPr>
        <p:sp>
          <p:nvSpPr>
            <p:cNvPr id="53" name="TextBox 52">
              <a:extLst>
                <a:ext uri="{FF2B5EF4-FFF2-40B4-BE49-F238E27FC236}">
                  <a16:creationId xmlns:a16="http://schemas.microsoft.com/office/drawing/2014/main" id="{E037E216-4493-4988-90D9-8A316DB70F5A}"/>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kern="0">
                  <a:solidFill>
                    <a:srgbClr val="001135"/>
                  </a:solidFill>
                  <a:latin typeface="Nokia Pure Text Light"/>
                  <a:ea typeface="MS PGothic" pitchFamily="34" charset="-128"/>
                  <a:cs typeface="Arial" charset="0"/>
                </a:rPr>
                <a:t>DPI</a:t>
              </a:r>
            </a:p>
          </p:txBody>
        </p:sp>
        <p:pic>
          <p:nvPicPr>
            <p:cNvPr id="54" name="Picture 53" descr="RACK ICON_Blue Black_RGB.png">
              <a:extLst>
                <a:ext uri="{FF2B5EF4-FFF2-40B4-BE49-F238E27FC236}">
                  <a16:creationId xmlns:a16="http://schemas.microsoft.com/office/drawing/2014/main" id="{AEC20C93-54F0-46DA-8ACD-3A18BE93C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5" name="Group 54">
            <a:extLst>
              <a:ext uri="{FF2B5EF4-FFF2-40B4-BE49-F238E27FC236}">
                <a16:creationId xmlns:a16="http://schemas.microsoft.com/office/drawing/2014/main" id="{DC310968-9AE3-454F-8C2C-D7A5DAE1A1F0}"/>
              </a:ext>
            </a:extLst>
          </p:cNvPr>
          <p:cNvGrpSpPr>
            <a:grpSpLocks noChangeAspect="1"/>
          </p:cNvGrpSpPr>
          <p:nvPr/>
        </p:nvGrpSpPr>
        <p:grpSpPr>
          <a:xfrm>
            <a:off x="3402819" y="4200778"/>
            <a:ext cx="660053" cy="860676"/>
            <a:chOff x="4651200" y="3535909"/>
            <a:chExt cx="900000" cy="1173556"/>
          </a:xfrm>
        </p:grpSpPr>
        <p:sp>
          <p:nvSpPr>
            <p:cNvPr id="56" name="TextBox 55">
              <a:extLst>
                <a:ext uri="{FF2B5EF4-FFF2-40B4-BE49-F238E27FC236}">
                  <a16:creationId xmlns:a16="http://schemas.microsoft.com/office/drawing/2014/main" id="{D923918D-3E63-423F-B194-1C86524747D9}"/>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charset="0"/>
                </a:rPr>
                <a:t>MME</a:t>
              </a:r>
            </a:p>
          </p:txBody>
        </p:sp>
        <p:pic>
          <p:nvPicPr>
            <p:cNvPr id="57" name="Picture 56" descr="RACK ICON_Blue Black_RGB.png">
              <a:extLst>
                <a:ext uri="{FF2B5EF4-FFF2-40B4-BE49-F238E27FC236}">
                  <a16:creationId xmlns:a16="http://schemas.microsoft.com/office/drawing/2014/main" id="{54D5C8D6-A4C1-48BC-AB03-DC61ADC372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8" name="Group 57">
            <a:extLst>
              <a:ext uri="{FF2B5EF4-FFF2-40B4-BE49-F238E27FC236}">
                <a16:creationId xmlns:a16="http://schemas.microsoft.com/office/drawing/2014/main" id="{B376A700-B653-4C67-9619-4C5B5E7923AC}"/>
              </a:ext>
            </a:extLst>
          </p:cNvPr>
          <p:cNvGrpSpPr>
            <a:grpSpLocks noChangeAspect="1"/>
          </p:cNvGrpSpPr>
          <p:nvPr/>
        </p:nvGrpSpPr>
        <p:grpSpPr>
          <a:xfrm>
            <a:off x="5914464" y="1314046"/>
            <a:ext cx="686449" cy="842287"/>
            <a:chOff x="4651200" y="3310120"/>
            <a:chExt cx="917498" cy="1125790"/>
          </a:xfrm>
        </p:grpSpPr>
        <p:pic>
          <p:nvPicPr>
            <p:cNvPr id="59" name="Picture 58" descr="RACK ICON_Blue Black_RGB.png">
              <a:extLst>
                <a:ext uri="{FF2B5EF4-FFF2-40B4-BE49-F238E27FC236}">
                  <a16:creationId xmlns:a16="http://schemas.microsoft.com/office/drawing/2014/main" id="{96D56694-4950-4F2C-9D5D-0DF3A5F78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60" name="TextBox 59">
              <a:extLst>
                <a:ext uri="{FF2B5EF4-FFF2-40B4-BE49-F238E27FC236}">
                  <a16:creationId xmlns:a16="http://schemas.microsoft.com/office/drawing/2014/main" id="{00EBD578-CFC1-4980-8B20-4E4060837AEC}"/>
                </a:ext>
              </a:extLst>
            </p:cNvPr>
            <p:cNvSpPr txBox="1"/>
            <p:nvPr/>
          </p:nvSpPr>
          <p:spPr>
            <a:xfrm>
              <a:off x="4668699" y="3310120"/>
              <a:ext cx="899999" cy="219398"/>
            </a:xfrm>
            <a:prstGeom prst="rect">
              <a:avLst/>
            </a:prstGeom>
            <a:noFill/>
          </p:spPr>
          <p:txBody>
            <a:bodyPr wrap="square" lIns="0" tIns="0" rIns="0" bIns="0" rtlCol="0" anchor="t" anchorCtr="0">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61" name="Freeform 7">
            <a:extLst>
              <a:ext uri="{FF2B5EF4-FFF2-40B4-BE49-F238E27FC236}">
                <a16:creationId xmlns:a16="http://schemas.microsoft.com/office/drawing/2014/main" id="{DC057956-529D-4E2B-9379-556B64225659}"/>
              </a:ext>
            </a:extLst>
          </p:cNvPr>
          <p:cNvSpPr/>
          <p:nvPr/>
        </p:nvSpPr>
        <p:spPr>
          <a:xfrm>
            <a:off x="6342713" y="2152680"/>
            <a:ext cx="2180961" cy="148759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0057 w 2090057"/>
              <a:gd name="connsiteY0" fmla="*/ 0 h 1664106"/>
              <a:gd name="connsiteX1" fmla="*/ 2090057 w 2090057"/>
              <a:gd name="connsiteY1" fmla="*/ 749706 h 1664106"/>
              <a:gd name="connsiteX2" fmla="*/ 0 w 2090057"/>
              <a:gd name="connsiteY2" fmla="*/ 749706 h 1664106"/>
              <a:gd name="connsiteX3" fmla="*/ 0 w 2090057"/>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0057" h="1664106">
                <a:moveTo>
                  <a:pt x="2090057" y="0"/>
                </a:moveTo>
                <a:lnTo>
                  <a:pt x="2090057" y="749706"/>
                </a:ln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E8CF23D-3CC7-49CD-ADCF-F5848D4CCDA3}"/>
              </a:ext>
            </a:extLst>
          </p:cNvPr>
          <p:cNvGrpSpPr/>
          <p:nvPr/>
        </p:nvGrpSpPr>
        <p:grpSpPr>
          <a:xfrm>
            <a:off x="5669157" y="3119572"/>
            <a:ext cx="1200000" cy="1424671"/>
            <a:chOff x="4541726" y="3426436"/>
            <a:chExt cx="1191533" cy="1414621"/>
          </a:xfrm>
        </p:grpSpPr>
        <p:sp>
          <p:nvSpPr>
            <p:cNvPr id="63" name="TextBox 62">
              <a:extLst>
                <a:ext uri="{FF2B5EF4-FFF2-40B4-BE49-F238E27FC236}">
                  <a16:creationId xmlns:a16="http://schemas.microsoft.com/office/drawing/2014/main" id="{CB3304AE-F221-4E02-8483-AFFD75856574}"/>
                </a:ext>
              </a:extLst>
            </p:cNvPr>
            <p:cNvSpPr txBox="1"/>
            <p:nvPr/>
          </p:nvSpPr>
          <p:spPr>
            <a:xfrm>
              <a:off x="4546610" y="4678003"/>
              <a:ext cx="900001" cy="16305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pic>
          <p:nvPicPr>
            <p:cNvPr id="64" name="Picture 63" descr="RACK ICON_Blue Black_RGB.png">
              <a:extLst>
                <a:ext uri="{FF2B5EF4-FFF2-40B4-BE49-F238E27FC236}">
                  <a16:creationId xmlns:a16="http://schemas.microsoft.com/office/drawing/2014/main" id="{D42C5A66-EB73-4D1B-8BD5-D1D0408FAD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26" y="3426436"/>
              <a:ext cx="1191533" cy="1191534"/>
            </a:xfrm>
            <a:prstGeom prst="rect">
              <a:avLst/>
            </a:prstGeom>
          </p:spPr>
        </p:pic>
      </p:grpSp>
      <p:sp>
        <p:nvSpPr>
          <p:cNvPr id="65" name="TextBox 64">
            <a:extLst>
              <a:ext uri="{FF2B5EF4-FFF2-40B4-BE49-F238E27FC236}">
                <a16:creationId xmlns:a16="http://schemas.microsoft.com/office/drawing/2014/main" id="{DF6EA707-6CB5-4B76-96BA-1137C07D6EBF}"/>
              </a:ext>
            </a:extLst>
          </p:cNvPr>
          <p:cNvSpPr txBox="1"/>
          <p:nvPr/>
        </p:nvSpPr>
        <p:spPr>
          <a:xfrm>
            <a:off x="4232205" y="1208688"/>
            <a:ext cx="1148067" cy="343159"/>
          </a:xfrm>
          <a:prstGeom prst="rect">
            <a:avLst/>
          </a:prstGeom>
          <a:noFill/>
        </p:spPr>
        <p:txBody>
          <a:bodyPr wrap="square" lIns="96000" tIns="0" rIns="96000" bIns="9600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spcAft>
                <a:spcPts val="800"/>
              </a:spcAft>
              <a:tabLst>
                <a:tab pos="479976" algn="l"/>
              </a:tabLst>
              <a:defRPr/>
            </a:pPr>
            <a:r>
              <a:rPr lang="en-US" sz="1600">
                <a:solidFill>
                  <a:srgbClr val="001135"/>
                </a:solidFill>
                <a:latin typeface="Nokia Pure Text Light" panose="020B0403020202020204" pitchFamily="34" charset="0"/>
                <a:ea typeface="Nokia Pure Text Light" panose="020B0403020202020204" pitchFamily="34" charset="0"/>
              </a:rPr>
              <a:t>OSS/BSS</a:t>
            </a:r>
          </a:p>
        </p:txBody>
      </p:sp>
      <p:sp>
        <p:nvSpPr>
          <p:cNvPr id="66" name="TextBox 65">
            <a:extLst>
              <a:ext uri="{FF2B5EF4-FFF2-40B4-BE49-F238E27FC236}">
                <a16:creationId xmlns:a16="http://schemas.microsoft.com/office/drawing/2014/main" id="{6CF5C7D3-B43A-4E00-8C9F-A3A31A208BC4}"/>
              </a:ext>
            </a:extLst>
          </p:cNvPr>
          <p:cNvSpPr txBox="1"/>
          <p:nvPr/>
        </p:nvSpPr>
        <p:spPr>
          <a:xfrm>
            <a:off x="5973419" y="1208688"/>
            <a:ext cx="542260" cy="343159"/>
          </a:xfrm>
          <a:prstGeom prst="rect">
            <a:avLst/>
          </a:prstGeom>
          <a:noFill/>
        </p:spPr>
        <p:txBody>
          <a:bodyPr wrap="square" lIns="96000" tIns="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spcAft>
                <a:spcPts val="800"/>
              </a:spcAft>
              <a:tabLst>
                <a:tab pos="479976" algn="l"/>
              </a:tabLst>
              <a:defRPr/>
            </a:pPr>
            <a:r>
              <a:rPr lang="en-US" sz="1600">
                <a:solidFill>
                  <a:srgbClr val="001135"/>
                </a:solidFill>
                <a:latin typeface="Nokia Pure Text Light" panose="020B0403020202020204" pitchFamily="34" charset="0"/>
                <a:ea typeface="Nokia Pure Text Light" panose="020B0403020202020204" pitchFamily="34" charset="0"/>
              </a:rPr>
              <a:t>SPR</a:t>
            </a:r>
          </a:p>
        </p:txBody>
      </p:sp>
      <p:sp>
        <p:nvSpPr>
          <p:cNvPr id="67" name="TextBox 66">
            <a:extLst>
              <a:ext uri="{FF2B5EF4-FFF2-40B4-BE49-F238E27FC236}">
                <a16:creationId xmlns:a16="http://schemas.microsoft.com/office/drawing/2014/main" id="{429AE660-28AD-4F1D-A341-016B7832A1CD}"/>
              </a:ext>
            </a:extLst>
          </p:cNvPr>
          <p:cNvSpPr txBox="1"/>
          <p:nvPr/>
        </p:nvSpPr>
        <p:spPr>
          <a:xfrm>
            <a:off x="9180334" y="3748245"/>
            <a:ext cx="867137"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spcAft>
                <a:spcPts val="800"/>
              </a:spcAft>
              <a:tabLst>
                <a:tab pos="479976" algn="l"/>
              </a:tabLst>
              <a:defRPr/>
            </a:pPr>
            <a:r>
              <a:rPr lang="en-US" sz="1333">
                <a:solidFill>
                  <a:srgbClr val="001135"/>
                </a:solidFill>
                <a:latin typeface="Nokia Pure Text Light" panose="020B0403020202020204" pitchFamily="34" charset="0"/>
                <a:ea typeface="Nokia Pure Text Light" panose="020B0403020202020204" pitchFamily="34" charset="0"/>
              </a:rPr>
              <a:t>Charging</a:t>
            </a:r>
          </a:p>
        </p:txBody>
      </p:sp>
      <p:sp>
        <p:nvSpPr>
          <p:cNvPr id="68" name="TextBox 67">
            <a:extLst>
              <a:ext uri="{FF2B5EF4-FFF2-40B4-BE49-F238E27FC236}">
                <a16:creationId xmlns:a16="http://schemas.microsoft.com/office/drawing/2014/main" id="{549339F4-9EC8-4E81-AA69-5FCA361665AE}"/>
              </a:ext>
            </a:extLst>
          </p:cNvPr>
          <p:cNvSpPr txBox="1"/>
          <p:nvPr/>
        </p:nvSpPr>
        <p:spPr>
          <a:xfrm>
            <a:off x="4423137" y="3748245"/>
            <a:ext cx="585008"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r>
              <a:rPr lang="en-US" sz="1333">
                <a:solidFill>
                  <a:srgbClr val="001135"/>
                </a:solidFill>
                <a:latin typeface="Nokia Pure Text Light" panose="020B0403020202020204" pitchFamily="34" charset="0"/>
                <a:ea typeface="Nokia Pure Text Light" panose="020B0403020202020204" pitchFamily="34" charset="0"/>
              </a:rPr>
              <a:t>PCRF</a:t>
            </a:r>
          </a:p>
        </p:txBody>
      </p:sp>
      <p:pic>
        <p:nvPicPr>
          <p:cNvPr id="69"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E048652F-8A3F-4D1A-85D8-8D5CF244A9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363" y="4558912"/>
            <a:ext cx="657600" cy="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70"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2B851D63-B380-4C5D-B844-D34EA18786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1803" y="4558912"/>
            <a:ext cx="657600" cy="657600"/>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Rectangle 50">
            <a:extLst>
              <a:ext uri="{FF2B5EF4-FFF2-40B4-BE49-F238E27FC236}">
                <a16:creationId xmlns:a16="http://schemas.microsoft.com/office/drawing/2014/main" id="{E10A6359-A5A5-4A48-8076-BA8F6CC5D001}"/>
              </a:ext>
            </a:extLst>
          </p:cNvPr>
          <p:cNvSpPr>
            <a:spLocks noChangeArrowheads="1"/>
          </p:cNvSpPr>
          <p:nvPr/>
        </p:nvSpPr>
        <p:spPr bwMode="auto">
          <a:xfrm>
            <a:off x="326347" y="4227031"/>
            <a:ext cx="1022372" cy="246221"/>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a:solidFill>
                  <a:srgbClr val="001135"/>
                </a:solidFill>
                <a:latin typeface="Nokia Pure Text Light"/>
                <a:ea typeface="MS PGothic" pitchFamily="34" charset="-128"/>
                <a:cs typeface="Arial" pitchFamily="34" charset="0"/>
              </a:rPr>
              <a:t>GERAN</a:t>
            </a:r>
            <a:endParaRPr lang="en-US" sz="1867">
              <a:solidFill>
                <a:srgbClr val="001135"/>
              </a:solidFill>
              <a:latin typeface="Nokia Pure Text Light"/>
              <a:ea typeface="MS PGothic" pitchFamily="34" charset="-128"/>
              <a:cs typeface="Arial" pitchFamily="34" charset="0"/>
            </a:endParaRPr>
          </a:p>
        </p:txBody>
      </p:sp>
      <p:cxnSp>
        <p:nvCxnSpPr>
          <p:cNvPr id="72" name="Straight Connector 9">
            <a:extLst>
              <a:ext uri="{FF2B5EF4-FFF2-40B4-BE49-F238E27FC236}">
                <a16:creationId xmlns:a16="http://schemas.microsoft.com/office/drawing/2014/main" id="{2D754ABA-CF9A-43FC-91D3-44788C5BE252}"/>
              </a:ext>
            </a:extLst>
          </p:cNvPr>
          <p:cNvCxnSpPr>
            <a:cxnSpLocks noChangeShapeType="1"/>
          </p:cNvCxnSpPr>
          <p:nvPr/>
        </p:nvCxnSpPr>
        <p:spPr bwMode="auto">
          <a:xfrm>
            <a:off x="7818629" y="4769279"/>
            <a:ext cx="0" cy="764848"/>
          </a:xfrm>
          <a:prstGeom prst="line">
            <a:avLst/>
          </a:prstGeom>
          <a:noFill/>
          <a:ln w="12700" algn="ctr">
            <a:solidFill>
              <a:schemeClr val="tx2"/>
            </a:solidFill>
            <a:prstDash val="dash"/>
            <a:round/>
            <a:headEnd/>
            <a:tailEnd/>
          </a:ln>
        </p:spPr>
      </p:cxnSp>
      <p:sp>
        <p:nvSpPr>
          <p:cNvPr id="73" name="Oval 72">
            <a:extLst>
              <a:ext uri="{FF2B5EF4-FFF2-40B4-BE49-F238E27FC236}">
                <a16:creationId xmlns:a16="http://schemas.microsoft.com/office/drawing/2014/main" id="{66C76A90-188B-4F64-B62D-79D16E5CFFD2}"/>
              </a:ext>
            </a:extLst>
          </p:cNvPr>
          <p:cNvSpPr/>
          <p:nvPr/>
        </p:nvSpPr>
        <p:spPr>
          <a:xfrm>
            <a:off x="125262" y="5295520"/>
            <a:ext cx="2496855" cy="1054307"/>
          </a:xfrm>
          <a:prstGeom prst="ellipse">
            <a:avLst/>
          </a:prstGeom>
          <a:noFill/>
          <a:ln w="12700">
            <a:solidFill>
              <a:schemeClr val="accent2">
                <a:alpha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sz="1600">
              <a:solidFill>
                <a:srgbClr val="FFFFFF"/>
              </a:solidFill>
              <a:latin typeface="Nokia Pure Text Light" panose="020B0403020202020204" pitchFamily="34" charset="0"/>
              <a:ea typeface="Nokia Pure Text Light" panose="020B0403020202020204" pitchFamily="34" charset="0"/>
            </a:endParaRPr>
          </a:p>
        </p:txBody>
      </p:sp>
      <p:pic>
        <p:nvPicPr>
          <p:cNvPr id="74"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BDD2DF97-8C68-4EDA-8BF9-5CBCDA4CC2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345" y="5493979"/>
            <a:ext cx="657600" cy="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75"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7F91E333-21CE-482D-A1E1-61BBA60CAB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1363" y="5493979"/>
            <a:ext cx="657600" cy="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76"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A7510084-ACD8-4A7B-A464-13A4810F8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1803" y="5493979"/>
            <a:ext cx="657600" cy="6576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5621892F-3E10-4ADA-8C99-6F222E678277}"/>
              </a:ext>
            </a:extLst>
          </p:cNvPr>
          <p:cNvGrpSpPr>
            <a:grpSpLocks noChangeAspect="1"/>
          </p:cNvGrpSpPr>
          <p:nvPr/>
        </p:nvGrpSpPr>
        <p:grpSpPr>
          <a:xfrm>
            <a:off x="8542729" y="5499633"/>
            <a:ext cx="1071171" cy="1024887"/>
            <a:chOff x="4651200" y="3535909"/>
            <a:chExt cx="1460569" cy="1397462"/>
          </a:xfrm>
        </p:grpSpPr>
        <p:sp>
          <p:nvSpPr>
            <p:cNvPr id="85" name="TextBox 84">
              <a:extLst>
                <a:ext uri="{FF2B5EF4-FFF2-40B4-BE49-F238E27FC236}">
                  <a16:creationId xmlns:a16="http://schemas.microsoft.com/office/drawing/2014/main" id="{EC8DA7A4-EBC6-40A7-94C5-DD0AA2312B3A}"/>
                </a:ext>
              </a:extLst>
            </p:cNvPr>
            <p:cNvSpPr txBox="1"/>
            <p:nvPr/>
          </p:nvSpPr>
          <p:spPr>
            <a:xfrm>
              <a:off x="4651200" y="4485557"/>
              <a:ext cx="1460569" cy="44781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a:solidFill>
                    <a:srgbClr val="001135"/>
                  </a:solidFill>
                  <a:latin typeface="Nokia Pure Text Light"/>
                  <a:ea typeface="MS PGothic" pitchFamily="34" charset="-128"/>
                  <a:cs typeface="Arial" pitchFamily="34" charset="0"/>
                </a:rPr>
                <a:t>CDN/</a:t>
              </a:r>
              <a:br>
                <a:rPr lang="en-US" sz="1067">
                  <a:solidFill>
                    <a:srgbClr val="001135"/>
                  </a:solidFill>
                  <a:latin typeface="Nokia Pure Text Light"/>
                  <a:ea typeface="MS PGothic" pitchFamily="34" charset="-128"/>
                  <a:cs typeface="Arial" pitchFamily="34" charset="0"/>
                </a:rPr>
              </a:br>
              <a:r>
                <a:rPr lang="en-US" sz="1067">
                  <a:solidFill>
                    <a:srgbClr val="001135"/>
                  </a:solidFill>
                  <a:latin typeface="Nokia Pure Text Light"/>
                  <a:ea typeface="MS PGothic" pitchFamily="34" charset="-128"/>
                  <a:cs typeface="Arial" pitchFamily="34" charset="0"/>
                </a:rPr>
                <a:t>Video Opt.</a:t>
              </a:r>
            </a:p>
          </p:txBody>
        </p:sp>
        <p:pic>
          <p:nvPicPr>
            <p:cNvPr id="86" name="Picture 85" descr="RACK ICON_Blue Black_RGB.png">
              <a:extLst>
                <a:ext uri="{FF2B5EF4-FFF2-40B4-BE49-F238E27FC236}">
                  <a16:creationId xmlns:a16="http://schemas.microsoft.com/office/drawing/2014/main" id="{5B68ED16-8342-43CD-83EA-2C407936C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sp>
        <p:nvSpPr>
          <p:cNvPr id="87" name="Callout: Line 86">
            <a:extLst>
              <a:ext uri="{FF2B5EF4-FFF2-40B4-BE49-F238E27FC236}">
                <a16:creationId xmlns:a16="http://schemas.microsoft.com/office/drawing/2014/main" id="{B113E062-DAAE-4548-A63D-F1BF50985488}"/>
              </a:ext>
            </a:extLst>
          </p:cNvPr>
          <p:cNvSpPr/>
          <p:nvPr/>
        </p:nvSpPr>
        <p:spPr>
          <a:xfrm>
            <a:off x="9145603" y="1661412"/>
            <a:ext cx="2295504" cy="1187227"/>
          </a:xfrm>
          <a:prstGeom prst="borderCallout1">
            <a:avLst>
              <a:gd name="adj1" fmla="val 48674"/>
              <a:gd name="adj2" fmla="val 460"/>
              <a:gd name="adj3" fmla="val 143104"/>
              <a:gd name="adj4" fmla="val -102701"/>
            </a:avLst>
          </a:prstGeom>
          <a:solidFill>
            <a:schemeClr val="accent6"/>
          </a:solidFill>
          <a:ln w="317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r>
              <a:rPr lang="en-US" sz="1600">
                <a:solidFill>
                  <a:schemeClr val="tx2"/>
                </a:solidFill>
                <a:latin typeface="Nokia Pure Text Light" panose="020B0403020202020204" pitchFamily="34" charset="0"/>
                <a:ea typeface="Nokia Pure Text Light" panose="020B0403020202020204" pitchFamily="34" charset="0"/>
              </a:rPr>
              <a:t>Provides policy to network elements to enable subscriber experience</a:t>
            </a:r>
            <a:endParaRPr lang="en-CA" sz="1600">
              <a:solidFill>
                <a:schemeClr val="tx2"/>
              </a:solidFill>
              <a:latin typeface="Nokia Pure Text Light" panose="020B0403020202020204" pitchFamily="34" charset="0"/>
              <a:ea typeface="Nokia Pure Text Light" panose="020B0403020202020204" pitchFamily="34" charset="0"/>
            </a:endParaRPr>
          </a:p>
        </p:txBody>
      </p:sp>
    </p:spTree>
    <p:extLst>
      <p:ext uri="{BB962C8B-B14F-4D97-AF65-F5344CB8AC3E}">
        <p14:creationId xmlns:p14="http://schemas.microsoft.com/office/powerpoint/2010/main" val="381390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9BE154FF-84CE-44A4-B90E-F95A3D839B85}"/>
              </a:ext>
            </a:extLst>
          </p:cNvPr>
          <p:cNvPicPr>
            <a:picLocks noChangeAspect="1"/>
          </p:cNvPicPr>
          <p:nvPr/>
        </p:nvPicPr>
        <p:blipFill>
          <a:blip r:embed="rId3"/>
          <a:stretch>
            <a:fillRect/>
          </a:stretch>
        </p:blipFill>
        <p:spPr>
          <a:xfrm>
            <a:off x="263875" y="1235034"/>
            <a:ext cx="11647076" cy="5201392"/>
          </a:xfrm>
          <a:prstGeom prst="rect">
            <a:avLst/>
          </a:prstGeom>
        </p:spPr>
      </p:pic>
    </p:spTree>
    <p:extLst>
      <p:ext uri="{BB962C8B-B14F-4D97-AF65-F5344CB8AC3E}">
        <p14:creationId xmlns:p14="http://schemas.microsoft.com/office/powerpoint/2010/main" val="29071883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6B68604C-9F08-4909-AE28-68CC1C15205C}"/>
              </a:ext>
            </a:extLst>
          </p:cNvPr>
          <p:cNvPicPr>
            <a:picLocks noChangeAspect="1"/>
          </p:cNvPicPr>
          <p:nvPr/>
        </p:nvPicPr>
        <p:blipFill>
          <a:blip r:embed="rId3"/>
          <a:stretch>
            <a:fillRect/>
          </a:stretch>
        </p:blipFill>
        <p:spPr>
          <a:xfrm>
            <a:off x="0" y="1140031"/>
            <a:ext cx="12061371" cy="5487097"/>
          </a:xfrm>
          <a:prstGeom prst="rect">
            <a:avLst/>
          </a:prstGeom>
        </p:spPr>
      </p:pic>
    </p:spTree>
    <p:extLst>
      <p:ext uri="{BB962C8B-B14F-4D97-AF65-F5344CB8AC3E}">
        <p14:creationId xmlns:p14="http://schemas.microsoft.com/office/powerpoint/2010/main" val="20880021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6C52E478-2557-4320-BD52-CBE110C60457}"/>
              </a:ext>
            </a:extLst>
          </p:cNvPr>
          <p:cNvPicPr>
            <a:picLocks noChangeAspect="1"/>
          </p:cNvPicPr>
          <p:nvPr/>
        </p:nvPicPr>
        <p:blipFill>
          <a:blip r:embed="rId3"/>
          <a:stretch>
            <a:fillRect/>
          </a:stretch>
        </p:blipFill>
        <p:spPr>
          <a:xfrm>
            <a:off x="0" y="1246645"/>
            <a:ext cx="12061371" cy="5380483"/>
          </a:xfrm>
          <a:prstGeom prst="rect">
            <a:avLst/>
          </a:prstGeom>
        </p:spPr>
      </p:pic>
    </p:spTree>
    <p:extLst>
      <p:ext uri="{BB962C8B-B14F-4D97-AF65-F5344CB8AC3E}">
        <p14:creationId xmlns:p14="http://schemas.microsoft.com/office/powerpoint/2010/main" val="34819768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62106E22-AFC4-4743-8D1C-12C966A018C7}"/>
              </a:ext>
            </a:extLst>
          </p:cNvPr>
          <p:cNvPicPr>
            <a:picLocks noChangeAspect="1"/>
          </p:cNvPicPr>
          <p:nvPr/>
        </p:nvPicPr>
        <p:blipFill>
          <a:blip r:embed="rId3"/>
          <a:stretch>
            <a:fillRect/>
          </a:stretch>
        </p:blipFill>
        <p:spPr>
          <a:xfrm>
            <a:off x="0" y="1343024"/>
            <a:ext cx="12192000" cy="5284103"/>
          </a:xfrm>
          <a:prstGeom prst="rect">
            <a:avLst/>
          </a:prstGeom>
        </p:spPr>
      </p:pic>
    </p:spTree>
    <p:extLst>
      <p:ext uri="{BB962C8B-B14F-4D97-AF65-F5344CB8AC3E}">
        <p14:creationId xmlns:p14="http://schemas.microsoft.com/office/powerpoint/2010/main" val="18908154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1836D3C1-2951-4E1F-A136-2B19D377E2F6}"/>
              </a:ext>
            </a:extLst>
          </p:cNvPr>
          <p:cNvPicPr>
            <a:picLocks noChangeAspect="1"/>
          </p:cNvPicPr>
          <p:nvPr/>
        </p:nvPicPr>
        <p:blipFill>
          <a:blip r:embed="rId3"/>
          <a:stretch>
            <a:fillRect/>
          </a:stretch>
        </p:blipFill>
        <p:spPr>
          <a:xfrm>
            <a:off x="0" y="1009403"/>
            <a:ext cx="12191999" cy="5617725"/>
          </a:xfrm>
          <a:prstGeom prst="rect">
            <a:avLst/>
          </a:prstGeom>
        </p:spPr>
      </p:pic>
    </p:spTree>
    <p:extLst>
      <p:ext uri="{BB962C8B-B14F-4D97-AF65-F5344CB8AC3E}">
        <p14:creationId xmlns:p14="http://schemas.microsoft.com/office/powerpoint/2010/main" val="15580006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E9B58D53-66EE-4CD4-AFFD-37A692B1AF2C}"/>
              </a:ext>
            </a:extLst>
          </p:cNvPr>
          <p:cNvPicPr>
            <a:picLocks noChangeAspect="1"/>
          </p:cNvPicPr>
          <p:nvPr/>
        </p:nvPicPr>
        <p:blipFill>
          <a:blip r:embed="rId3"/>
          <a:stretch>
            <a:fillRect/>
          </a:stretch>
        </p:blipFill>
        <p:spPr>
          <a:xfrm>
            <a:off x="0" y="866899"/>
            <a:ext cx="12191999" cy="5991101"/>
          </a:xfrm>
          <a:prstGeom prst="rect">
            <a:avLst/>
          </a:prstGeom>
        </p:spPr>
      </p:pic>
    </p:spTree>
    <p:extLst>
      <p:ext uri="{BB962C8B-B14F-4D97-AF65-F5344CB8AC3E}">
        <p14:creationId xmlns:p14="http://schemas.microsoft.com/office/powerpoint/2010/main" val="30241672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F7BA41A2-EA7B-4C82-9695-5526F8283F72}"/>
              </a:ext>
            </a:extLst>
          </p:cNvPr>
          <p:cNvPicPr>
            <a:picLocks noChangeAspect="1"/>
          </p:cNvPicPr>
          <p:nvPr/>
        </p:nvPicPr>
        <p:blipFill>
          <a:blip r:embed="rId3"/>
          <a:stretch>
            <a:fillRect/>
          </a:stretch>
        </p:blipFill>
        <p:spPr>
          <a:xfrm>
            <a:off x="0" y="843148"/>
            <a:ext cx="12191999" cy="6014852"/>
          </a:xfrm>
          <a:prstGeom prst="rect">
            <a:avLst/>
          </a:prstGeom>
        </p:spPr>
      </p:pic>
    </p:spTree>
    <p:extLst>
      <p:ext uri="{BB962C8B-B14F-4D97-AF65-F5344CB8AC3E}">
        <p14:creationId xmlns:p14="http://schemas.microsoft.com/office/powerpoint/2010/main" val="19666497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480762"/>
            <a:ext cx="11504572" cy="10609892"/>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4008663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B194AF88-5E76-4B8F-8108-CBD4C6E43B6B}"/>
              </a:ext>
            </a:extLst>
          </p:cNvPr>
          <p:cNvPicPr>
            <a:picLocks noChangeAspect="1"/>
          </p:cNvPicPr>
          <p:nvPr/>
        </p:nvPicPr>
        <p:blipFill>
          <a:blip r:embed="rId3"/>
          <a:stretch>
            <a:fillRect/>
          </a:stretch>
        </p:blipFill>
        <p:spPr>
          <a:xfrm>
            <a:off x="0" y="1279775"/>
            <a:ext cx="12192000" cy="5611355"/>
          </a:xfrm>
          <a:prstGeom prst="rect">
            <a:avLst/>
          </a:prstGeom>
        </p:spPr>
      </p:pic>
    </p:spTree>
    <p:extLst>
      <p:ext uri="{BB962C8B-B14F-4D97-AF65-F5344CB8AC3E}">
        <p14:creationId xmlns:p14="http://schemas.microsoft.com/office/powerpoint/2010/main" val="884751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4A4C4B69-8655-4AA3-B2DF-E21868214A99}"/>
              </a:ext>
            </a:extLst>
          </p:cNvPr>
          <p:cNvPicPr>
            <a:picLocks noChangeAspect="1"/>
          </p:cNvPicPr>
          <p:nvPr/>
        </p:nvPicPr>
        <p:blipFill>
          <a:blip r:embed="rId3"/>
          <a:stretch>
            <a:fillRect/>
          </a:stretch>
        </p:blipFill>
        <p:spPr>
          <a:xfrm>
            <a:off x="1" y="1104406"/>
            <a:ext cx="12192000" cy="5753594"/>
          </a:xfrm>
          <a:prstGeom prst="rect">
            <a:avLst/>
          </a:prstGeom>
        </p:spPr>
      </p:pic>
    </p:spTree>
    <p:extLst>
      <p:ext uri="{BB962C8B-B14F-4D97-AF65-F5344CB8AC3E}">
        <p14:creationId xmlns:p14="http://schemas.microsoft.com/office/powerpoint/2010/main" val="3238142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75779A-810F-4A43-8E8D-A2301D8766A9}"/>
              </a:ext>
            </a:extLst>
          </p:cNvPr>
          <p:cNvSpPr>
            <a:spLocks noGrp="1"/>
          </p:cNvSpPr>
          <p:nvPr>
            <p:ph sz="quarter" idx="15"/>
          </p:nvPr>
        </p:nvSpPr>
        <p:spPr>
          <a:xfrm>
            <a:off x="557491" y="1440000"/>
            <a:ext cx="5590116" cy="474720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NPC will provide policy for both 4G/LTE (a PCRF) and 5G (a PCF)</a:t>
            </a:r>
          </a:p>
          <a:p>
            <a:endParaRPr lang="en-US" sz="1800" dirty="0"/>
          </a:p>
          <a:p>
            <a:r>
              <a:rPr lang="en-US" sz="1800" dirty="0"/>
              <a:t>Provides a single consistent view of a subscriber / device</a:t>
            </a:r>
          </a:p>
          <a:p>
            <a:endParaRPr lang="en-US" sz="1800" dirty="0"/>
          </a:p>
          <a:p>
            <a:r>
              <a:rPr lang="en-US" sz="1800" dirty="0"/>
              <a:t>Manage policies across both 4G and 5G</a:t>
            </a:r>
          </a:p>
          <a:p>
            <a:pPr lvl="1"/>
            <a:r>
              <a:rPr lang="en-US" sz="1800" dirty="0"/>
              <a:t>Use common rules/information where appropriate, or 4G/5G specific rules when needed</a:t>
            </a:r>
          </a:p>
          <a:p>
            <a:endParaRPr lang="en-US" sz="1800" dirty="0"/>
          </a:p>
          <a:p>
            <a:r>
              <a:rPr lang="en-US" sz="1800" dirty="0"/>
              <a:t>Migrate subscribers more easily from the 4G network to the 5G network</a:t>
            </a:r>
          </a:p>
        </p:txBody>
      </p:sp>
      <p:sp>
        <p:nvSpPr>
          <p:cNvPr id="4" name="Title 3">
            <a:extLst>
              <a:ext uri="{FF2B5EF4-FFF2-40B4-BE49-F238E27FC236}">
                <a16:creationId xmlns:a16="http://schemas.microsoft.com/office/drawing/2014/main" id="{1C547DE5-27DF-4256-BB7D-807C134A143C}"/>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NPC</a:t>
            </a:r>
            <a:endParaRPr lang="en-CA"/>
          </a:p>
        </p:txBody>
      </p:sp>
      <p:sp>
        <p:nvSpPr>
          <p:cNvPr id="5" name="Text Placeholder 4">
            <a:extLst>
              <a:ext uri="{FF2B5EF4-FFF2-40B4-BE49-F238E27FC236}">
                <a16:creationId xmlns:a16="http://schemas.microsoft.com/office/drawing/2014/main" id="{54B4F9ED-54F8-4020-8934-1D19895359BF}"/>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Ease the migration to 5G</a:t>
            </a:r>
            <a:endParaRPr lang="en-CA"/>
          </a:p>
        </p:txBody>
      </p:sp>
      <p:sp>
        <p:nvSpPr>
          <p:cNvPr id="6" name="Rectangle 5">
            <a:extLst>
              <a:ext uri="{FF2B5EF4-FFF2-40B4-BE49-F238E27FC236}">
                <a16:creationId xmlns:a16="http://schemas.microsoft.com/office/drawing/2014/main" id="{D7BCC481-DD03-4EFA-8527-68386D4BB1AB}"/>
              </a:ext>
            </a:extLst>
          </p:cNvPr>
          <p:cNvSpPr/>
          <p:nvPr/>
        </p:nvSpPr>
        <p:spPr>
          <a:xfrm>
            <a:off x="8284788" y="2759977"/>
            <a:ext cx="861029" cy="1804721"/>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endParaRPr lang="en-CA" sz="1600">
              <a:solidFill>
                <a:schemeClr val="bg1"/>
              </a:solidFill>
              <a:latin typeface="Nokia Pure Text Light" panose="020B0403020202020204" pitchFamily="34" charset="0"/>
              <a:ea typeface="Nokia Pure Text Light" panose="020B0403020202020204" pitchFamily="34" charset="0"/>
            </a:endParaRPr>
          </a:p>
        </p:txBody>
      </p:sp>
      <p:sp>
        <p:nvSpPr>
          <p:cNvPr id="10" name="Rectangle 9">
            <a:extLst>
              <a:ext uri="{FF2B5EF4-FFF2-40B4-BE49-F238E27FC236}">
                <a16:creationId xmlns:a16="http://schemas.microsoft.com/office/drawing/2014/main" id="{6CA5DC70-7682-43D9-9617-618BCD06C10A}"/>
              </a:ext>
            </a:extLst>
          </p:cNvPr>
          <p:cNvSpPr/>
          <p:nvPr/>
        </p:nvSpPr>
        <p:spPr>
          <a:xfrm>
            <a:off x="7212580" y="3945456"/>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AF</a:t>
            </a:r>
            <a:endParaRPr lang="en-US" sz="800" kern="0">
              <a:solidFill>
                <a:srgbClr val="FFFFFF"/>
              </a:solidFill>
              <a:latin typeface="Nokia Pure Text Light"/>
            </a:endParaRPr>
          </a:p>
        </p:txBody>
      </p:sp>
      <p:sp>
        <p:nvSpPr>
          <p:cNvPr id="11" name="Rectangle 10">
            <a:extLst>
              <a:ext uri="{FF2B5EF4-FFF2-40B4-BE49-F238E27FC236}">
                <a16:creationId xmlns:a16="http://schemas.microsoft.com/office/drawing/2014/main" id="{87442EB7-F690-41A7-8849-3D389F594FAB}"/>
              </a:ext>
            </a:extLst>
          </p:cNvPr>
          <p:cNvSpPr/>
          <p:nvPr/>
        </p:nvSpPr>
        <p:spPr>
          <a:xfrm>
            <a:off x="8355427" y="3945454"/>
            <a:ext cx="728573" cy="486105"/>
          </a:xfrm>
          <a:prstGeom prst="rect">
            <a:avLst/>
          </a:prstGeom>
          <a:solidFill>
            <a:srgbClr val="124191"/>
          </a:solidFill>
          <a:ln w="9525" cap="flat" cmpd="sng" algn="ctr">
            <a:no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b="1" kern="0">
                <a:solidFill>
                  <a:schemeClr val="accent3">
                    <a:lumMod val="20000"/>
                    <a:lumOff val="80000"/>
                  </a:schemeClr>
                </a:solidFill>
                <a:latin typeface="Nokia Pure Text Light"/>
              </a:rPr>
              <a:t>PCF</a:t>
            </a:r>
            <a:endParaRPr lang="en-US" sz="800" b="1" kern="0">
              <a:solidFill>
                <a:schemeClr val="accent3">
                  <a:lumMod val="20000"/>
                  <a:lumOff val="80000"/>
                </a:schemeClr>
              </a:solidFill>
              <a:latin typeface="Nokia Pure Text Light"/>
            </a:endParaRPr>
          </a:p>
        </p:txBody>
      </p:sp>
      <p:sp>
        <p:nvSpPr>
          <p:cNvPr id="12" name="Rectangle 11">
            <a:extLst>
              <a:ext uri="{FF2B5EF4-FFF2-40B4-BE49-F238E27FC236}">
                <a16:creationId xmlns:a16="http://schemas.microsoft.com/office/drawing/2014/main" id="{6E5A8B72-88AE-4579-8F44-25D655EA70BF}"/>
              </a:ext>
            </a:extLst>
          </p:cNvPr>
          <p:cNvSpPr/>
          <p:nvPr/>
        </p:nvSpPr>
        <p:spPr>
          <a:xfrm>
            <a:off x="9498272" y="394545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bg1"/>
                </a:solidFill>
                <a:latin typeface="Nokia Pure Text Light"/>
              </a:rPr>
              <a:t>CHF</a:t>
            </a:r>
            <a:endParaRPr lang="en-US" sz="800" kern="0">
              <a:solidFill>
                <a:schemeClr val="bg1"/>
              </a:solidFill>
              <a:latin typeface="Nokia Pure Text Light"/>
            </a:endParaRPr>
          </a:p>
        </p:txBody>
      </p:sp>
      <p:sp>
        <p:nvSpPr>
          <p:cNvPr id="13" name="Rectangle 12">
            <a:extLst>
              <a:ext uri="{FF2B5EF4-FFF2-40B4-BE49-F238E27FC236}">
                <a16:creationId xmlns:a16="http://schemas.microsoft.com/office/drawing/2014/main" id="{6BA3AF67-A4BD-4A7A-8AC1-87F257C056D8}"/>
              </a:ext>
            </a:extLst>
          </p:cNvPr>
          <p:cNvSpPr/>
          <p:nvPr/>
        </p:nvSpPr>
        <p:spPr>
          <a:xfrm>
            <a:off x="7707027" y="5520098"/>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SMF</a:t>
            </a:r>
            <a:endParaRPr lang="en-US" sz="800" kern="0">
              <a:solidFill>
                <a:srgbClr val="FFFFFF"/>
              </a:solidFill>
              <a:latin typeface="Nokia Pure Text Light"/>
            </a:endParaRPr>
          </a:p>
        </p:txBody>
      </p:sp>
      <p:sp>
        <p:nvSpPr>
          <p:cNvPr id="14" name="Rectangle 13">
            <a:extLst>
              <a:ext uri="{FF2B5EF4-FFF2-40B4-BE49-F238E27FC236}">
                <a16:creationId xmlns:a16="http://schemas.microsoft.com/office/drawing/2014/main" id="{333F3494-6D45-4B34-A5FD-2788D3A45FE7}"/>
              </a:ext>
            </a:extLst>
          </p:cNvPr>
          <p:cNvSpPr/>
          <p:nvPr/>
        </p:nvSpPr>
        <p:spPr>
          <a:xfrm>
            <a:off x="8867140" y="5520097"/>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dirty="0">
                <a:solidFill>
                  <a:srgbClr val="FFFFFF"/>
                </a:solidFill>
                <a:latin typeface="Nokia Pure Text Light"/>
              </a:rPr>
              <a:t>AMF</a:t>
            </a:r>
            <a:endParaRPr lang="en-US" sz="800" kern="0" dirty="0">
              <a:solidFill>
                <a:srgbClr val="FFFFFF"/>
              </a:solidFill>
              <a:latin typeface="Nokia Pure Text Light"/>
            </a:endParaRPr>
          </a:p>
        </p:txBody>
      </p:sp>
      <p:sp>
        <p:nvSpPr>
          <p:cNvPr id="23" name="Rectangle 22">
            <a:extLst>
              <a:ext uri="{FF2B5EF4-FFF2-40B4-BE49-F238E27FC236}">
                <a16:creationId xmlns:a16="http://schemas.microsoft.com/office/drawing/2014/main" id="{1C5D20EE-8D92-4DE7-92A2-7A5E69004CED}"/>
              </a:ext>
            </a:extLst>
          </p:cNvPr>
          <p:cNvSpPr/>
          <p:nvPr/>
        </p:nvSpPr>
        <p:spPr>
          <a:xfrm>
            <a:off x="7531116" y="4547027"/>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endParaRPr lang="en-US" sz="800" kern="0" dirty="0">
              <a:solidFill>
                <a:schemeClr val="tx2"/>
              </a:solidFill>
              <a:latin typeface="Nokia Pure Text Light"/>
            </a:endParaRPr>
          </a:p>
        </p:txBody>
      </p:sp>
      <p:grpSp>
        <p:nvGrpSpPr>
          <p:cNvPr id="38" name="Group 37">
            <a:extLst>
              <a:ext uri="{FF2B5EF4-FFF2-40B4-BE49-F238E27FC236}">
                <a16:creationId xmlns:a16="http://schemas.microsoft.com/office/drawing/2014/main" id="{53B40EEC-478E-499C-953C-C9FEB9A93741}"/>
              </a:ext>
            </a:extLst>
          </p:cNvPr>
          <p:cNvGrpSpPr>
            <a:grpSpLocks noChangeAspect="1"/>
          </p:cNvGrpSpPr>
          <p:nvPr/>
        </p:nvGrpSpPr>
        <p:grpSpPr>
          <a:xfrm>
            <a:off x="8376489" y="2677903"/>
            <a:ext cx="686449" cy="842943"/>
            <a:chOff x="4651200" y="3309243"/>
            <a:chExt cx="917498" cy="1126667"/>
          </a:xfrm>
        </p:grpSpPr>
        <p:pic>
          <p:nvPicPr>
            <p:cNvPr id="39" name="Picture 38" descr="RACK ICON_Blue Black_RGB.png">
              <a:extLst>
                <a:ext uri="{FF2B5EF4-FFF2-40B4-BE49-F238E27FC236}">
                  <a16:creationId xmlns:a16="http://schemas.microsoft.com/office/drawing/2014/main" id="{9052AC42-1015-4548-9A1F-96B3B631B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0" name="TextBox 39">
              <a:extLst>
                <a:ext uri="{FF2B5EF4-FFF2-40B4-BE49-F238E27FC236}">
                  <a16:creationId xmlns:a16="http://schemas.microsoft.com/office/drawing/2014/main" id="{06CCFFD4-C838-418A-860E-2EE15ACE59D1}"/>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41" name="Rectangle 40">
            <a:extLst>
              <a:ext uri="{FF2B5EF4-FFF2-40B4-BE49-F238E27FC236}">
                <a16:creationId xmlns:a16="http://schemas.microsoft.com/office/drawing/2014/main" id="{1169B058-7A0A-4850-9DA0-683911DE1674}"/>
              </a:ext>
            </a:extLst>
          </p:cNvPr>
          <p:cNvSpPr/>
          <p:nvPr/>
        </p:nvSpPr>
        <p:spPr>
          <a:xfrm>
            <a:off x="8342480" y="3568592"/>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dirty="0">
                <a:solidFill>
                  <a:schemeClr val="tx2"/>
                </a:solidFill>
                <a:latin typeface="Nokia Pure Text Light"/>
              </a:rPr>
              <a:t>PCRF</a:t>
            </a:r>
            <a:endParaRPr lang="en-US" sz="800" kern="0" dirty="0">
              <a:solidFill>
                <a:schemeClr val="tx2"/>
              </a:solidFill>
              <a:latin typeface="Nokia Pure Text Light"/>
            </a:endParaRPr>
          </a:p>
        </p:txBody>
      </p:sp>
      <p:grpSp>
        <p:nvGrpSpPr>
          <p:cNvPr id="42" name="Group 41">
            <a:extLst>
              <a:ext uri="{FF2B5EF4-FFF2-40B4-BE49-F238E27FC236}">
                <a16:creationId xmlns:a16="http://schemas.microsoft.com/office/drawing/2014/main" id="{300D193A-5B8B-403F-9B54-2F761D8B89B5}"/>
              </a:ext>
            </a:extLst>
          </p:cNvPr>
          <p:cNvGrpSpPr>
            <a:grpSpLocks noChangeAspect="1"/>
          </p:cNvGrpSpPr>
          <p:nvPr/>
        </p:nvGrpSpPr>
        <p:grpSpPr>
          <a:xfrm>
            <a:off x="8376489" y="1496701"/>
            <a:ext cx="686449" cy="842943"/>
            <a:chOff x="4651200" y="3309243"/>
            <a:chExt cx="917498" cy="1126667"/>
          </a:xfrm>
        </p:grpSpPr>
        <p:pic>
          <p:nvPicPr>
            <p:cNvPr id="43" name="Picture 42" descr="RACK ICON_Blue Black_RGB.png">
              <a:extLst>
                <a:ext uri="{FF2B5EF4-FFF2-40B4-BE49-F238E27FC236}">
                  <a16:creationId xmlns:a16="http://schemas.microsoft.com/office/drawing/2014/main" id="{78C7D37A-A136-4FD1-A033-EB0BDDE71E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4" name="TextBox 43">
              <a:extLst>
                <a:ext uri="{FF2B5EF4-FFF2-40B4-BE49-F238E27FC236}">
                  <a16:creationId xmlns:a16="http://schemas.microsoft.com/office/drawing/2014/main" id="{71283DD3-3235-43D6-A7E7-D0458E43A4E7}"/>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cxnSp>
        <p:nvCxnSpPr>
          <p:cNvPr id="45" name="Straight Connector 27">
            <a:extLst>
              <a:ext uri="{FF2B5EF4-FFF2-40B4-BE49-F238E27FC236}">
                <a16:creationId xmlns:a16="http://schemas.microsoft.com/office/drawing/2014/main" id="{5272D35B-2E25-433A-BA8C-5B43864EFF56}"/>
              </a:ext>
            </a:extLst>
          </p:cNvPr>
          <p:cNvCxnSpPr>
            <a:cxnSpLocks noChangeShapeType="1"/>
            <a:stCxn id="43" idx="2"/>
            <a:endCxn id="39" idx="0"/>
          </p:cNvCxnSpPr>
          <p:nvPr/>
        </p:nvCxnSpPr>
        <p:spPr bwMode="auto">
          <a:xfrm>
            <a:off x="8713165" y="2339643"/>
            <a:ext cx="0" cy="507845"/>
          </a:xfrm>
          <a:prstGeom prst="line">
            <a:avLst/>
          </a:prstGeom>
          <a:noFill/>
          <a:ln w="12700" algn="ctr">
            <a:solidFill>
              <a:schemeClr val="tx2"/>
            </a:solidFill>
            <a:round/>
            <a:headEnd/>
            <a:tailEnd/>
          </a:ln>
        </p:spPr>
      </p:cxnSp>
      <p:sp>
        <p:nvSpPr>
          <p:cNvPr id="46" name="Text Box 14">
            <a:extLst>
              <a:ext uri="{FF2B5EF4-FFF2-40B4-BE49-F238E27FC236}">
                <a16:creationId xmlns:a16="http://schemas.microsoft.com/office/drawing/2014/main" id="{B59D6E76-B6F0-421F-88C6-F3484B80D8E5}"/>
              </a:ext>
            </a:extLst>
          </p:cNvPr>
          <p:cNvSpPr txBox="1">
            <a:spLocks noChangeArrowheads="1"/>
          </p:cNvSpPr>
          <p:nvPr/>
        </p:nvSpPr>
        <p:spPr bwMode="auto">
          <a:xfrm>
            <a:off x="8766913" y="251821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Gx</a:t>
            </a:r>
          </a:p>
        </p:txBody>
      </p:sp>
      <p:grpSp>
        <p:nvGrpSpPr>
          <p:cNvPr id="47" name="Group 46">
            <a:extLst>
              <a:ext uri="{FF2B5EF4-FFF2-40B4-BE49-F238E27FC236}">
                <a16:creationId xmlns:a16="http://schemas.microsoft.com/office/drawing/2014/main" id="{D2210689-142D-48FF-85C0-F2EBD27040C0}"/>
              </a:ext>
            </a:extLst>
          </p:cNvPr>
          <p:cNvGrpSpPr>
            <a:grpSpLocks noChangeAspect="1"/>
          </p:cNvGrpSpPr>
          <p:nvPr/>
        </p:nvGrpSpPr>
        <p:grpSpPr>
          <a:xfrm>
            <a:off x="9590328" y="1660849"/>
            <a:ext cx="660053" cy="860676"/>
            <a:chOff x="4651200" y="3535909"/>
            <a:chExt cx="900000" cy="1173556"/>
          </a:xfrm>
        </p:grpSpPr>
        <p:sp>
          <p:nvSpPr>
            <p:cNvPr id="48" name="TextBox 47">
              <a:extLst>
                <a:ext uri="{FF2B5EF4-FFF2-40B4-BE49-F238E27FC236}">
                  <a16:creationId xmlns:a16="http://schemas.microsoft.com/office/drawing/2014/main" id="{CD7FCDFE-55A6-4B36-A49F-00755780958B}"/>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spcBef>
                  <a:spcPct val="50000"/>
                </a:spcBef>
                <a:defRPr/>
              </a:pPr>
              <a:endParaRPr lang="en-US" sz="1067" kern="0">
                <a:solidFill>
                  <a:srgbClr val="001135"/>
                </a:solidFill>
                <a:ea typeface="MS PGothic" pitchFamily="34" charset="-128"/>
                <a:cs typeface="Arial" charset="0"/>
              </a:endParaRPr>
            </a:p>
          </p:txBody>
        </p:sp>
        <p:pic>
          <p:nvPicPr>
            <p:cNvPr id="49" name="Picture 48" descr="RACK ICON_Blue Black_RGB.png">
              <a:extLst>
                <a:ext uri="{FF2B5EF4-FFF2-40B4-BE49-F238E27FC236}">
                  <a16:creationId xmlns:a16="http://schemas.microsoft.com/office/drawing/2014/main" id="{9D0EF484-6CFD-4B2E-A653-F3499D543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4" name="Group 53">
            <a:extLst>
              <a:ext uri="{FF2B5EF4-FFF2-40B4-BE49-F238E27FC236}">
                <a16:creationId xmlns:a16="http://schemas.microsoft.com/office/drawing/2014/main" id="{99D553F9-B295-42CF-9C91-ECBC20AF2154}"/>
              </a:ext>
            </a:extLst>
          </p:cNvPr>
          <p:cNvGrpSpPr>
            <a:grpSpLocks noChangeAspect="1"/>
          </p:cNvGrpSpPr>
          <p:nvPr/>
        </p:nvGrpSpPr>
        <p:grpSpPr>
          <a:xfrm>
            <a:off x="9541154" y="2678513"/>
            <a:ext cx="686449" cy="842943"/>
            <a:chOff x="4651200" y="3309243"/>
            <a:chExt cx="917498" cy="1126667"/>
          </a:xfrm>
        </p:grpSpPr>
        <p:pic>
          <p:nvPicPr>
            <p:cNvPr id="55" name="Picture 54" descr="RACK ICON_Blue Black_RGB.png">
              <a:extLst>
                <a:ext uri="{FF2B5EF4-FFF2-40B4-BE49-F238E27FC236}">
                  <a16:creationId xmlns:a16="http://schemas.microsoft.com/office/drawing/2014/main" id="{BD6A8C44-8D11-48BC-8224-E6F6F7530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56" name="TextBox 55">
              <a:extLst>
                <a:ext uri="{FF2B5EF4-FFF2-40B4-BE49-F238E27FC236}">
                  <a16:creationId xmlns:a16="http://schemas.microsoft.com/office/drawing/2014/main" id="{858012A8-92C1-4072-AF2A-1077C655EC9E}"/>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cxnSp>
        <p:nvCxnSpPr>
          <p:cNvPr id="58" name="Straight Connector 27">
            <a:extLst>
              <a:ext uri="{FF2B5EF4-FFF2-40B4-BE49-F238E27FC236}">
                <a16:creationId xmlns:a16="http://schemas.microsoft.com/office/drawing/2014/main" id="{FC75383F-43B3-48C8-885A-561326129529}"/>
              </a:ext>
            </a:extLst>
          </p:cNvPr>
          <p:cNvCxnSpPr>
            <a:cxnSpLocks noChangeShapeType="1"/>
            <a:stCxn id="55" idx="1"/>
            <a:endCxn id="39" idx="3"/>
          </p:cNvCxnSpPr>
          <p:nvPr/>
        </p:nvCxnSpPr>
        <p:spPr bwMode="auto">
          <a:xfrm flipH="1" flipV="1">
            <a:off x="9049846" y="3184168"/>
            <a:ext cx="491308" cy="609"/>
          </a:xfrm>
          <a:prstGeom prst="line">
            <a:avLst/>
          </a:prstGeom>
          <a:noFill/>
          <a:ln w="12700" algn="ctr">
            <a:solidFill>
              <a:schemeClr val="tx2"/>
            </a:solidFill>
            <a:round/>
            <a:headEnd/>
            <a:tailEnd/>
          </a:ln>
        </p:spPr>
      </p:cxnSp>
      <p:sp>
        <p:nvSpPr>
          <p:cNvPr id="59" name="Text Box 14">
            <a:extLst>
              <a:ext uri="{FF2B5EF4-FFF2-40B4-BE49-F238E27FC236}">
                <a16:creationId xmlns:a16="http://schemas.microsoft.com/office/drawing/2014/main" id="{FC231873-7728-44D5-AEB6-C2EA633342A8}"/>
              </a:ext>
            </a:extLst>
          </p:cNvPr>
          <p:cNvSpPr txBox="1">
            <a:spLocks noChangeArrowheads="1"/>
          </p:cNvSpPr>
          <p:nvPr/>
        </p:nvSpPr>
        <p:spPr bwMode="auto">
          <a:xfrm>
            <a:off x="8051246" y="3212731"/>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Rx</a:t>
            </a:r>
          </a:p>
        </p:txBody>
      </p:sp>
      <p:sp>
        <p:nvSpPr>
          <p:cNvPr id="60" name="Rectangle 59">
            <a:extLst>
              <a:ext uri="{FF2B5EF4-FFF2-40B4-BE49-F238E27FC236}">
                <a16:creationId xmlns:a16="http://schemas.microsoft.com/office/drawing/2014/main" id="{1E8E88EB-D9E0-4BA2-9C95-97DCB24EADD8}"/>
              </a:ext>
            </a:extLst>
          </p:cNvPr>
          <p:cNvSpPr/>
          <p:nvPr/>
        </p:nvSpPr>
        <p:spPr>
          <a:xfrm>
            <a:off x="9504996" y="3585416"/>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OCS</a:t>
            </a:r>
            <a:endParaRPr lang="en-US" sz="800" kern="0">
              <a:solidFill>
                <a:schemeClr val="tx2"/>
              </a:solidFill>
              <a:latin typeface="Nokia Pure Text Light"/>
            </a:endParaRPr>
          </a:p>
        </p:txBody>
      </p:sp>
      <p:grpSp>
        <p:nvGrpSpPr>
          <p:cNvPr id="61" name="Group 60">
            <a:extLst>
              <a:ext uri="{FF2B5EF4-FFF2-40B4-BE49-F238E27FC236}">
                <a16:creationId xmlns:a16="http://schemas.microsoft.com/office/drawing/2014/main" id="{1AFB30CD-5607-4244-B1C9-FF1EE5F3CD6A}"/>
              </a:ext>
            </a:extLst>
          </p:cNvPr>
          <p:cNvGrpSpPr>
            <a:grpSpLocks noChangeAspect="1"/>
          </p:cNvGrpSpPr>
          <p:nvPr/>
        </p:nvGrpSpPr>
        <p:grpSpPr>
          <a:xfrm>
            <a:off x="7252238" y="2678339"/>
            <a:ext cx="686449" cy="842943"/>
            <a:chOff x="4651200" y="3309243"/>
            <a:chExt cx="917498" cy="1126667"/>
          </a:xfrm>
        </p:grpSpPr>
        <p:pic>
          <p:nvPicPr>
            <p:cNvPr id="62" name="Picture 61" descr="RACK ICON_Blue Black_RGB.png">
              <a:extLst>
                <a:ext uri="{FF2B5EF4-FFF2-40B4-BE49-F238E27FC236}">
                  <a16:creationId xmlns:a16="http://schemas.microsoft.com/office/drawing/2014/main" id="{D2AEB6BC-A140-43C9-9F02-8A91DDF05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63" name="TextBox 62">
              <a:extLst>
                <a:ext uri="{FF2B5EF4-FFF2-40B4-BE49-F238E27FC236}">
                  <a16:creationId xmlns:a16="http://schemas.microsoft.com/office/drawing/2014/main" id="{0AB70693-317B-49C1-9176-8932942DA28B}"/>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64" name="Rectangle 63">
            <a:extLst>
              <a:ext uri="{FF2B5EF4-FFF2-40B4-BE49-F238E27FC236}">
                <a16:creationId xmlns:a16="http://schemas.microsoft.com/office/drawing/2014/main" id="{02A53EAB-97CC-49C5-B0CE-D8F49BFD0A5B}"/>
              </a:ext>
            </a:extLst>
          </p:cNvPr>
          <p:cNvSpPr/>
          <p:nvPr/>
        </p:nvSpPr>
        <p:spPr>
          <a:xfrm>
            <a:off x="7216080" y="3585243"/>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AF/IMS</a:t>
            </a:r>
            <a:endParaRPr lang="en-US" sz="800" kern="0">
              <a:solidFill>
                <a:schemeClr val="tx2"/>
              </a:solidFill>
              <a:latin typeface="Nokia Pure Text Light"/>
            </a:endParaRPr>
          </a:p>
        </p:txBody>
      </p:sp>
      <p:cxnSp>
        <p:nvCxnSpPr>
          <p:cNvPr id="65" name="Straight Connector 27">
            <a:extLst>
              <a:ext uri="{FF2B5EF4-FFF2-40B4-BE49-F238E27FC236}">
                <a16:creationId xmlns:a16="http://schemas.microsoft.com/office/drawing/2014/main" id="{06BC4039-0537-4A12-84B3-CC76428597A6}"/>
              </a:ext>
            </a:extLst>
          </p:cNvPr>
          <p:cNvCxnSpPr>
            <a:cxnSpLocks noChangeShapeType="1"/>
            <a:stCxn id="39" idx="1"/>
            <a:endCxn id="62" idx="3"/>
          </p:cNvCxnSpPr>
          <p:nvPr/>
        </p:nvCxnSpPr>
        <p:spPr bwMode="auto">
          <a:xfrm flipH="1">
            <a:off x="7925595" y="3184167"/>
            <a:ext cx="450893" cy="436"/>
          </a:xfrm>
          <a:prstGeom prst="line">
            <a:avLst/>
          </a:prstGeom>
          <a:noFill/>
          <a:ln w="12700" algn="ctr">
            <a:solidFill>
              <a:schemeClr val="tx2"/>
            </a:solidFill>
            <a:round/>
            <a:headEnd/>
            <a:tailEnd/>
          </a:ln>
        </p:spPr>
      </p:cxnSp>
      <p:sp>
        <p:nvSpPr>
          <p:cNvPr id="66" name="Text Box 14">
            <a:extLst>
              <a:ext uri="{FF2B5EF4-FFF2-40B4-BE49-F238E27FC236}">
                <a16:creationId xmlns:a16="http://schemas.microsoft.com/office/drawing/2014/main" id="{A7F23E1F-D31B-49BC-94CB-7B3C1BF71D45}"/>
              </a:ext>
            </a:extLst>
          </p:cNvPr>
          <p:cNvSpPr txBox="1">
            <a:spLocks noChangeArrowheads="1"/>
          </p:cNvSpPr>
          <p:nvPr/>
        </p:nvSpPr>
        <p:spPr bwMode="auto">
          <a:xfrm>
            <a:off x="9236370" y="321063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dirty="0">
                <a:solidFill>
                  <a:srgbClr val="001135"/>
                </a:solidFill>
                <a:latin typeface="Nokia Pure Text Light"/>
                <a:ea typeface="MS PGothic" pitchFamily="34" charset="-128"/>
                <a:cs typeface="Arial" pitchFamily="34" charset="0"/>
              </a:rPr>
              <a:t>Sy</a:t>
            </a:r>
          </a:p>
        </p:txBody>
      </p:sp>
      <p:pic>
        <p:nvPicPr>
          <p:cNvPr id="67"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27E80445-B4F4-47A9-8939-07DAF8C323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6971" y="1668829"/>
            <a:ext cx="657600" cy="6576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8" name="Straight Connector 27">
            <a:extLst>
              <a:ext uri="{FF2B5EF4-FFF2-40B4-BE49-F238E27FC236}">
                <a16:creationId xmlns:a16="http://schemas.microsoft.com/office/drawing/2014/main" id="{DDA8DBCC-B39E-4DC2-B77B-717AF5B632A3}"/>
              </a:ext>
            </a:extLst>
          </p:cNvPr>
          <p:cNvCxnSpPr>
            <a:cxnSpLocks noChangeShapeType="1"/>
            <a:endCxn id="49" idx="3"/>
          </p:cNvCxnSpPr>
          <p:nvPr/>
        </p:nvCxnSpPr>
        <p:spPr bwMode="auto">
          <a:xfrm flipH="1" flipV="1">
            <a:off x="10250382" y="1990875"/>
            <a:ext cx="486591" cy="6756"/>
          </a:xfrm>
          <a:prstGeom prst="line">
            <a:avLst/>
          </a:prstGeom>
          <a:noFill/>
          <a:ln w="12700" algn="ctr">
            <a:solidFill>
              <a:schemeClr val="tx2"/>
            </a:solidFill>
            <a:round/>
            <a:headEnd/>
            <a:tailEnd/>
          </a:ln>
        </p:spPr>
      </p:cxnSp>
      <p:sp>
        <p:nvSpPr>
          <p:cNvPr id="69" name="Rectangle 68">
            <a:extLst>
              <a:ext uri="{FF2B5EF4-FFF2-40B4-BE49-F238E27FC236}">
                <a16:creationId xmlns:a16="http://schemas.microsoft.com/office/drawing/2014/main" id="{26DA96D3-288C-4B7F-B791-A0646A6F0D93}"/>
              </a:ext>
            </a:extLst>
          </p:cNvPr>
          <p:cNvSpPr/>
          <p:nvPr/>
        </p:nvSpPr>
        <p:spPr>
          <a:xfrm>
            <a:off x="10840332" y="5520096"/>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RAN</a:t>
            </a:r>
            <a:endParaRPr lang="en-US" sz="800" kern="0">
              <a:solidFill>
                <a:srgbClr val="FFFFFF"/>
              </a:solidFill>
              <a:latin typeface="Nokia Pure Text Light"/>
            </a:endParaRPr>
          </a:p>
        </p:txBody>
      </p:sp>
      <p:cxnSp>
        <p:nvCxnSpPr>
          <p:cNvPr id="70" name="Straight Connector 69">
            <a:extLst>
              <a:ext uri="{FF2B5EF4-FFF2-40B4-BE49-F238E27FC236}">
                <a16:creationId xmlns:a16="http://schemas.microsoft.com/office/drawing/2014/main" id="{35CAC127-240D-4AF6-8E0D-F0AB6BA63E27}"/>
              </a:ext>
            </a:extLst>
          </p:cNvPr>
          <p:cNvCxnSpPr>
            <a:cxnSpLocks/>
            <a:stCxn id="69" idx="1"/>
            <a:endCxn id="14" idx="3"/>
          </p:cNvCxnSpPr>
          <p:nvPr/>
        </p:nvCxnSpPr>
        <p:spPr>
          <a:xfrm flipH="1">
            <a:off x="9595713" y="5763149"/>
            <a:ext cx="1244619" cy="1"/>
          </a:xfrm>
          <a:prstGeom prst="line">
            <a:avLst/>
          </a:prstGeom>
          <a:noFill/>
          <a:ln w="15875" cap="flat" cmpd="sng" algn="ctr">
            <a:solidFill>
              <a:srgbClr val="124191"/>
            </a:solidFill>
            <a:prstDash val="solid"/>
          </a:ln>
          <a:effectLst/>
        </p:spPr>
      </p:cxnSp>
      <p:sp>
        <p:nvSpPr>
          <p:cNvPr id="71" name="Rectangle 70">
            <a:extLst>
              <a:ext uri="{FF2B5EF4-FFF2-40B4-BE49-F238E27FC236}">
                <a16:creationId xmlns:a16="http://schemas.microsoft.com/office/drawing/2014/main" id="{0FC9DA4F-1FDA-482D-81BA-D9B4B56C79F2}"/>
              </a:ext>
            </a:extLst>
          </p:cNvPr>
          <p:cNvSpPr/>
          <p:nvPr/>
        </p:nvSpPr>
        <p:spPr>
          <a:xfrm>
            <a:off x="6419208" y="5520096"/>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UPF</a:t>
            </a:r>
            <a:endParaRPr lang="en-US" sz="800" kern="0">
              <a:solidFill>
                <a:srgbClr val="FFFFFF"/>
              </a:solidFill>
              <a:latin typeface="Nokia Pure Text Light"/>
            </a:endParaRPr>
          </a:p>
        </p:txBody>
      </p:sp>
      <p:cxnSp>
        <p:nvCxnSpPr>
          <p:cNvPr id="72" name="Straight Connector 71">
            <a:extLst>
              <a:ext uri="{FF2B5EF4-FFF2-40B4-BE49-F238E27FC236}">
                <a16:creationId xmlns:a16="http://schemas.microsoft.com/office/drawing/2014/main" id="{5565EC54-E813-4C81-92FD-AB74FD1CE963}"/>
              </a:ext>
            </a:extLst>
          </p:cNvPr>
          <p:cNvCxnSpPr>
            <a:cxnSpLocks/>
            <a:stCxn id="13" idx="1"/>
            <a:endCxn id="71" idx="3"/>
          </p:cNvCxnSpPr>
          <p:nvPr/>
        </p:nvCxnSpPr>
        <p:spPr>
          <a:xfrm flipH="1" flipV="1">
            <a:off x="7147783" y="5763148"/>
            <a:ext cx="559244" cy="3"/>
          </a:xfrm>
          <a:prstGeom prst="line">
            <a:avLst/>
          </a:prstGeom>
          <a:noFill/>
          <a:ln w="15875" cap="flat" cmpd="sng" algn="ctr">
            <a:solidFill>
              <a:srgbClr val="124191"/>
            </a:solidFill>
            <a:prstDash val="solid"/>
          </a:ln>
          <a:effectLst/>
        </p:spPr>
      </p:cxnSp>
      <p:sp>
        <p:nvSpPr>
          <p:cNvPr id="73" name="TextBox 72">
            <a:extLst>
              <a:ext uri="{FF2B5EF4-FFF2-40B4-BE49-F238E27FC236}">
                <a16:creationId xmlns:a16="http://schemas.microsoft.com/office/drawing/2014/main" id="{8F6858DB-59CE-4C0D-A48C-B1D31D8D9C69}"/>
              </a:ext>
            </a:extLst>
          </p:cNvPr>
          <p:cNvSpPr txBox="1"/>
          <p:nvPr/>
        </p:nvSpPr>
        <p:spPr>
          <a:xfrm>
            <a:off x="9590328" y="1460973"/>
            <a:ext cx="660053" cy="164212"/>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spcBef>
                <a:spcPct val="50000"/>
              </a:spcBef>
              <a:defRPr/>
            </a:pPr>
            <a:r>
              <a:rPr lang="en-US" sz="1067" kern="0">
                <a:solidFill>
                  <a:srgbClr val="001135"/>
                </a:solidFill>
                <a:ea typeface="MS PGothic" pitchFamily="34" charset="-128"/>
                <a:cs typeface="Arial" charset="0"/>
              </a:rPr>
              <a:t>SGSN/</a:t>
            </a:r>
            <a:r>
              <a:rPr lang="en-US" sz="1067" kern="0" err="1">
                <a:solidFill>
                  <a:srgbClr val="001135"/>
                </a:solidFill>
                <a:ea typeface="MS PGothic" pitchFamily="34" charset="-128"/>
                <a:cs typeface="Arial" charset="0"/>
              </a:rPr>
              <a:t>SGw</a:t>
            </a:r>
            <a:endParaRPr lang="en-US" sz="1067" kern="0">
              <a:solidFill>
                <a:srgbClr val="001135"/>
              </a:solidFill>
              <a:ea typeface="MS PGothic" pitchFamily="34" charset="-128"/>
              <a:cs typeface="Arial" charset="0"/>
            </a:endParaRPr>
          </a:p>
        </p:txBody>
      </p:sp>
      <p:sp>
        <p:nvSpPr>
          <p:cNvPr id="75" name="TextBox 74">
            <a:extLst>
              <a:ext uri="{FF2B5EF4-FFF2-40B4-BE49-F238E27FC236}">
                <a16:creationId xmlns:a16="http://schemas.microsoft.com/office/drawing/2014/main" id="{187B9F4B-942B-45EF-8998-4A1C6F7D1B3E}"/>
              </a:ext>
            </a:extLst>
          </p:cNvPr>
          <p:cNvSpPr txBox="1"/>
          <p:nvPr/>
        </p:nvSpPr>
        <p:spPr>
          <a:xfrm>
            <a:off x="8383140" y="1440002"/>
            <a:ext cx="660053" cy="164212"/>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defRPr/>
            </a:pPr>
            <a:r>
              <a:rPr lang="en-US" sz="1067" kern="0">
                <a:solidFill>
                  <a:srgbClr val="001135"/>
                </a:solidFill>
                <a:ea typeface="MS PGothic" pitchFamily="34" charset="-128"/>
                <a:cs typeface="Arial" charset="0"/>
              </a:rPr>
              <a:t>GGSN/</a:t>
            </a:r>
            <a:r>
              <a:rPr lang="en-US" sz="1067" kern="0" err="1">
                <a:solidFill>
                  <a:srgbClr val="001135"/>
                </a:solidFill>
                <a:ea typeface="MS PGothic" pitchFamily="34" charset="-128"/>
                <a:cs typeface="Arial" charset="0"/>
              </a:rPr>
              <a:t>PGw</a:t>
            </a:r>
            <a:endParaRPr lang="en-US" sz="1067" kern="0">
              <a:solidFill>
                <a:srgbClr val="001135"/>
              </a:solidFill>
              <a:ea typeface="MS PGothic" pitchFamily="34" charset="-128"/>
              <a:cs typeface="Arial" charset="0"/>
            </a:endParaRPr>
          </a:p>
        </p:txBody>
      </p:sp>
      <p:cxnSp>
        <p:nvCxnSpPr>
          <p:cNvPr id="76" name="Straight Connector 75">
            <a:extLst>
              <a:ext uri="{FF2B5EF4-FFF2-40B4-BE49-F238E27FC236}">
                <a16:creationId xmlns:a16="http://schemas.microsoft.com/office/drawing/2014/main" id="{BD6CBAD0-C972-44C5-A50E-84D4E6164ECD}"/>
              </a:ext>
            </a:extLst>
          </p:cNvPr>
          <p:cNvCxnSpPr>
            <a:cxnSpLocks/>
          </p:cNvCxnSpPr>
          <p:nvPr/>
        </p:nvCxnSpPr>
        <p:spPr>
          <a:xfrm>
            <a:off x="6419210" y="3793007"/>
            <a:ext cx="5217716" cy="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2CA75D6-18E7-44AD-85C4-47060A6D95D4}"/>
              </a:ext>
            </a:extLst>
          </p:cNvPr>
          <p:cNvSpPr/>
          <p:nvPr/>
        </p:nvSpPr>
        <p:spPr>
          <a:xfrm>
            <a:off x="10875859" y="3505315"/>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609555">
              <a:defRPr/>
            </a:pPr>
            <a:r>
              <a:rPr lang="de-DE" sz="1600" kern="0">
                <a:solidFill>
                  <a:schemeClr val="tx2"/>
                </a:solidFill>
                <a:latin typeface="Nokia Pure Text Light"/>
              </a:rPr>
              <a:t>4G</a:t>
            </a:r>
            <a:endParaRPr lang="en-US" sz="1200" kern="0">
              <a:solidFill>
                <a:schemeClr val="tx2"/>
              </a:solidFill>
              <a:latin typeface="Nokia Pure Text Light"/>
            </a:endParaRPr>
          </a:p>
        </p:txBody>
      </p:sp>
      <p:sp>
        <p:nvSpPr>
          <p:cNvPr id="78" name="Rectangle 77">
            <a:extLst>
              <a:ext uri="{FF2B5EF4-FFF2-40B4-BE49-F238E27FC236}">
                <a16:creationId xmlns:a16="http://schemas.microsoft.com/office/drawing/2014/main" id="{EB6239AB-D010-4AD0-B640-36F30AD0810A}"/>
              </a:ext>
            </a:extLst>
          </p:cNvPr>
          <p:cNvSpPr/>
          <p:nvPr/>
        </p:nvSpPr>
        <p:spPr>
          <a:xfrm>
            <a:off x="10880837" y="3888191"/>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609555">
              <a:defRPr/>
            </a:pPr>
            <a:r>
              <a:rPr lang="de-DE" sz="1600" kern="0">
                <a:solidFill>
                  <a:schemeClr val="tx2"/>
                </a:solidFill>
                <a:latin typeface="Nokia Pure Text Light"/>
              </a:rPr>
              <a:t>5G</a:t>
            </a:r>
            <a:endParaRPr lang="en-US" sz="1200" kern="0">
              <a:solidFill>
                <a:schemeClr val="tx2"/>
              </a:solidFill>
              <a:latin typeface="Nokia Pure Text Light"/>
            </a:endParaRPr>
          </a:p>
        </p:txBody>
      </p:sp>
      <p:cxnSp>
        <p:nvCxnSpPr>
          <p:cNvPr id="9" name="Straight Connector 8">
            <a:extLst>
              <a:ext uri="{FF2B5EF4-FFF2-40B4-BE49-F238E27FC236}">
                <a16:creationId xmlns:a16="http://schemas.microsoft.com/office/drawing/2014/main" id="{22646FAD-A4DF-4F73-AA7B-5FE9E7CCEB82}"/>
              </a:ext>
            </a:extLst>
          </p:cNvPr>
          <p:cNvCxnSpPr>
            <a:endCxn id="13" idx="0"/>
          </p:cNvCxnSpPr>
          <p:nvPr/>
        </p:nvCxnSpPr>
        <p:spPr>
          <a:xfrm flipH="1">
            <a:off x="8071314" y="4431559"/>
            <a:ext cx="519013" cy="1088539"/>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D3F673-00F9-4A57-A6B4-FC546BA64799}"/>
              </a:ext>
            </a:extLst>
          </p:cNvPr>
          <p:cNvCxnSpPr>
            <a:stCxn id="10" idx="3"/>
          </p:cNvCxnSpPr>
          <p:nvPr/>
        </p:nvCxnSpPr>
        <p:spPr>
          <a:xfrm>
            <a:off x="7941154" y="4188509"/>
            <a:ext cx="401327" cy="5988"/>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3F5860-501A-484D-A1E4-DF301DFA8ED0}"/>
              </a:ext>
            </a:extLst>
          </p:cNvPr>
          <p:cNvCxnSpPr>
            <a:endCxn id="12" idx="1"/>
          </p:cNvCxnSpPr>
          <p:nvPr/>
        </p:nvCxnSpPr>
        <p:spPr>
          <a:xfrm flipV="1">
            <a:off x="9084000" y="4188507"/>
            <a:ext cx="414272" cy="3"/>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2DC22C-3150-46C5-A9D6-04DB671C91F5}"/>
              </a:ext>
            </a:extLst>
          </p:cNvPr>
          <p:cNvCxnSpPr>
            <a:endCxn id="14" idx="0"/>
          </p:cNvCxnSpPr>
          <p:nvPr/>
        </p:nvCxnSpPr>
        <p:spPr>
          <a:xfrm>
            <a:off x="8867141" y="4431560"/>
            <a:ext cx="364287" cy="1088537"/>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C6A9C19-810B-4661-8D84-9FF1D7FC9E6A}"/>
              </a:ext>
            </a:extLst>
          </p:cNvPr>
          <p:cNvSpPr txBox="1"/>
          <p:nvPr/>
        </p:nvSpPr>
        <p:spPr>
          <a:xfrm>
            <a:off x="7938687" y="4308853"/>
            <a:ext cx="395887" cy="232809"/>
          </a:xfrm>
          <a:prstGeom prst="rect">
            <a:avLst/>
          </a:prstGeom>
          <a:noFill/>
        </p:spPr>
        <p:txBody>
          <a:bodyPr wrap="none" lIns="96000" tIns="96000" rIns="96000" bIns="96000" rtlCol="0">
            <a:noAutofit/>
          </a:bodyPr>
          <a:lstStyle/>
          <a:p>
            <a:pPr>
              <a:spcAft>
                <a:spcPts val="400"/>
              </a:spcAft>
              <a:buSzPct val="100000"/>
            </a:pPr>
            <a:r>
              <a:rPr lang="en-US" sz="1600" dirty="0">
                <a:solidFill>
                  <a:schemeClr val="tx2"/>
                </a:solidFill>
              </a:rPr>
              <a:t>N5</a:t>
            </a:r>
            <a:endParaRPr lang="en-IN" sz="1600" dirty="0">
              <a:solidFill>
                <a:schemeClr val="tx2"/>
              </a:solidFill>
            </a:endParaRPr>
          </a:p>
        </p:txBody>
      </p:sp>
      <p:sp>
        <p:nvSpPr>
          <p:cNvPr id="33" name="TextBox 32">
            <a:extLst>
              <a:ext uri="{FF2B5EF4-FFF2-40B4-BE49-F238E27FC236}">
                <a16:creationId xmlns:a16="http://schemas.microsoft.com/office/drawing/2014/main" id="{0476B39A-8460-4867-A626-1B7AE2D9F390}"/>
              </a:ext>
            </a:extLst>
          </p:cNvPr>
          <p:cNvSpPr txBox="1"/>
          <p:nvPr/>
        </p:nvSpPr>
        <p:spPr>
          <a:xfrm>
            <a:off x="9096153" y="4290871"/>
            <a:ext cx="728987" cy="366011"/>
          </a:xfrm>
          <a:prstGeom prst="rect">
            <a:avLst/>
          </a:prstGeom>
          <a:noFill/>
        </p:spPr>
        <p:txBody>
          <a:bodyPr wrap="square" lIns="96000" tIns="96000" rIns="96000" bIns="96000" rtlCol="0">
            <a:noAutofit/>
          </a:bodyPr>
          <a:lstStyle/>
          <a:p>
            <a:pPr>
              <a:spcAft>
                <a:spcPts val="400"/>
              </a:spcAft>
              <a:buSzPct val="100000"/>
            </a:pPr>
            <a:r>
              <a:rPr lang="en-US" sz="1600" dirty="0">
                <a:solidFill>
                  <a:schemeClr val="tx2"/>
                </a:solidFill>
              </a:rPr>
              <a:t>N28</a:t>
            </a:r>
            <a:endParaRPr lang="en-IN" sz="1600" dirty="0">
              <a:solidFill>
                <a:schemeClr val="tx2"/>
              </a:solidFill>
            </a:endParaRPr>
          </a:p>
        </p:txBody>
      </p:sp>
      <p:sp>
        <p:nvSpPr>
          <p:cNvPr id="35" name="TextBox 34">
            <a:extLst>
              <a:ext uri="{FF2B5EF4-FFF2-40B4-BE49-F238E27FC236}">
                <a16:creationId xmlns:a16="http://schemas.microsoft.com/office/drawing/2014/main" id="{FEF48A9D-FB15-4C26-98EF-E1C3BB712BF7}"/>
              </a:ext>
            </a:extLst>
          </p:cNvPr>
          <p:cNvSpPr txBox="1"/>
          <p:nvPr/>
        </p:nvSpPr>
        <p:spPr>
          <a:xfrm>
            <a:off x="7804469" y="4917665"/>
            <a:ext cx="640140" cy="341921"/>
          </a:xfrm>
          <a:prstGeom prst="rect">
            <a:avLst/>
          </a:prstGeom>
          <a:noFill/>
        </p:spPr>
        <p:txBody>
          <a:bodyPr wrap="square" lIns="96000" tIns="96000" rIns="96000" bIns="96000" rtlCol="0">
            <a:noAutofit/>
          </a:bodyPr>
          <a:lstStyle/>
          <a:p>
            <a:pPr>
              <a:spcAft>
                <a:spcPts val="400"/>
              </a:spcAft>
              <a:buSzPct val="100000"/>
            </a:pPr>
            <a:r>
              <a:rPr lang="en-US" sz="1600" dirty="0">
                <a:solidFill>
                  <a:schemeClr val="tx2"/>
                </a:solidFill>
              </a:rPr>
              <a:t>N7</a:t>
            </a:r>
            <a:endParaRPr lang="en-IN" sz="1600" dirty="0">
              <a:solidFill>
                <a:schemeClr val="tx2"/>
              </a:solidFill>
            </a:endParaRPr>
          </a:p>
        </p:txBody>
      </p:sp>
      <p:sp>
        <p:nvSpPr>
          <p:cNvPr id="36" name="TextBox 35">
            <a:extLst>
              <a:ext uri="{FF2B5EF4-FFF2-40B4-BE49-F238E27FC236}">
                <a16:creationId xmlns:a16="http://schemas.microsoft.com/office/drawing/2014/main" id="{43ADF255-4A4E-45B8-A83B-7C38E82DDEDA}"/>
              </a:ext>
            </a:extLst>
          </p:cNvPr>
          <p:cNvSpPr txBox="1"/>
          <p:nvPr/>
        </p:nvSpPr>
        <p:spPr>
          <a:xfrm>
            <a:off x="9145817" y="5022209"/>
            <a:ext cx="679323" cy="254835"/>
          </a:xfrm>
          <a:prstGeom prst="rect">
            <a:avLst/>
          </a:prstGeom>
          <a:noFill/>
        </p:spPr>
        <p:txBody>
          <a:bodyPr wrap="square" lIns="96000" tIns="96000" rIns="96000" bIns="96000" rtlCol="0">
            <a:noAutofit/>
          </a:bodyPr>
          <a:lstStyle/>
          <a:p>
            <a:pPr>
              <a:spcAft>
                <a:spcPts val="400"/>
              </a:spcAft>
              <a:buSzPct val="100000"/>
            </a:pPr>
            <a:r>
              <a:rPr lang="en-US" sz="1600" dirty="0">
                <a:solidFill>
                  <a:schemeClr val="tx2"/>
                </a:solidFill>
              </a:rPr>
              <a:t>N15</a:t>
            </a:r>
            <a:endParaRPr lang="en-IN" sz="1600" dirty="0">
              <a:solidFill>
                <a:schemeClr val="tx2"/>
              </a:solidFill>
            </a:endParaRPr>
          </a:p>
        </p:txBody>
      </p:sp>
      <p:cxnSp>
        <p:nvCxnSpPr>
          <p:cNvPr id="50" name="Straight Connector 49">
            <a:extLst>
              <a:ext uri="{FF2B5EF4-FFF2-40B4-BE49-F238E27FC236}">
                <a16:creationId xmlns:a16="http://schemas.microsoft.com/office/drawing/2014/main" id="{72B81B14-52FF-49FE-B40C-3F308A8C3A1D}"/>
              </a:ext>
            </a:extLst>
          </p:cNvPr>
          <p:cNvCxnSpPr>
            <a:stCxn id="13" idx="3"/>
            <a:endCxn id="14" idx="1"/>
          </p:cNvCxnSpPr>
          <p:nvPr/>
        </p:nvCxnSpPr>
        <p:spPr>
          <a:xfrm flipV="1">
            <a:off x="8435601" y="5763150"/>
            <a:ext cx="431540" cy="1"/>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676982-D90F-42EA-896E-7486124336D9}"/>
              </a:ext>
            </a:extLst>
          </p:cNvPr>
          <p:cNvCxnSpPr>
            <a:stCxn id="43" idx="3"/>
            <a:endCxn id="49" idx="1"/>
          </p:cNvCxnSpPr>
          <p:nvPr/>
        </p:nvCxnSpPr>
        <p:spPr>
          <a:xfrm flipV="1">
            <a:off x="9049845" y="1990876"/>
            <a:ext cx="540483" cy="12088"/>
          </a:xfrm>
          <a:prstGeom prst="line">
            <a:avLst/>
          </a:prstGeom>
          <a:ln w="31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9106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D1434427-0CA2-4932-AB40-00A4304314E6}"/>
              </a:ext>
            </a:extLst>
          </p:cNvPr>
          <p:cNvPicPr>
            <a:picLocks noChangeAspect="1"/>
          </p:cNvPicPr>
          <p:nvPr/>
        </p:nvPicPr>
        <p:blipFill>
          <a:blip r:embed="rId3"/>
          <a:stretch>
            <a:fillRect/>
          </a:stretch>
        </p:blipFill>
        <p:spPr>
          <a:xfrm>
            <a:off x="0" y="1021278"/>
            <a:ext cx="12192000" cy="5836722"/>
          </a:xfrm>
          <a:prstGeom prst="rect">
            <a:avLst/>
          </a:prstGeom>
        </p:spPr>
      </p:pic>
    </p:spTree>
    <p:extLst>
      <p:ext uri="{BB962C8B-B14F-4D97-AF65-F5344CB8AC3E}">
        <p14:creationId xmlns:p14="http://schemas.microsoft.com/office/powerpoint/2010/main" val="19963990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06BEE204-CCED-47E3-A10F-2F8FBC1066FB}"/>
              </a:ext>
            </a:extLst>
          </p:cNvPr>
          <p:cNvPicPr>
            <a:picLocks noChangeAspect="1"/>
          </p:cNvPicPr>
          <p:nvPr/>
        </p:nvPicPr>
        <p:blipFill>
          <a:blip r:embed="rId3"/>
          <a:stretch>
            <a:fillRect/>
          </a:stretch>
        </p:blipFill>
        <p:spPr>
          <a:xfrm>
            <a:off x="0" y="1092530"/>
            <a:ext cx="12192000" cy="5765470"/>
          </a:xfrm>
          <a:prstGeom prst="rect">
            <a:avLst/>
          </a:prstGeom>
        </p:spPr>
      </p:pic>
    </p:spTree>
    <p:extLst>
      <p:ext uri="{BB962C8B-B14F-4D97-AF65-F5344CB8AC3E}">
        <p14:creationId xmlns:p14="http://schemas.microsoft.com/office/powerpoint/2010/main" val="26610039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6" name="Picture 5">
            <a:extLst>
              <a:ext uri="{FF2B5EF4-FFF2-40B4-BE49-F238E27FC236}">
                <a16:creationId xmlns:a16="http://schemas.microsoft.com/office/drawing/2014/main" id="{F0579301-D52E-41B1-A784-3F4610652B09}"/>
              </a:ext>
            </a:extLst>
          </p:cNvPr>
          <p:cNvPicPr>
            <a:picLocks noChangeAspect="1"/>
          </p:cNvPicPr>
          <p:nvPr/>
        </p:nvPicPr>
        <p:blipFill>
          <a:blip r:embed="rId3"/>
          <a:stretch>
            <a:fillRect/>
          </a:stretch>
        </p:blipFill>
        <p:spPr>
          <a:xfrm>
            <a:off x="1" y="1128156"/>
            <a:ext cx="12192000" cy="5729844"/>
          </a:xfrm>
          <a:prstGeom prst="rect">
            <a:avLst/>
          </a:prstGeom>
        </p:spPr>
      </p:pic>
    </p:spTree>
    <p:extLst>
      <p:ext uri="{BB962C8B-B14F-4D97-AF65-F5344CB8AC3E}">
        <p14:creationId xmlns:p14="http://schemas.microsoft.com/office/powerpoint/2010/main" val="28030578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5BE55E74-596B-4E02-968B-CEDC5ADF8AD7}"/>
              </a:ext>
            </a:extLst>
          </p:cNvPr>
          <p:cNvPicPr>
            <a:picLocks noChangeAspect="1"/>
          </p:cNvPicPr>
          <p:nvPr/>
        </p:nvPicPr>
        <p:blipFill>
          <a:blip r:embed="rId3"/>
          <a:stretch>
            <a:fillRect/>
          </a:stretch>
        </p:blipFill>
        <p:spPr>
          <a:xfrm>
            <a:off x="0" y="973778"/>
            <a:ext cx="12192000" cy="5884222"/>
          </a:xfrm>
          <a:prstGeom prst="rect">
            <a:avLst/>
          </a:prstGeom>
        </p:spPr>
      </p:pic>
    </p:spTree>
    <p:extLst>
      <p:ext uri="{BB962C8B-B14F-4D97-AF65-F5344CB8AC3E}">
        <p14:creationId xmlns:p14="http://schemas.microsoft.com/office/powerpoint/2010/main" val="18606443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5D923C4D-53A2-4048-AC62-1003082A9BB0}"/>
              </a:ext>
            </a:extLst>
          </p:cNvPr>
          <p:cNvPicPr>
            <a:picLocks noChangeAspect="1"/>
          </p:cNvPicPr>
          <p:nvPr/>
        </p:nvPicPr>
        <p:blipFill>
          <a:blip r:embed="rId3"/>
          <a:stretch>
            <a:fillRect/>
          </a:stretch>
        </p:blipFill>
        <p:spPr>
          <a:xfrm>
            <a:off x="0" y="1140030"/>
            <a:ext cx="12192000" cy="5717969"/>
          </a:xfrm>
          <a:prstGeom prst="rect">
            <a:avLst/>
          </a:prstGeom>
        </p:spPr>
      </p:pic>
    </p:spTree>
    <p:extLst>
      <p:ext uri="{BB962C8B-B14F-4D97-AF65-F5344CB8AC3E}">
        <p14:creationId xmlns:p14="http://schemas.microsoft.com/office/powerpoint/2010/main" val="41787877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C0DE26B7-F439-49DC-935A-20CA7E96446E}"/>
              </a:ext>
            </a:extLst>
          </p:cNvPr>
          <p:cNvPicPr>
            <a:picLocks noChangeAspect="1"/>
          </p:cNvPicPr>
          <p:nvPr/>
        </p:nvPicPr>
        <p:blipFill>
          <a:blip r:embed="rId3"/>
          <a:stretch>
            <a:fillRect/>
          </a:stretch>
        </p:blipFill>
        <p:spPr>
          <a:xfrm>
            <a:off x="0" y="997527"/>
            <a:ext cx="12191999" cy="5860473"/>
          </a:xfrm>
          <a:prstGeom prst="rect">
            <a:avLst/>
          </a:prstGeom>
        </p:spPr>
      </p:pic>
    </p:spTree>
    <p:extLst>
      <p:ext uri="{BB962C8B-B14F-4D97-AF65-F5344CB8AC3E}">
        <p14:creationId xmlns:p14="http://schemas.microsoft.com/office/powerpoint/2010/main" val="36981240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12D79029-AFA7-4A28-91E7-BA5A3167AB7C}"/>
              </a:ext>
            </a:extLst>
          </p:cNvPr>
          <p:cNvPicPr>
            <a:picLocks noChangeAspect="1"/>
          </p:cNvPicPr>
          <p:nvPr/>
        </p:nvPicPr>
        <p:blipFill>
          <a:blip r:embed="rId3"/>
          <a:stretch>
            <a:fillRect/>
          </a:stretch>
        </p:blipFill>
        <p:spPr>
          <a:xfrm>
            <a:off x="0" y="1246645"/>
            <a:ext cx="12192000" cy="5611355"/>
          </a:xfrm>
          <a:prstGeom prst="rect">
            <a:avLst/>
          </a:prstGeom>
        </p:spPr>
      </p:pic>
    </p:spTree>
    <p:extLst>
      <p:ext uri="{BB962C8B-B14F-4D97-AF65-F5344CB8AC3E}">
        <p14:creationId xmlns:p14="http://schemas.microsoft.com/office/powerpoint/2010/main" val="22543369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SM</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C0167D2D-BC49-4F37-A591-35C748E701F1}"/>
              </a:ext>
            </a:extLst>
          </p:cNvPr>
          <p:cNvPicPr>
            <a:picLocks noChangeAspect="1"/>
          </p:cNvPicPr>
          <p:nvPr/>
        </p:nvPicPr>
        <p:blipFill>
          <a:blip r:embed="rId3"/>
          <a:stretch>
            <a:fillRect/>
          </a:stretch>
        </p:blipFill>
        <p:spPr>
          <a:xfrm>
            <a:off x="0" y="1116281"/>
            <a:ext cx="12192000" cy="5741719"/>
          </a:xfrm>
          <a:prstGeom prst="rect">
            <a:avLst/>
          </a:prstGeom>
        </p:spPr>
      </p:pic>
    </p:spTree>
    <p:extLst>
      <p:ext uri="{BB962C8B-B14F-4D97-AF65-F5344CB8AC3E}">
        <p14:creationId xmlns:p14="http://schemas.microsoft.com/office/powerpoint/2010/main" val="26998284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980225"/>
            <a:ext cx="11504572" cy="11608819"/>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INSTANTIATE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2400" b="1">
                <a:effectLst/>
                <a:latin typeface="Times New Roman" panose="02020603050405020304" pitchFamily="18" charset="0"/>
                <a:ea typeface="Calibri" panose="020F0502020204030204" pitchFamily="34" charset="0"/>
                <a:cs typeface="Times New Roman" panose="02020603050405020304" pitchFamily="18" charset="0"/>
              </a:rPr>
              <a:t>                                 1. Create VNF for ME</a:t>
            </a:r>
          </a:p>
          <a:p>
            <a:pPr algn="just">
              <a:lnSpc>
                <a:spcPct val="107000"/>
              </a:lnSpc>
              <a:spcBef>
                <a:spcPts val="200"/>
              </a:spcBef>
            </a:pPr>
            <a:r>
              <a:rPr lang="en-IN" sz="2400" b="1">
                <a:effectLst/>
                <a:latin typeface="Times New Roman" panose="02020603050405020304" pitchFamily="18" charset="0"/>
                <a:ea typeface="Calibri" panose="020F0502020204030204" pitchFamily="34" charset="0"/>
                <a:cs typeface="Times New Roman" panose="02020603050405020304" pitchFamily="18" charset="0"/>
              </a:rPr>
              <a:t>                                 2. Modify ME VNF</a:t>
            </a:r>
          </a:p>
          <a:p>
            <a:pPr algn="just">
              <a:lnSpc>
                <a:spcPct val="107000"/>
              </a:lnSpc>
              <a:spcBef>
                <a:spcPts val="200"/>
              </a:spcBef>
            </a:pPr>
            <a:r>
              <a:rPr lang="en-IN" sz="2400" b="1">
                <a:latin typeface="Times New Roman" panose="02020603050405020304" pitchFamily="18" charset="0"/>
                <a:ea typeface="Calibri" panose="020F0502020204030204" pitchFamily="34" charset="0"/>
                <a:cs typeface="Times New Roman" panose="02020603050405020304" pitchFamily="18" charset="0"/>
              </a:rPr>
              <a:t>                                 3. Instantiate ME VNF</a:t>
            </a: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18077181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447159"/>
            <a:ext cx="11504572" cy="10898946"/>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Create VNF for ME</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733BD472-4419-4C88-85E4-26EDDEB15250}"/>
              </a:ext>
            </a:extLst>
          </p:cNvPr>
          <p:cNvPicPr>
            <a:picLocks noChangeAspect="1"/>
          </p:cNvPicPr>
          <p:nvPr/>
        </p:nvPicPr>
        <p:blipFill>
          <a:blip r:embed="rId3"/>
          <a:stretch>
            <a:fillRect/>
          </a:stretch>
        </p:blipFill>
        <p:spPr>
          <a:xfrm>
            <a:off x="0" y="1080655"/>
            <a:ext cx="12192000" cy="5617028"/>
          </a:xfrm>
          <a:prstGeom prst="rect">
            <a:avLst/>
          </a:prstGeom>
        </p:spPr>
      </p:pic>
    </p:spTree>
    <p:extLst>
      <p:ext uri="{BB962C8B-B14F-4D97-AF65-F5344CB8AC3E}">
        <p14:creationId xmlns:p14="http://schemas.microsoft.com/office/powerpoint/2010/main" val="1506829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NPC Architecture</a:t>
            </a:r>
          </a:p>
          <a:p>
            <a:pPr marL="457189" indent="-457189" fontAlgn="t">
              <a:buFont typeface="+mj-lt"/>
              <a:buAutoNum type="arabicPeriod"/>
            </a:pPr>
            <a:r>
              <a:rPr lang="en-US" sz="2400" dirty="0">
                <a:solidFill>
                  <a:schemeClr val="tx2"/>
                </a:solidFill>
              </a:rPr>
              <a:t>Interfaces &amp; integration capabilities</a:t>
            </a:r>
            <a:endParaRPr lang="en-US" sz="2400" b="1" dirty="0">
              <a:solidFill>
                <a:schemeClr val="tx2"/>
              </a:solidFill>
            </a:endParaRPr>
          </a:p>
          <a:p>
            <a:pPr marL="457189" indent="-457189" fontAlgn="t">
              <a:buFont typeface="+mj-lt"/>
              <a:buAutoNum type="arabicPeriod"/>
            </a:pPr>
            <a:r>
              <a:rPr lang="en-US" sz="2400" b="1" dirty="0">
                <a:solidFill>
                  <a:schemeClr val="tx2"/>
                </a:solidFill>
              </a:rPr>
              <a:t>Policy Rules</a:t>
            </a:r>
          </a:p>
          <a:p>
            <a:pPr marL="457189" indent="-457189" fontAlgn="t">
              <a:buFont typeface="+mj-lt"/>
              <a:buAutoNum type="arabicPeriod"/>
            </a:pPr>
            <a:r>
              <a:rPr lang="en-US" sz="2400" dirty="0">
                <a:solidFill>
                  <a:schemeClr val="tx2"/>
                </a:solidFill>
              </a:rPr>
              <a:t>Main use cases</a:t>
            </a:r>
          </a:p>
          <a:p>
            <a:pPr marL="457189" indent="-457189" fontAlgn="t">
              <a:buFont typeface="+mj-lt"/>
              <a:buAutoNum type="arabicPeriod"/>
            </a:pPr>
            <a:r>
              <a:rPr lang="en-US" sz="2400" dirty="0">
                <a:solidFill>
                  <a:schemeClr val="tx2"/>
                </a:solidFill>
              </a:rPr>
              <a:t>Q&amp;A session</a:t>
            </a:r>
          </a:p>
        </p:txBody>
      </p:sp>
    </p:spTree>
    <p:extLst>
      <p:ext uri="{BB962C8B-B14F-4D97-AF65-F5344CB8AC3E}">
        <p14:creationId xmlns:p14="http://schemas.microsoft.com/office/powerpoint/2010/main" val="30662009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447159"/>
            <a:ext cx="11504572" cy="10898946"/>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Create VNF for ME</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44C3832A-2D41-4A28-8DE3-C4C5ECEC5F8E}"/>
              </a:ext>
            </a:extLst>
          </p:cNvPr>
          <p:cNvPicPr>
            <a:picLocks noChangeAspect="1"/>
          </p:cNvPicPr>
          <p:nvPr/>
        </p:nvPicPr>
        <p:blipFill>
          <a:blip r:embed="rId3"/>
          <a:stretch>
            <a:fillRect/>
          </a:stretch>
        </p:blipFill>
        <p:spPr>
          <a:xfrm>
            <a:off x="0" y="1128156"/>
            <a:ext cx="12192000" cy="5403273"/>
          </a:xfrm>
          <a:prstGeom prst="rect">
            <a:avLst/>
          </a:prstGeom>
        </p:spPr>
      </p:pic>
    </p:spTree>
    <p:extLst>
      <p:ext uri="{BB962C8B-B14F-4D97-AF65-F5344CB8AC3E}">
        <p14:creationId xmlns:p14="http://schemas.microsoft.com/office/powerpoint/2010/main" val="20155964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5486384"/>
            <a:ext cx="11504572" cy="16977405"/>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US" sz="3200" b="1">
                <a:effectLst/>
                <a:latin typeface="Times New Roman" panose="02020603050405020304" pitchFamily="18" charset="0"/>
                <a:ea typeface="Calibri" panose="020F0502020204030204" pitchFamily="34"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a:t>
            </a:r>
          </a:p>
          <a:p>
            <a:pPr algn="just">
              <a:lnSpc>
                <a:spcPct val="107000"/>
              </a:lnSpc>
              <a:spcBef>
                <a:spcPts val="200"/>
              </a:spcBef>
            </a:pP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US" sz="3200" b="1">
                <a:effectLst/>
                <a:latin typeface="Times New Roman" panose="02020603050405020304" pitchFamily="18" charset="0"/>
                <a:ea typeface="Calibri" panose="020F0502020204030204" pitchFamily="34" charset="0"/>
                <a:cs typeface="Times New Roman" panose="02020603050405020304" pitchFamily="18" charset="0"/>
              </a:rPr>
              <a:t>       </a:t>
            </a: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2428889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6" name="Picture 5">
            <a:extLst>
              <a:ext uri="{FF2B5EF4-FFF2-40B4-BE49-F238E27FC236}">
                <a16:creationId xmlns:a16="http://schemas.microsoft.com/office/drawing/2014/main" id="{5495BC67-E186-407F-9665-ACC163DEB013}"/>
              </a:ext>
            </a:extLst>
          </p:cNvPr>
          <p:cNvPicPr>
            <a:picLocks noChangeAspect="1"/>
          </p:cNvPicPr>
          <p:nvPr/>
        </p:nvPicPr>
        <p:blipFill>
          <a:blip r:embed="rId3"/>
          <a:stretch>
            <a:fillRect/>
          </a:stretch>
        </p:blipFill>
        <p:spPr>
          <a:xfrm>
            <a:off x="0" y="1341912"/>
            <a:ext cx="12192000" cy="5130139"/>
          </a:xfrm>
          <a:prstGeom prst="rect">
            <a:avLst/>
          </a:prstGeom>
        </p:spPr>
      </p:pic>
    </p:spTree>
    <p:extLst>
      <p:ext uri="{BB962C8B-B14F-4D97-AF65-F5344CB8AC3E}">
        <p14:creationId xmlns:p14="http://schemas.microsoft.com/office/powerpoint/2010/main" val="37723485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5" name="Picture 4">
            <a:extLst>
              <a:ext uri="{FF2B5EF4-FFF2-40B4-BE49-F238E27FC236}">
                <a16:creationId xmlns:a16="http://schemas.microsoft.com/office/drawing/2014/main" id="{B41DA012-0833-48FC-A512-9D1E0122616D}"/>
              </a:ext>
            </a:extLst>
          </p:cNvPr>
          <p:cNvPicPr>
            <a:picLocks noChangeAspect="1"/>
          </p:cNvPicPr>
          <p:nvPr/>
        </p:nvPicPr>
        <p:blipFill>
          <a:blip r:embed="rId3"/>
          <a:stretch>
            <a:fillRect/>
          </a:stretch>
        </p:blipFill>
        <p:spPr>
          <a:xfrm>
            <a:off x="0" y="1362074"/>
            <a:ext cx="12191999" cy="5715619"/>
          </a:xfrm>
          <a:prstGeom prst="rect">
            <a:avLst/>
          </a:prstGeom>
        </p:spPr>
      </p:pic>
    </p:spTree>
    <p:extLst>
      <p:ext uri="{BB962C8B-B14F-4D97-AF65-F5344CB8AC3E}">
        <p14:creationId xmlns:p14="http://schemas.microsoft.com/office/powerpoint/2010/main" val="10351068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1988145F-44E8-403B-9192-631C5B2F035E}"/>
              </a:ext>
            </a:extLst>
          </p:cNvPr>
          <p:cNvPicPr>
            <a:picLocks noChangeAspect="1"/>
          </p:cNvPicPr>
          <p:nvPr/>
        </p:nvPicPr>
        <p:blipFill>
          <a:blip r:embed="rId3"/>
          <a:stretch>
            <a:fillRect/>
          </a:stretch>
        </p:blipFill>
        <p:spPr>
          <a:xfrm>
            <a:off x="0" y="1246645"/>
            <a:ext cx="12192000" cy="5284784"/>
          </a:xfrm>
          <a:prstGeom prst="rect">
            <a:avLst/>
          </a:prstGeom>
        </p:spPr>
      </p:pic>
    </p:spTree>
    <p:extLst>
      <p:ext uri="{BB962C8B-B14F-4D97-AF65-F5344CB8AC3E}">
        <p14:creationId xmlns:p14="http://schemas.microsoft.com/office/powerpoint/2010/main" val="12751168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8BC59EE8-DF36-4770-ACB4-88F21908EE02}"/>
              </a:ext>
            </a:extLst>
          </p:cNvPr>
          <p:cNvPicPr>
            <a:picLocks noChangeAspect="1"/>
          </p:cNvPicPr>
          <p:nvPr/>
        </p:nvPicPr>
        <p:blipFill>
          <a:blip r:embed="rId3"/>
          <a:stretch>
            <a:fillRect/>
          </a:stretch>
        </p:blipFill>
        <p:spPr>
          <a:xfrm>
            <a:off x="0" y="1246645"/>
            <a:ext cx="12191999" cy="5415412"/>
          </a:xfrm>
          <a:prstGeom prst="rect">
            <a:avLst/>
          </a:prstGeom>
        </p:spPr>
      </p:pic>
    </p:spTree>
    <p:extLst>
      <p:ext uri="{BB962C8B-B14F-4D97-AF65-F5344CB8AC3E}">
        <p14:creationId xmlns:p14="http://schemas.microsoft.com/office/powerpoint/2010/main" val="21958278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A12C4A24-FF08-4BEA-9632-300C90C0912C}"/>
              </a:ext>
            </a:extLst>
          </p:cNvPr>
          <p:cNvPicPr>
            <a:picLocks noChangeAspect="1"/>
          </p:cNvPicPr>
          <p:nvPr/>
        </p:nvPicPr>
        <p:blipFill>
          <a:blip r:embed="rId3"/>
          <a:stretch>
            <a:fillRect/>
          </a:stretch>
        </p:blipFill>
        <p:spPr>
          <a:xfrm>
            <a:off x="1" y="1425039"/>
            <a:ext cx="12192000" cy="5225143"/>
          </a:xfrm>
          <a:prstGeom prst="rect">
            <a:avLst/>
          </a:prstGeom>
        </p:spPr>
      </p:pic>
    </p:spTree>
    <p:extLst>
      <p:ext uri="{BB962C8B-B14F-4D97-AF65-F5344CB8AC3E}">
        <p14:creationId xmlns:p14="http://schemas.microsoft.com/office/powerpoint/2010/main" val="41103058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Calibri" panose="020F0502020204030204" pitchFamily="34" charset="0"/>
                <a:cs typeface="Times New Roman" panose="02020603050405020304" pitchFamily="18" charset="0"/>
              </a:rPr>
              <a:t>Modify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47181281-5FBC-496B-AA68-88519CFBC3BC}"/>
              </a:ext>
            </a:extLst>
          </p:cNvPr>
          <p:cNvPicPr>
            <a:picLocks noChangeAspect="1"/>
          </p:cNvPicPr>
          <p:nvPr/>
        </p:nvPicPr>
        <p:blipFill>
          <a:blip r:embed="rId3"/>
          <a:stretch>
            <a:fillRect/>
          </a:stretch>
        </p:blipFill>
        <p:spPr>
          <a:xfrm>
            <a:off x="0" y="1246644"/>
            <a:ext cx="12191999" cy="5332285"/>
          </a:xfrm>
          <a:prstGeom prst="rect">
            <a:avLst/>
          </a:prstGeom>
        </p:spPr>
      </p:pic>
    </p:spTree>
    <p:extLst>
      <p:ext uri="{BB962C8B-B14F-4D97-AF65-F5344CB8AC3E}">
        <p14:creationId xmlns:p14="http://schemas.microsoft.com/office/powerpoint/2010/main" val="26287065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3828625"/>
            <a:ext cx="11504572" cy="13661882"/>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r>
              <a:rPr lang="en-IN" sz="4000" b="1">
                <a:latin typeface="Times New Roman" panose="02020603050405020304" pitchFamily="18" charset="0"/>
                <a:ea typeface="Calibri" panose="020F0502020204030204" pitchFamily="34" charset="0"/>
                <a:cs typeface="Times New Roman" panose="02020603050405020304" pitchFamily="18" charset="0"/>
              </a:rPr>
              <a:t>INSTANTIATE ME</a:t>
            </a:r>
            <a:r>
              <a:rPr lang="en-IN" sz="40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310758838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986FEC98-059E-4BF3-95F5-82605F7AC088}"/>
              </a:ext>
            </a:extLst>
          </p:cNvPr>
          <p:cNvPicPr>
            <a:picLocks noChangeAspect="1"/>
          </p:cNvPicPr>
          <p:nvPr/>
        </p:nvPicPr>
        <p:blipFill>
          <a:blip r:embed="rId3"/>
          <a:stretch>
            <a:fillRect/>
          </a:stretch>
        </p:blipFill>
        <p:spPr>
          <a:xfrm>
            <a:off x="0" y="1246646"/>
            <a:ext cx="12192000" cy="5403536"/>
          </a:xfrm>
          <a:prstGeom prst="rect">
            <a:avLst/>
          </a:prstGeom>
        </p:spPr>
      </p:pic>
    </p:spTree>
    <p:extLst>
      <p:ext uri="{BB962C8B-B14F-4D97-AF65-F5344CB8AC3E}">
        <p14:creationId xmlns:p14="http://schemas.microsoft.com/office/powerpoint/2010/main" val="3513690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0B48EB-3DFC-412B-804C-DDFBF2CA75ED}"/>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a:t>Policy Management</a:t>
            </a:r>
          </a:p>
        </p:txBody>
      </p:sp>
      <p:sp>
        <p:nvSpPr>
          <p:cNvPr id="5" name="Text Placeholder 4">
            <a:extLst>
              <a:ext uri="{FF2B5EF4-FFF2-40B4-BE49-F238E27FC236}">
                <a16:creationId xmlns:a16="http://schemas.microsoft.com/office/drawing/2014/main" id="{090D1B2C-D675-4205-B231-C64901E47AA3}"/>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solidFill>
                  <a:schemeClr val="tx2"/>
                </a:solidFill>
              </a:rPr>
              <a:t>Rules-based flexibility</a:t>
            </a:r>
            <a:endParaRPr lang="en-CA">
              <a:solidFill>
                <a:schemeClr val="tx2"/>
              </a:solidFill>
            </a:endParaRPr>
          </a:p>
        </p:txBody>
      </p:sp>
      <p:sp>
        <p:nvSpPr>
          <p:cNvPr id="7" name="Text Placeholder 2">
            <a:extLst>
              <a:ext uri="{FF2B5EF4-FFF2-40B4-BE49-F238E27FC236}">
                <a16:creationId xmlns:a16="http://schemas.microsoft.com/office/drawing/2014/main" id="{3B6CBE77-88B2-4F0C-8BE7-BD78A168DEF7}"/>
              </a:ext>
            </a:extLst>
          </p:cNvPr>
          <p:cNvSpPr txBox="1">
            <a:spLocks/>
          </p:cNvSpPr>
          <p:nvPr/>
        </p:nvSpPr>
        <p:spPr>
          <a:xfrm>
            <a:off x="8166172"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dirty="0">
                <a:solidFill>
                  <a:schemeClr val="bg1"/>
                </a:solidFill>
              </a:rPr>
              <a:t>Each mapping can have multiple keys and outputs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dirty="0">
                <a:solidFill>
                  <a:schemeClr val="bg1"/>
                </a:solidFill>
              </a:rPr>
              <a:t>Used enter long list such as MCC/MNC location, cell tower lists, plans/OCS counter states, QoS related attributes, etc.</a:t>
            </a:r>
          </a:p>
        </p:txBody>
      </p:sp>
      <p:sp>
        <p:nvSpPr>
          <p:cNvPr id="8" name="Text Placeholder 2">
            <a:extLst>
              <a:ext uri="{FF2B5EF4-FFF2-40B4-BE49-F238E27FC236}">
                <a16:creationId xmlns:a16="http://schemas.microsoft.com/office/drawing/2014/main" id="{B9D5F7F9-A6D8-4093-8A28-84C16A7B05F6}"/>
              </a:ext>
            </a:extLst>
          </p:cNvPr>
          <p:cNvSpPr txBox="1">
            <a:spLocks/>
          </p:cNvSpPr>
          <p:nvPr/>
        </p:nvSpPr>
        <p:spPr>
          <a:xfrm>
            <a:off x="556683"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Scripting editor rather than clicking forms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Cut &amp; paste rule code</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Autocomplete and syntax checking</a:t>
            </a:r>
          </a:p>
          <a:p>
            <a:pPr marL="241289" lvl="1" indent="-241289" eaLnBrk="0" hangingPunct="0">
              <a:lnSpc>
                <a:spcPct val="90000"/>
              </a:lnSpc>
              <a:spcBef>
                <a:spcPts val="1333"/>
              </a:spcBef>
              <a:buClr>
                <a:schemeClr val="bg1"/>
              </a:buClr>
              <a:buFont typeface="Arial" panose="020B0604020202020204" pitchFamily="34" charset="0"/>
              <a:buChar char="•"/>
              <a:defRPr/>
            </a:pPr>
            <a:endParaRPr lang="en-US" sz="2133">
              <a:solidFill>
                <a:schemeClr val="bg1"/>
              </a:solidFill>
            </a:endParaRPr>
          </a:p>
        </p:txBody>
      </p:sp>
      <p:sp>
        <p:nvSpPr>
          <p:cNvPr id="9" name="Text Placeholder 2">
            <a:extLst>
              <a:ext uri="{FF2B5EF4-FFF2-40B4-BE49-F238E27FC236}">
                <a16:creationId xmlns:a16="http://schemas.microsoft.com/office/drawing/2014/main" id="{68F0EE8A-3C80-46E8-81DE-1AA4A5FD4930}"/>
              </a:ext>
            </a:extLst>
          </p:cNvPr>
          <p:cNvSpPr txBox="1">
            <a:spLocks/>
          </p:cNvSpPr>
          <p:nvPr/>
        </p:nvSpPr>
        <p:spPr>
          <a:xfrm>
            <a:off x="4340407"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Decouple independent rule logic that can be called as variable in main Business Rules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Can use Mappings for further simplification</a:t>
            </a:r>
          </a:p>
          <a:p>
            <a:pPr marL="241289" lvl="1" indent="-241289" eaLnBrk="0" hangingPunct="0">
              <a:lnSpc>
                <a:spcPct val="90000"/>
              </a:lnSpc>
              <a:spcBef>
                <a:spcPts val="1333"/>
              </a:spcBef>
              <a:buClr>
                <a:schemeClr val="bg1"/>
              </a:buClr>
              <a:buFont typeface="Arial" panose="020B0604020202020204" pitchFamily="34" charset="0"/>
              <a:buChar char="•"/>
              <a:defRPr/>
            </a:pPr>
            <a:endParaRPr lang="en-US" sz="2133">
              <a:solidFill>
                <a:schemeClr val="bg1"/>
              </a:solidFill>
            </a:endParaRPr>
          </a:p>
        </p:txBody>
      </p:sp>
      <p:sp>
        <p:nvSpPr>
          <p:cNvPr id="10" name="TextBox 9">
            <a:extLst>
              <a:ext uri="{FF2B5EF4-FFF2-40B4-BE49-F238E27FC236}">
                <a16:creationId xmlns:a16="http://schemas.microsoft.com/office/drawing/2014/main" id="{193C53C4-73DC-41C1-A309-70F452F5F9B8}"/>
              </a:ext>
            </a:extLst>
          </p:cNvPr>
          <p:cNvSpPr txBox="1"/>
          <p:nvPr/>
        </p:nvSpPr>
        <p:spPr>
          <a:xfrm>
            <a:off x="556683" y="1593867"/>
            <a:ext cx="2256407"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New rules editor</a:t>
            </a:r>
          </a:p>
        </p:txBody>
      </p:sp>
      <p:sp>
        <p:nvSpPr>
          <p:cNvPr id="11" name="TextBox 10">
            <a:extLst>
              <a:ext uri="{FF2B5EF4-FFF2-40B4-BE49-F238E27FC236}">
                <a16:creationId xmlns:a16="http://schemas.microsoft.com/office/drawing/2014/main" id="{6DA197DC-964F-4E27-AFA2-A3BF01B72BCD}"/>
              </a:ext>
            </a:extLst>
          </p:cNvPr>
          <p:cNvSpPr txBox="1"/>
          <p:nvPr/>
        </p:nvSpPr>
        <p:spPr>
          <a:xfrm>
            <a:off x="4336770" y="1593867"/>
            <a:ext cx="1358724"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Variables</a:t>
            </a:r>
          </a:p>
        </p:txBody>
      </p:sp>
      <p:sp>
        <p:nvSpPr>
          <p:cNvPr id="12" name="TextBox 11">
            <a:extLst>
              <a:ext uri="{FF2B5EF4-FFF2-40B4-BE49-F238E27FC236}">
                <a16:creationId xmlns:a16="http://schemas.microsoft.com/office/drawing/2014/main" id="{3E1FC1FB-4068-4B6E-8510-E6515E9020B7}"/>
              </a:ext>
            </a:extLst>
          </p:cNvPr>
          <p:cNvSpPr txBox="1"/>
          <p:nvPr/>
        </p:nvSpPr>
        <p:spPr>
          <a:xfrm>
            <a:off x="8124131" y="1593867"/>
            <a:ext cx="1399333"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Mappings</a:t>
            </a:r>
          </a:p>
        </p:txBody>
      </p:sp>
      <p:sp>
        <p:nvSpPr>
          <p:cNvPr id="13" name="Rectangle 12">
            <a:extLst>
              <a:ext uri="{FF2B5EF4-FFF2-40B4-BE49-F238E27FC236}">
                <a16:creationId xmlns:a16="http://schemas.microsoft.com/office/drawing/2014/main" id="{0E3FE16C-760D-4CF5-ADA4-5F95B4B3FD64}"/>
              </a:ext>
            </a:extLst>
          </p:cNvPr>
          <p:cNvSpPr/>
          <p:nvPr/>
        </p:nvSpPr>
        <p:spPr>
          <a:xfrm>
            <a:off x="556802" y="5505450"/>
            <a:ext cx="10976433" cy="523220"/>
          </a:xfrm>
          <a:prstGeom prst="rect">
            <a:avLst/>
          </a:prstGeom>
          <a:solidFill>
            <a:schemeClr val="tx1"/>
          </a:solidFill>
          <a:ln>
            <a:noFill/>
          </a:ln>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800" dirty="0">
                <a:solidFill>
                  <a:schemeClr val="bg1"/>
                </a:solidFill>
              </a:rPr>
              <a:t>The core of the rules engine is carried forward from the DSC</a:t>
            </a:r>
          </a:p>
        </p:txBody>
      </p:sp>
    </p:spTree>
    <p:extLst>
      <p:ext uri="{BB962C8B-B14F-4D97-AF65-F5344CB8AC3E}">
        <p14:creationId xmlns:p14="http://schemas.microsoft.com/office/powerpoint/2010/main" val="10312037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2E29EA28-BD9B-4C0F-8EB1-998974DF9BE7}"/>
              </a:ext>
            </a:extLst>
          </p:cNvPr>
          <p:cNvPicPr>
            <a:picLocks noChangeAspect="1"/>
          </p:cNvPicPr>
          <p:nvPr/>
        </p:nvPicPr>
        <p:blipFill>
          <a:blip r:embed="rId3"/>
          <a:stretch>
            <a:fillRect/>
          </a:stretch>
        </p:blipFill>
        <p:spPr>
          <a:xfrm>
            <a:off x="0" y="1246645"/>
            <a:ext cx="12191999" cy="5356035"/>
          </a:xfrm>
          <a:prstGeom prst="rect">
            <a:avLst/>
          </a:prstGeom>
        </p:spPr>
      </p:pic>
    </p:spTree>
    <p:extLst>
      <p:ext uri="{BB962C8B-B14F-4D97-AF65-F5344CB8AC3E}">
        <p14:creationId xmlns:p14="http://schemas.microsoft.com/office/powerpoint/2010/main" val="19710558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A51C3647-F4E7-4FDC-9914-C199ECADA7C5}"/>
              </a:ext>
            </a:extLst>
          </p:cNvPr>
          <p:cNvPicPr>
            <a:picLocks noChangeAspect="1"/>
          </p:cNvPicPr>
          <p:nvPr/>
        </p:nvPicPr>
        <p:blipFill>
          <a:blip r:embed="rId3"/>
          <a:stretch>
            <a:fillRect/>
          </a:stretch>
        </p:blipFill>
        <p:spPr>
          <a:xfrm>
            <a:off x="0" y="1246645"/>
            <a:ext cx="12192000" cy="5367911"/>
          </a:xfrm>
          <a:prstGeom prst="rect">
            <a:avLst/>
          </a:prstGeom>
        </p:spPr>
      </p:pic>
    </p:spTree>
    <p:extLst>
      <p:ext uri="{BB962C8B-B14F-4D97-AF65-F5344CB8AC3E}">
        <p14:creationId xmlns:p14="http://schemas.microsoft.com/office/powerpoint/2010/main" val="28834056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211529AE-CF42-4D35-9542-616E55494195}"/>
              </a:ext>
            </a:extLst>
          </p:cNvPr>
          <p:cNvPicPr>
            <a:picLocks noChangeAspect="1"/>
          </p:cNvPicPr>
          <p:nvPr/>
        </p:nvPicPr>
        <p:blipFill>
          <a:blip r:embed="rId3"/>
          <a:stretch>
            <a:fillRect/>
          </a:stretch>
        </p:blipFill>
        <p:spPr>
          <a:xfrm>
            <a:off x="0" y="1246645"/>
            <a:ext cx="12192000" cy="5332285"/>
          </a:xfrm>
          <a:prstGeom prst="rect">
            <a:avLst/>
          </a:prstGeom>
        </p:spPr>
      </p:pic>
    </p:spTree>
    <p:extLst>
      <p:ext uri="{BB962C8B-B14F-4D97-AF65-F5344CB8AC3E}">
        <p14:creationId xmlns:p14="http://schemas.microsoft.com/office/powerpoint/2010/main" val="25822816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7AF1DD53-8AE6-40DF-A91A-2F2654EB70A0}"/>
              </a:ext>
            </a:extLst>
          </p:cNvPr>
          <p:cNvPicPr>
            <a:picLocks noChangeAspect="1"/>
          </p:cNvPicPr>
          <p:nvPr/>
        </p:nvPicPr>
        <p:blipFill>
          <a:blip r:embed="rId3"/>
          <a:stretch>
            <a:fillRect/>
          </a:stretch>
        </p:blipFill>
        <p:spPr>
          <a:xfrm>
            <a:off x="0" y="1246645"/>
            <a:ext cx="12191999" cy="5332285"/>
          </a:xfrm>
          <a:prstGeom prst="rect">
            <a:avLst/>
          </a:prstGeom>
        </p:spPr>
      </p:pic>
    </p:spTree>
    <p:extLst>
      <p:ext uri="{BB962C8B-B14F-4D97-AF65-F5344CB8AC3E}">
        <p14:creationId xmlns:p14="http://schemas.microsoft.com/office/powerpoint/2010/main" val="30041136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2170865"/>
            <a:ext cx="11504572" cy="10346358"/>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2400" b="1">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r>
              <a:rPr lang="en-IN" sz="32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BA6B26A0-F72A-485D-A4ED-9550C3FC98D9}"/>
              </a:ext>
            </a:extLst>
          </p:cNvPr>
          <p:cNvPicPr>
            <a:picLocks noChangeAspect="1"/>
          </p:cNvPicPr>
          <p:nvPr/>
        </p:nvPicPr>
        <p:blipFill>
          <a:blip r:embed="rId3"/>
          <a:stretch>
            <a:fillRect/>
          </a:stretch>
        </p:blipFill>
        <p:spPr>
          <a:xfrm>
            <a:off x="0" y="1377538"/>
            <a:ext cx="12191999" cy="5237018"/>
          </a:xfrm>
          <a:prstGeom prst="rect">
            <a:avLst/>
          </a:prstGeom>
        </p:spPr>
      </p:pic>
    </p:spTree>
    <p:extLst>
      <p:ext uri="{BB962C8B-B14F-4D97-AF65-F5344CB8AC3E}">
        <p14:creationId xmlns:p14="http://schemas.microsoft.com/office/powerpoint/2010/main" val="31981928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92286"/>
            <a:ext cx="11504572" cy="6189195"/>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2BD553FF-CCAA-4782-A065-C5D645DD4727}"/>
              </a:ext>
            </a:extLst>
          </p:cNvPr>
          <p:cNvPicPr>
            <a:picLocks noChangeAspect="1"/>
          </p:cNvPicPr>
          <p:nvPr/>
        </p:nvPicPr>
        <p:blipFill>
          <a:blip r:embed="rId3"/>
          <a:stretch>
            <a:fillRect/>
          </a:stretch>
        </p:blipFill>
        <p:spPr>
          <a:xfrm>
            <a:off x="1" y="1140031"/>
            <a:ext cx="12192000" cy="5486400"/>
          </a:xfrm>
          <a:prstGeom prst="rect">
            <a:avLst/>
          </a:prstGeom>
        </p:spPr>
      </p:pic>
    </p:spTree>
    <p:extLst>
      <p:ext uri="{BB962C8B-B14F-4D97-AF65-F5344CB8AC3E}">
        <p14:creationId xmlns:p14="http://schemas.microsoft.com/office/powerpoint/2010/main" val="265768240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901183" y="-92286"/>
            <a:ext cx="11504572" cy="6189195"/>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Instantiate</a:t>
            </a:r>
            <a:r>
              <a:rPr lang="en-IN" sz="3200" b="1">
                <a:latin typeface="Times New Roman" panose="02020603050405020304" pitchFamily="18" charset="0"/>
                <a:ea typeface="Calibri" panose="020F0502020204030204" pitchFamily="34" charset="0"/>
                <a:cs typeface="Times New Roman" panose="02020603050405020304" pitchFamily="18" charset="0"/>
              </a:rPr>
              <a:t> ME</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AE810DDE-9720-457F-9465-5C92CF13BEE1}"/>
              </a:ext>
            </a:extLst>
          </p:cNvPr>
          <p:cNvPicPr>
            <a:picLocks noChangeAspect="1"/>
          </p:cNvPicPr>
          <p:nvPr/>
        </p:nvPicPr>
        <p:blipFill>
          <a:blip r:embed="rId3"/>
          <a:stretch>
            <a:fillRect/>
          </a:stretch>
        </p:blipFill>
        <p:spPr>
          <a:xfrm>
            <a:off x="1" y="1246644"/>
            <a:ext cx="12192000" cy="5332285"/>
          </a:xfrm>
          <a:prstGeom prst="rect">
            <a:avLst/>
          </a:prstGeom>
        </p:spPr>
      </p:pic>
    </p:spTree>
    <p:extLst>
      <p:ext uri="{BB962C8B-B14F-4D97-AF65-F5344CB8AC3E}">
        <p14:creationId xmlns:p14="http://schemas.microsoft.com/office/powerpoint/2010/main" val="8547294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488230" y="-3033347"/>
            <a:ext cx="11504572" cy="11715067"/>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Validate Stack creation on CBIS GUI</a:t>
            </a: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7616724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488230" y="-1651881"/>
            <a:ext cx="11504572" cy="8952131"/>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Validate Stack  on CBIS GUI</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D32F1836-84D9-439D-9689-F6F7A93DD2E9}"/>
              </a:ext>
            </a:extLst>
          </p:cNvPr>
          <p:cNvPicPr>
            <a:picLocks noChangeAspect="1"/>
          </p:cNvPicPr>
          <p:nvPr/>
        </p:nvPicPr>
        <p:blipFill>
          <a:blip r:embed="rId3"/>
          <a:stretch>
            <a:fillRect/>
          </a:stretch>
        </p:blipFill>
        <p:spPr>
          <a:xfrm>
            <a:off x="0" y="1246645"/>
            <a:ext cx="12192001" cy="5330392"/>
          </a:xfrm>
          <a:prstGeom prst="rect">
            <a:avLst/>
          </a:prstGeom>
        </p:spPr>
      </p:pic>
    </p:spTree>
    <p:extLst>
      <p:ext uri="{BB962C8B-B14F-4D97-AF65-F5344CB8AC3E}">
        <p14:creationId xmlns:p14="http://schemas.microsoft.com/office/powerpoint/2010/main" val="26050611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488230" y="-1651881"/>
            <a:ext cx="11504572" cy="8952131"/>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b="1">
                <a:latin typeface="Times New Roman" panose="02020603050405020304" pitchFamily="18" charset="0"/>
                <a:ea typeface="Times New Roman" panose="02020603050405020304" pitchFamily="18" charset="0"/>
                <a:cs typeface="Times New Roman" panose="02020603050405020304" pitchFamily="18" charset="0"/>
              </a:rPr>
              <a:t>                                 VNF status on CBAM </a:t>
            </a:r>
          </a:p>
          <a:p>
            <a:pPr algn="just">
              <a:lnSpc>
                <a:spcPct val="107000"/>
              </a:lnSpc>
              <a:spcBef>
                <a:spcPts val="200"/>
              </a:spcBef>
            </a:pPr>
            <a:endParaRPr lang="en-US" sz="3200" b="1">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200"/>
              </a:spcBef>
            </a:pPr>
            <a:endParaRPr lang="en-IN"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47239155-B3D2-426B-A918-ED2858530308}"/>
              </a:ext>
            </a:extLst>
          </p:cNvPr>
          <p:cNvPicPr>
            <a:picLocks noChangeAspect="1"/>
          </p:cNvPicPr>
          <p:nvPr/>
        </p:nvPicPr>
        <p:blipFill>
          <a:blip r:embed="rId3"/>
          <a:stretch>
            <a:fillRect/>
          </a:stretch>
        </p:blipFill>
        <p:spPr>
          <a:xfrm>
            <a:off x="0" y="1158874"/>
            <a:ext cx="12192000" cy="5075671"/>
          </a:xfrm>
          <a:prstGeom prst="rect">
            <a:avLst/>
          </a:prstGeom>
        </p:spPr>
      </p:pic>
    </p:spTree>
    <p:extLst>
      <p:ext uri="{BB962C8B-B14F-4D97-AF65-F5344CB8AC3E}">
        <p14:creationId xmlns:p14="http://schemas.microsoft.com/office/powerpoint/2010/main" val="409115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E25163-B21C-4545-B2EF-7821127E0BA6}"/>
              </a:ext>
            </a:extLst>
          </p:cNvPr>
          <p:cNvSpPr>
            <a:spLocks noGrp="1"/>
          </p:cNvSpPr>
          <p:nvPr>
            <p:ph type="body" sz="quarter" idx="12"/>
          </p:nvPr>
        </p:nvSpPr>
        <p:spPr>
          <a:xfrm>
            <a:off x="556800" y="384732"/>
            <a:ext cx="11078400" cy="412800"/>
          </a:xfrm>
        </p:spPr>
        <p:txBody>
          <a:bodyPr>
            <a:normAutofit fontScale="62500" lnSpcReduction="2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Policy rules: Why use a rule</a:t>
            </a:r>
            <a:r>
              <a:rPr lang="hu-HU" dirty="0"/>
              <a:t>s</a:t>
            </a:r>
            <a:r>
              <a:rPr lang="en-US" dirty="0"/>
              <a:t> engine and what does it do?</a:t>
            </a:r>
            <a:br>
              <a:rPr lang="en-US" dirty="0"/>
            </a:br>
            <a:endParaRPr lang="en-US" dirty="0"/>
          </a:p>
        </p:txBody>
      </p:sp>
      <p:sp>
        <p:nvSpPr>
          <p:cNvPr id="34" name="Content Placeholder 1">
            <a:extLst>
              <a:ext uri="{FF2B5EF4-FFF2-40B4-BE49-F238E27FC236}">
                <a16:creationId xmlns:a16="http://schemas.microsoft.com/office/drawing/2014/main" id="{AF0EFC0C-204C-AE44-AECE-27C5F8CB2C94}"/>
              </a:ext>
            </a:extLst>
          </p:cNvPr>
          <p:cNvSpPr txBox="1">
            <a:spLocks/>
          </p:cNvSpPr>
          <p:nvPr/>
        </p:nvSpPr>
        <p:spPr>
          <a:xfrm>
            <a:off x="5693225" y="5721468"/>
            <a:ext cx="5576001" cy="402889"/>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54">
              <a:lnSpc>
                <a:spcPct val="90000"/>
              </a:lnSpc>
              <a:spcBef>
                <a:spcPts val="1000"/>
              </a:spcBef>
              <a:defRPr/>
            </a:pP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OCS=Online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charging</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system</a:t>
            </a:r>
            <a:r>
              <a:rPr lang="en-GB"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CHF=5G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Charging</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function</a:t>
            </a:r>
            <a:endParaRPr lang="en-CA"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5" name="Rounded Rectangle 3">
            <a:extLst>
              <a:ext uri="{FF2B5EF4-FFF2-40B4-BE49-F238E27FC236}">
                <a16:creationId xmlns:a16="http://schemas.microsoft.com/office/drawing/2014/main" id="{E7E98EBA-5645-4A4B-BC00-37A4AEC3AC90}"/>
              </a:ext>
            </a:extLst>
          </p:cNvPr>
          <p:cNvSpPr/>
          <p:nvPr/>
        </p:nvSpPr>
        <p:spPr>
          <a:xfrm>
            <a:off x="8758867" y="2442150"/>
            <a:ext cx="1463656" cy="1408140"/>
          </a:xfrm>
          <a:prstGeom prst="roundRect">
            <a:avLst>
              <a:gd name="adj" fmla="val 0"/>
            </a:avLst>
          </a:prstGeom>
          <a:solidFill>
            <a:schemeClr val="accent3"/>
          </a:solidFill>
          <a:ln w="19050">
            <a:noFill/>
          </a:ln>
          <a:effectLst/>
          <a:scene3d>
            <a:camera prst="orthographicFront" fov="0">
              <a:rot lat="0" lon="0" rev="0"/>
            </a:camera>
            <a:lightRig rig="threePt" dir="t">
              <a:rot lat="0" lon="0" rev="0"/>
            </a:lightRig>
          </a:scene3d>
          <a:sp3d prstMaterial="matte">
            <a:bevelT w="0" h="0"/>
            <a:contourClr>
              <a:schemeClr val="dk1">
                <a:shade val="70000"/>
                <a:satMod val="105000"/>
              </a:schemeClr>
            </a:contourClr>
          </a:sp3d>
        </p:spPr>
        <p:style>
          <a:lnRef idx="1">
            <a:schemeClr val="dk1"/>
          </a:lnRef>
          <a:fillRef idx="3">
            <a:schemeClr val="dk1"/>
          </a:fillRef>
          <a:effectRef idx="2">
            <a:schemeClr val="dk1"/>
          </a:effectRef>
          <a:fontRef idx="minor">
            <a:schemeClr val="lt1"/>
          </a:fontRef>
        </p:style>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10">
              <a:defRPr/>
            </a:pPr>
            <a:r>
              <a:rPr lang="hu-HU" sz="2133" kern="0" dirty="0">
                <a:solidFill>
                  <a:srgbClr val="FFFFFF"/>
                </a:solidFill>
                <a:latin typeface="Nokia Pure Text Light"/>
              </a:rPr>
              <a:t>Nokia Policy </a:t>
            </a:r>
            <a:r>
              <a:rPr lang="hu-HU" sz="2133" kern="0" dirty="0" err="1">
                <a:solidFill>
                  <a:srgbClr val="FFFFFF"/>
                </a:solidFill>
                <a:latin typeface="Nokia Pure Text Light"/>
              </a:rPr>
              <a:t>Controller</a:t>
            </a:r>
            <a:endParaRPr lang="en-GB" sz="2133" kern="0" dirty="0">
              <a:solidFill>
                <a:srgbClr val="FFFFFF"/>
              </a:solidFill>
              <a:latin typeface="Nokia Pure Text Light"/>
            </a:endParaRPr>
          </a:p>
        </p:txBody>
      </p:sp>
      <p:sp>
        <p:nvSpPr>
          <p:cNvPr id="36" name="Right Brace 35">
            <a:extLst>
              <a:ext uri="{FF2B5EF4-FFF2-40B4-BE49-F238E27FC236}">
                <a16:creationId xmlns:a16="http://schemas.microsoft.com/office/drawing/2014/main" id="{CB24C753-CDE6-4246-A842-0B1137113FCF}"/>
              </a:ext>
            </a:extLst>
          </p:cNvPr>
          <p:cNvSpPr/>
          <p:nvPr/>
        </p:nvSpPr>
        <p:spPr>
          <a:xfrm>
            <a:off x="8192532" y="1688240"/>
            <a:ext cx="136789" cy="2937797"/>
          </a:xfrm>
          <a:prstGeom prst="rightBrace">
            <a:avLst>
              <a:gd name="adj1" fmla="val 67063"/>
              <a:gd name="adj2" fmla="val 50000"/>
            </a:avLst>
          </a:prstGeom>
          <a:noFill/>
          <a:ln w="15875" cap="flat" cmpd="sng" algn="ctr">
            <a:solidFill>
              <a:srgbClr val="000000"/>
            </a:solidFill>
            <a:prstDash val="solid"/>
          </a:ln>
          <a:effectLst/>
        </p:spPr>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10">
              <a:spcBef>
                <a:spcPct val="50000"/>
              </a:spcBef>
              <a:defRPr/>
            </a:pPr>
            <a:endParaRPr lang="en-GB" kern="0">
              <a:solidFill>
                <a:srgbClr val="000000"/>
              </a:solidFill>
              <a:latin typeface="Tahoma"/>
            </a:endParaRPr>
          </a:p>
        </p:txBody>
      </p:sp>
      <p:grpSp>
        <p:nvGrpSpPr>
          <p:cNvPr id="37" name="Group 36">
            <a:extLst>
              <a:ext uri="{FF2B5EF4-FFF2-40B4-BE49-F238E27FC236}">
                <a16:creationId xmlns:a16="http://schemas.microsoft.com/office/drawing/2014/main" id="{3DB43DD2-6E40-1149-B833-81C451E0DDCF}"/>
              </a:ext>
            </a:extLst>
          </p:cNvPr>
          <p:cNvGrpSpPr/>
          <p:nvPr/>
        </p:nvGrpSpPr>
        <p:grpSpPr>
          <a:xfrm>
            <a:off x="7018617" y="1523655"/>
            <a:ext cx="891171" cy="1098908"/>
            <a:chOff x="4651200" y="939166"/>
            <a:chExt cx="900000" cy="1109794"/>
          </a:xfrm>
        </p:grpSpPr>
        <p:pic>
          <p:nvPicPr>
            <p:cNvPr id="38" name="Picture 37" descr="CURRENCY ICON_Blue Black_RGB.png">
              <a:extLst>
                <a:ext uri="{FF2B5EF4-FFF2-40B4-BE49-F238E27FC236}">
                  <a16:creationId xmlns:a16="http://schemas.microsoft.com/office/drawing/2014/main" id="{DA5848C8-9037-1B4E-8808-98821E4250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939166"/>
              <a:ext cx="900000" cy="900001"/>
            </a:xfrm>
            <a:prstGeom prst="rect">
              <a:avLst/>
            </a:prstGeom>
          </p:spPr>
        </p:pic>
        <p:sp>
          <p:nvSpPr>
            <p:cNvPr id="39" name="TextBox 38">
              <a:extLst>
                <a:ext uri="{FF2B5EF4-FFF2-40B4-BE49-F238E27FC236}">
                  <a16:creationId xmlns:a16="http://schemas.microsoft.com/office/drawing/2014/main" id="{81D80557-6CC9-784A-96FB-4E3E808C8E22}"/>
                </a:ext>
              </a:extLst>
            </p:cNvPr>
            <p:cNvSpPr txBox="1"/>
            <p:nvPr/>
          </p:nvSpPr>
          <p:spPr>
            <a:xfrm>
              <a:off x="4651200" y="1883121"/>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OCS/CHF</a:t>
              </a:r>
            </a:p>
          </p:txBody>
        </p:sp>
      </p:grpSp>
      <p:grpSp>
        <p:nvGrpSpPr>
          <p:cNvPr id="40" name="Group 39">
            <a:extLst>
              <a:ext uri="{FF2B5EF4-FFF2-40B4-BE49-F238E27FC236}">
                <a16:creationId xmlns:a16="http://schemas.microsoft.com/office/drawing/2014/main" id="{2C1702E5-10A0-154C-ACF1-706DDDE9D8D8}"/>
              </a:ext>
            </a:extLst>
          </p:cNvPr>
          <p:cNvGrpSpPr/>
          <p:nvPr/>
        </p:nvGrpSpPr>
        <p:grpSpPr>
          <a:xfrm>
            <a:off x="7018617" y="3902109"/>
            <a:ext cx="891171" cy="1104546"/>
            <a:chOff x="4651200" y="3535909"/>
            <a:chExt cx="900000" cy="1115489"/>
          </a:xfrm>
        </p:grpSpPr>
        <p:sp>
          <p:nvSpPr>
            <p:cNvPr id="41" name="TextBox 40">
              <a:extLst>
                <a:ext uri="{FF2B5EF4-FFF2-40B4-BE49-F238E27FC236}">
                  <a16:creationId xmlns:a16="http://schemas.microsoft.com/office/drawing/2014/main" id="{2C5998BA-A3AC-7F45-95A4-E38DC54A31A0}"/>
                </a:ext>
              </a:extLst>
            </p:cNvPr>
            <p:cNvSpPr txBox="1"/>
            <p:nvPr/>
          </p:nvSpPr>
          <p:spPr>
            <a:xfrm>
              <a:off x="4651200" y="4485559"/>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Network</a:t>
              </a:r>
            </a:p>
          </p:txBody>
        </p:sp>
        <p:pic>
          <p:nvPicPr>
            <p:cNvPr id="42" name="Picture 41" descr="RACK ICON_Blue Black_RGB.png">
              <a:extLst>
                <a:ext uri="{FF2B5EF4-FFF2-40B4-BE49-F238E27FC236}">
                  <a16:creationId xmlns:a16="http://schemas.microsoft.com/office/drawing/2014/main" id="{3F5CD426-5849-9D45-8CA1-DCC50C5A06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3" name="Group 42">
            <a:extLst>
              <a:ext uri="{FF2B5EF4-FFF2-40B4-BE49-F238E27FC236}">
                <a16:creationId xmlns:a16="http://schemas.microsoft.com/office/drawing/2014/main" id="{010E1094-247A-9740-9B2B-E3208803C432}"/>
              </a:ext>
            </a:extLst>
          </p:cNvPr>
          <p:cNvGrpSpPr/>
          <p:nvPr/>
        </p:nvGrpSpPr>
        <p:grpSpPr>
          <a:xfrm>
            <a:off x="7018617" y="2711555"/>
            <a:ext cx="891171" cy="1101567"/>
            <a:chOff x="5709600" y="2236195"/>
            <a:chExt cx="900000" cy="1112478"/>
          </a:xfrm>
        </p:grpSpPr>
        <p:pic>
          <p:nvPicPr>
            <p:cNvPr id="44" name="Picture 43" descr="\\DML-NAS\DML_Data\1 Live Jobs\Nokia\21314 - Nokia Icon update March 2016\Artwork\NOKIA Network Icons - All PNGs\Blue Black PNG Icons\SERVER ICON_Blue Black_RGB.png">
              <a:extLst>
                <a:ext uri="{FF2B5EF4-FFF2-40B4-BE49-F238E27FC236}">
                  <a16:creationId xmlns:a16="http://schemas.microsoft.com/office/drawing/2014/main" id="{D149BF80-7A9B-844F-9270-A9DC938D28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96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44">
              <a:extLst>
                <a:ext uri="{FF2B5EF4-FFF2-40B4-BE49-F238E27FC236}">
                  <a16:creationId xmlns:a16="http://schemas.microsoft.com/office/drawing/2014/main" id="{7468B64C-F4B2-7949-BED3-E5893211A7C5}"/>
                </a:ext>
              </a:extLst>
            </p:cNvPr>
            <p:cNvSpPr txBox="1"/>
            <p:nvPr/>
          </p:nvSpPr>
          <p:spPr>
            <a:xfrm>
              <a:off x="5709600" y="3182834"/>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Subscriber DB</a:t>
              </a:r>
            </a:p>
          </p:txBody>
        </p:sp>
      </p:grpSp>
      <p:grpSp>
        <p:nvGrpSpPr>
          <p:cNvPr id="46" name="Group 45">
            <a:extLst>
              <a:ext uri="{FF2B5EF4-FFF2-40B4-BE49-F238E27FC236}">
                <a16:creationId xmlns:a16="http://schemas.microsoft.com/office/drawing/2014/main" id="{A64E5954-0094-C14A-8D04-3E543FADE96D}"/>
              </a:ext>
            </a:extLst>
          </p:cNvPr>
          <p:cNvGrpSpPr/>
          <p:nvPr/>
        </p:nvGrpSpPr>
        <p:grpSpPr>
          <a:xfrm>
            <a:off x="10737469" y="2708575"/>
            <a:ext cx="891171" cy="1104546"/>
            <a:chOff x="4651200" y="3535909"/>
            <a:chExt cx="900000" cy="1115487"/>
          </a:xfrm>
        </p:grpSpPr>
        <p:sp>
          <p:nvSpPr>
            <p:cNvPr id="47" name="TextBox 46">
              <a:extLst>
                <a:ext uri="{FF2B5EF4-FFF2-40B4-BE49-F238E27FC236}">
                  <a16:creationId xmlns:a16="http://schemas.microsoft.com/office/drawing/2014/main" id="{7653D70B-8BDB-104F-9496-EC84F3F8DC06}"/>
                </a:ext>
              </a:extLst>
            </p:cNvPr>
            <p:cNvSpPr txBox="1"/>
            <p:nvPr/>
          </p:nvSpPr>
          <p:spPr>
            <a:xfrm>
              <a:off x="4651200" y="4485557"/>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Gateway/TDF</a:t>
              </a:r>
            </a:p>
          </p:txBody>
        </p:sp>
        <p:pic>
          <p:nvPicPr>
            <p:cNvPr id="48" name="Picture 47" descr="RACK ICON_Blue Black_RGB.png">
              <a:extLst>
                <a:ext uri="{FF2B5EF4-FFF2-40B4-BE49-F238E27FC236}">
                  <a16:creationId xmlns:a16="http://schemas.microsoft.com/office/drawing/2014/main" id="{88A83D2C-59FF-3545-AF10-C5718F4D70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cxnSp>
        <p:nvCxnSpPr>
          <p:cNvPr id="49" name="Straight Arrow Connector 48">
            <a:extLst>
              <a:ext uri="{FF2B5EF4-FFF2-40B4-BE49-F238E27FC236}">
                <a16:creationId xmlns:a16="http://schemas.microsoft.com/office/drawing/2014/main" id="{9C37CCB4-3A0A-3A42-851B-BCF6575C76CE}"/>
              </a:ext>
            </a:extLst>
          </p:cNvPr>
          <p:cNvCxnSpPr>
            <a:cxnSpLocks/>
          </p:cNvCxnSpPr>
          <p:nvPr/>
        </p:nvCxnSpPr>
        <p:spPr>
          <a:xfrm>
            <a:off x="8371167" y="3157136"/>
            <a:ext cx="324567" cy="0"/>
          </a:xfrm>
          <a:prstGeom prst="straightConnector1">
            <a:avLst/>
          </a:prstGeom>
          <a:ln w="15875">
            <a:solidFill>
              <a:schemeClr val="tx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C76C0E-2BAE-104D-8FDD-AF68D7812CAA}"/>
              </a:ext>
            </a:extLst>
          </p:cNvPr>
          <p:cNvCxnSpPr>
            <a:cxnSpLocks/>
          </p:cNvCxnSpPr>
          <p:nvPr/>
        </p:nvCxnSpPr>
        <p:spPr>
          <a:xfrm>
            <a:off x="10285657" y="3141680"/>
            <a:ext cx="342539" cy="2979"/>
          </a:xfrm>
          <a:prstGeom prst="straightConnector1">
            <a:avLst/>
          </a:prstGeom>
          <a:ln w="15875">
            <a:solidFill>
              <a:schemeClr val="tx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5A39651-F6A0-B54F-AC6E-A037245B52CE}"/>
              </a:ext>
            </a:extLst>
          </p:cNvPr>
          <p:cNvGrpSpPr/>
          <p:nvPr/>
        </p:nvGrpSpPr>
        <p:grpSpPr>
          <a:xfrm>
            <a:off x="5742457" y="1991004"/>
            <a:ext cx="891171" cy="1427334"/>
            <a:chOff x="4651200" y="939166"/>
            <a:chExt cx="900000" cy="1441472"/>
          </a:xfrm>
        </p:grpSpPr>
        <p:pic>
          <p:nvPicPr>
            <p:cNvPr id="52" name="Picture 51" descr="CURRENCY ICON_Blue Black_RGB.png">
              <a:extLst>
                <a:ext uri="{FF2B5EF4-FFF2-40B4-BE49-F238E27FC236}">
                  <a16:creationId xmlns:a16="http://schemas.microsoft.com/office/drawing/2014/main" id="{89598484-2091-0D4B-B00F-19162FA557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939166"/>
              <a:ext cx="900000" cy="900001"/>
            </a:xfrm>
            <a:prstGeom prst="rect">
              <a:avLst/>
            </a:prstGeom>
          </p:spPr>
        </p:pic>
        <p:sp>
          <p:nvSpPr>
            <p:cNvPr id="53" name="TextBox 52">
              <a:extLst>
                <a:ext uri="{FF2B5EF4-FFF2-40B4-BE49-F238E27FC236}">
                  <a16:creationId xmlns:a16="http://schemas.microsoft.com/office/drawing/2014/main" id="{668A7278-25F2-9545-8845-F9DA45EF33E2}"/>
                </a:ext>
              </a:extLst>
            </p:cNvPr>
            <p:cNvSpPr txBox="1"/>
            <p:nvPr/>
          </p:nvSpPr>
          <p:spPr>
            <a:xfrm>
              <a:off x="4651200" y="1883123"/>
              <a:ext cx="900000" cy="497515"/>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hu-HU" sz="1067" dirty="0" err="1">
                  <a:solidFill>
                    <a:srgbClr val="001135"/>
                  </a:solidFill>
                  <a:latin typeface="Nokia Pure Text Light" panose="020B0403020202020204" pitchFamily="34" charset="0"/>
                  <a:ea typeface="Nokia Pure Text Light" panose="020B0403020202020204" pitchFamily="34" charset="0"/>
                </a:rPr>
                <a:t>Other</a:t>
              </a:r>
              <a:r>
                <a:rPr lang="hu-HU" sz="1067" dirty="0">
                  <a:solidFill>
                    <a:srgbClr val="001135"/>
                  </a:solidFill>
                  <a:latin typeface="Nokia Pure Text Light" panose="020B0403020202020204" pitchFamily="34" charset="0"/>
                  <a:ea typeface="Nokia Pure Text Light" panose="020B0403020202020204" pitchFamily="34" charset="0"/>
                </a:rPr>
                <a:t> </a:t>
              </a:r>
              <a:r>
                <a:rPr lang="hu-HU" sz="1067" dirty="0" err="1">
                  <a:solidFill>
                    <a:srgbClr val="001135"/>
                  </a:solidFill>
                  <a:latin typeface="Nokia Pure Text Light" panose="020B0403020202020204" pitchFamily="34" charset="0"/>
                  <a:ea typeface="Nokia Pure Text Light" panose="020B0403020202020204" pitchFamily="34" charset="0"/>
                </a:rPr>
                <a:t>influencing</a:t>
              </a:r>
              <a:r>
                <a:rPr lang="hu-HU" sz="1067" dirty="0">
                  <a:solidFill>
                    <a:srgbClr val="001135"/>
                  </a:solidFill>
                  <a:latin typeface="Nokia Pure Text Light" panose="020B0403020202020204" pitchFamily="34" charset="0"/>
                  <a:ea typeface="Nokia Pure Text Light" panose="020B0403020202020204" pitchFamily="34" charset="0"/>
                </a:rPr>
                <a:t> </a:t>
              </a:r>
              <a:r>
                <a:rPr lang="hu-HU" sz="1067" dirty="0" err="1">
                  <a:solidFill>
                    <a:srgbClr val="001135"/>
                  </a:solidFill>
                  <a:latin typeface="Nokia Pure Text Light" panose="020B0403020202020204" pitchFamily="34" charset="0"/>
                  <a:ea typeface="Nokia Pure Text Light" panose="020B0403020202020204" pitchFamily="34" charset="0"/>
                </a:rPr>
                <a:t>events</a:t>
              </a:r>
              <a:endParaRPr lang="en-US" sz="1067" dirty="0">
                <a:solidFill>
                  <a:srgbClr val="001135"/>
                </a:solidFill>
                <a:latin typeface="Nokia Pure Text Light" panose="020B0403020202020204" pitchFamily="34" charset="0"/>
                <a:ea typeface="Nokia Pure Text Light" panose="020B0403020202020204" pitchFamily="34" charset="0"/>
              </a:endParaRPr>
            </a:p>
          </p:txBody>
        </p:sp>
      </p:grpSp>
      <p:sp>
        <p:nvSpPr>
          <p:cNvPr id="54" name="TextBox 53">
            <a:extLst>
              <a:ext uri="{FF2B5EF4-FFF2-40B4-BE49-F238E27FC236}">
                <a16:creationId xmlns:a16="http://schemas.microsoft.com/office/drawing/2014/main" id="{55B5266A-C3F4-7F40-97EF-7D6AC29DE431}"/>
              </a:ext>
            </a:extLst>
          </p:cNvPr>
          <p:cNvSpPr txBox="1"/>
          <p:nvPr/>
        </p:nvSpPr>
        <p:spPr>
          <a:xfrm>
            <a:off x="464644" y="1428830"/>
            <a:ext cx="4865731" cy="3827523"/>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Provides highly flexible and efficient policy definition</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Rules are evaluated when an event occurs</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Rules are only used when a custom policy is needed</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When defining policy, or authoring rules, many inputs can be used to determine the policy</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An easy and controlled way to move rules from the lab to production</a:t>
            </a:r>
          </a:p>
        </p:txBody>
      </p:sp>
    </p:spTree>
    <p:extLst>
      <p:ext uri="{BB962C8B-B14F-4D97-AF65-F5344CB8AC3E}">
        <p14:creationId xmlns:p14="http://schemas.microsoft.com/office/powerpoint/2010/main" val="1123283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359" y="211129"/>
            <a:ext cx="10415653" cy="574003"/>
          </a:xfrm>
        </p:spPr>
        <p:txBody>
          <a:bodyPr>
            <a:normAutofit fontScale="90000"/>
          </a:bodyPr>
          <a:lstStyle/>
          <a:p>
            <a:br>
              <a:rPr lang="en-IN"/>
            </a:br>
            <a:endParaRPr lang="en-GB" b="1"/>
          </a:p>
        </p:txBody>
      </p:sp>
      <p:sp>
        <p:nvSpPr>
          <p:cNvPr id="4" name="Rectangle 3">
            <a:extLst>
              <a:ext uri="{FF2B5EF4-FFF2-40B4-BE49-F238E27FC236}">
                <a16:creationId xmlns:a16="http://schemas.microsoft.com/office/drawing/2014/main" id="{34A712A6-DC1D-4A1A-A2B4-88246C5ECD19}"/>
              </a:ext>
            </a:extLst>
          </p:cNvPr>
          <p:cNvSpPr/>
          <p:nvPr/>
        </p:nvSpPr>
        <p:spPr>
          <a:xfrm>
            <a:off x="534125" y="785133"/>
            <a:ext cx="10937967" cy="5838201"/>
          </a:xfrm>
          <a:prstGeom prst="rect">
            <a:avLst/>
          </a:prstGeom>
        </p:spPr>
        <p:txBody>
          <a:bodyPr wrap="square">
            <a:spAutoFit/>
          </a:bodyPr>
          <a:lstStyle/>
          <a:p>
            <a:pPr marL="380990" indent="-380990">
              <a:buFont typeface="Wingdings" panose="05000000000000000000" pitchFamily="2" charset="2"/>
              <a:buChar char="Ø"/>
            </a:pPr>
            <a:r>
              <a:rPr lang="en-IN" sz="2133" b="1"/>
              <a:t>Deployment</a:t>
            </a:r>
          </a:p>
          <a:p>
            <a:pPr marL="838179" lvl="1" indent="-228594">
              <a:buFont typeface="Wingdings" panose="05000000000000000000" pitchFamily="2" charset="2"/>
              <a:buChar char="§"/>
            </a:pPr>
            <a:r>
              <a:rPr lang="en-IN" sz="1867"/>
              <a:t>Installation Guide/Release Notes to be downloaded from NOLS - </a:t>
            </a:r>
            <a:r>
              <a:rPr lang="en-IN" sz="1867">
                <a:hlinkClick r:id="rId3">
                  <a:extLst>
                    <a:ext uri="{A12FA001-AC4F-418D-AE19-62706E023703}">
                      <ahyp:hlinkClr xmlns:ahyp="http://schemas.microsoft.com/office/drawing/2018/hyperlinkcolor" val="tx"/>
                    </a:ext>
                  </a:extLst>
                </a:hlinkClick>
              </a:rPr>
              <a:t>Link</a:t>
            </a:r>
            <a:endParaRPr lang="en-IN" sz="1867"/>
          </a:p>
          <a:p>
            <a:pPr marL="838179" lvl="1" indent="-228594">
              <a:buFont typeface="Wingdings" panose="05000000000000000000" pitchFamily="2" charset="2"/>
              <a:buChar char="§"/>
            </a:pPr>
            <a:r>
              <a:rPr lang="en-IN" sz="1867"/>
              <a:t>Sample JSON file  </a:t>
            </a:r>
          </a:p>
          <a:p>
            <a:pPr marL="609585" lvl="1"/>
            <a:endParaRPr lang="en-IN" sz="1867"/>
          </a:p>
          <a:p>
            <a:pPr marL="609585" lvl="1"/>
            <a:endParaRPr lang="en-IN" sz="1867"/>
          </a:p>
          <a:p>
            <a:pPr marL="609585" lvl="1"/>
            <a:endParaRPr lang="en-IN" sz="1867"/>
          </a:p>
          <a:p>
            <a:pPr marL="609585" lvl="1"/>
            <a:endParaRPr lang="en-IN" sz="1867"/>
          </a:p>
          <a:p>
            <a:pPr marL="609585" lvl="1"/>
            <a:endParaRPr lang="en-IN" sz="1867"/>
          </a:p>
          <a:p>
            <a:pPr marL="609585" lvl="1"/>
            <a:endParaRPr lang="en-IN" sz="1867"/>
          </a:p>
          <a:p>
            <a:pPr marL="609585" lvl="1"/>
            <a:endParaRPr lang="en-IN" sz="1867"/>
          </a:p>
          <a:p>
            <a:pPr marL="609585" lvl="1"/>
            <a:endParaRPr lang="en-IN" sz="1867"/>
          </a:p>
          <a:p>
            <a:pPr marL="609585" lvl="1"/>
            <a:endParaRPr lang="en-IN" sz="1867"/>
          </a:p>
          <a:p>
            <a:endParaRPr lang="en-IN" sz="2133"/>
          </a:p>
          <a:p>
            <a:endParaRPr lang="en-IN" sz="2400"/>
          </a:p>
          <a:p>
            <a:pPr marL="380990" indent="-380990">
              <a:buFont typeface="Wingdings" panose="05000000000000000000" pitchFamily="2" charset="2"/>
              <a:buChar char="Ø"/>
            </a:pPr>
            <a:r>
              <a:rPr lang="en-IN" sz="2133" b="1"/>
              <a:t>Health Check-up</a:t>
            </a:r>
          </a:p>
          <a:p>
            <a:pPr marL="838179" lvl="1" indent="-228594">
              <a:buFont typeface="Wingdings" panose="05000000000000000000" pitchFamily="2" charset="2"/>
              <a:buChar char="§"/>
            </a:pPr>
            <a:r>
              <a:rPr lang="en-IN" sz="1867"/>
              <a:t>Check the status of services</a:t>
            </a:r>
          </a:p>
          <a:p>
            <a:pPr lvl="1"/>
            <a:endParaRPr lang="en-IN" sz="1867"/>
          </a:p>
          <a:p>
            <a:pPr lvl="1"/>
            <a:endParaRPr lang="en-IN" sz="1867">
              <a:solidFill>
                <a:schemeClr val="tx2"/>
              </a:solidFill>
            </a:endParaRPr>
          </a:p>
          <a:p>
            <a:endParaRPr lang="en-IN" sz="2400"/>
          </a:p>
        </p:txBody>
      </p:sp>
      <p:graphicFrame>
        <p:nvGraphicFramePr>
          <p:cNvPr id="2" name="Object 1">
            <a:extLst>
              <a:ext uri="{FF2B5EF4-FFF2-40B4-BE49-F238E27FC236}">
                <a16:creationId xmlns:a16="http://schemas.microsoft.com/office/drawing/2014/main" id="{A846FD5C-6965-4FEE-964E-50BDE78C795B}"/>
              </a:ext>
            </a:extLst>
          </p:cNvPr>
          <p:cNvGraphicFramePr>
            <a:graphicFrameLocks noChangeAspect="1"/>
          </p:cNvGraphicFramePr>
          <p:nvPr/>
        </p:nvGraphicFramePr>
        <p:xfrm>
          <a:off x="2617807" y="2132936"/>
          <a:ext cx="1525929" cy="1345785"/>
        </p:xfrm>
        <a:graphic>
          <a:graphicData uri="http://schemas.openxmlformats.org/presentationml/2006/ole">
            <mc:AlternateContent xmlns:mc="http://schemas.openxmlformats.org/markup-compatibility/2006">
              <mc:Choice xmlns:v="urn:schemas-microsoft-com:vml" Requires="v">
                <p:oleObj name="Packager Shell Object" showAsIcon="1" r:id="rId4" imgW="914597" imgH="806311" progId="Package">
                  <p:embed/>
                </p:oleObj>
              </mc:Choice>
              <mc:Fallback>
                <p:oleObj name="Packager Shell Object" showAsIcon="1" r:id="rId4" imgW="914597" imgH="806311" progId="Package">
                  <p:embed/>
                  <p:pic>
                    <p:nvPicPr>
                      <p:cNvPr id="2" name="Object 1">
                        <a:extLst>
                          <a:ext uri="{FF2B5EF4-FFF2-40B4-BE49-F238E27FC236}">
                            <a16:creationId xmlns:a16="http://schemas.microsoft.com/office/drawing/2014/main" id="{A846FD5C-6965-4FEE-964E-50BDE78C795B}"/>
                          </a:ext>
                        </a:extLst>
                      </p:cNvPr>
                      <p:cNvPicPr/>
                      <p:nvPr/>
                    </p:nvPicPr>
                    <p:blipFill>
                      <a:blip r:embed="rId5"/>
                      <a:stretch>
                        <a:fillRect/>
                      </a:stretch>
                    </p:blipFill>
                    <p:spPr>
                      <a:xfrm>
                        <a:off x="2617807" y="2132936"/>
                        <a:ext cx="1525929" cy="134578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6C66176-AE50-47BC-BF3E-E2ABB6048EDF}"/>
              </a:ext>
            </a:extLst>
          </p:cNvPr>
          <p:cNvGraphicFramePr>
            <a:graphicFrameLocks noChangeAspect="1"/>
          </p:cNvGraphicFramePr>
          <p:nvPr/>
        </p:nvGraphicFramePr>
        <p:xfrm>
          <a:off x="5632697" y="2132936"/>
          <a:ext cx="1525929" cy="1345785"/>
        </p:xfrm>
        <a:graphic>
          <a:graphicData uri="http://schemas.openxmlformats.org/presentationml/2006/ole">
            <mc:AlternateContent xmlns:mc="http://schemas.openxmlformats.org/markup-compatibility/2006">
              <mc:Choice xmlns:v="urn:schemas-microsoft-com:vml" Requires="v">
                <p:oleObj name="Packager Shell Object" showAsIcon="1" r:id="rId6" imgW="914597" imgH="806311" progId="Package">
                  <p:embed/>
                </p:oleObj>
              </mc:Choice>
              <mc:Fallback>
                <p:oleObj name="Packager Shell Object" showAsIcon="1" r:id="rId6" imgW="914597" imgH="806311" progId="Package">
                  <p:embed/>
                  <p:pic>
                    <p:nvPicPr>
                      <p:cNvPr id="9" name="Object 8">
                        <a:extLst>
                          <a:ext uri="{FF2B5EF4-FFF2-40B4-BE49-F238E27FC236}">
                            <a16:creationId xmlns:a16="http://schemas.microsoft.com/office/drawing/2014/main" id="{D6C66176-AE50-47BC-BF3E-E2ABB6048EDF}"/>
                          </a:ext>
                        </a:extLst>
                      </p:cNvPr>
                      <p:cNvPicPr/>
                      <p:nvPr/>
                    </p:nvPicPr>
                    <p:blipFill>
                      <a:blip r:embed="rId7"/>
                      <a:stretch>
                        <a:fillRect/>
                      </a:stretch>
                    </p:blipFill>
                    <p:spPr>
                      <a:xfrm>
                        <a:off x="5632697" y="2132936"/>
                        <a:ext cx="1525929" cy="134578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CCF1BFD-0BA4-4475-A8C9-1F01F7139D49}"/>
              </a:ext>
            </a:extLst>
          </p:cNvPr>
          <p:cNvGraphicFramePr>
            <a:graphicFrameLocks noChangeAspect="1"/>
          </p:cNvGraphicFramePr>
          <p:nvPr/>
        </p:nvGraphicFramePr>
        <p:xfrm>
          <a:off x="2819448" y="3398628"/>
          <a:ext cx="1344592" cy="1185855"/>
        </p:xfrm>
        <a:graphic>
          <a:graphicData uri="http://schemas.openxmlformats.org/presentationml/2006/ole">
            <mc:AlternateContent xmlns:mc="http://schemas.openxmlformats.org/markup-compatibility/2006">
              <mc:Choice xmlns:v="urn:schemas-microsoft-com:vml" Requires="v">
                <p:oleObj name="Packager Shell Object" showAsIcon="1" r:id="rId8" imgW="914597" imgH="806311" progId="Package">
                  <p:embed/>
                </p:oleObj>
              </mc:Choice>
              <mc:Fallback>
                <p:oleObj name="Packager Shell Object" showAsIcon="1" r:id="rId8" imgW="914597" imgH="806311" progId="Package">
                  <p:embed/>
                  <p:pic>
                    <p:nvPicPr>
                      <p:cNvPr id="5" name="Object 4">
                        <a:extLst>
                          <a:ext uri="{FF2B5EF4-FFF2-40B4-BE49-F238E27FC236}">
                            <a16:creationId xmlns:a16="http://schemas.microsoft.com/office/drawing/2014/main" id="{1CCF1BFD-0BA4-4475-A8C9-1F01F7139D49}"/>
                          </a:ext>
                        </a:extLst>
                      </p:cNvPr>
                      <p:cNvPicPr/>
                      <p:nvPr/>
                    </p:nvPicPr>
                    <p:blipFill>
                      <a:blip r:embed="rId9"/>
                      <a:stretch>
                        <a:fillRect/>
                      </a:stretch>
                    </p:blipFill>
                    <p:spPr>
                      <a:xfrm>
                        <a:off x="2819448" y="3398628"/>
                        <a:ext cx="1344592" cy="118585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E2CD378-7B2A-46C7-9D73-8BF1A3263CC3}"/>
              </a:ext>
            </a:extLst>
          </p:cNvPr>
          <p:cNvGraphicFramePr>
            <a:graphicFrameLocks noChangeAspect="1"/>
          </p:cNvGraphicFramePr>
          <p:nvPr/>
        </p:nvGraphicFramePr>
        <p:xfrm>
          <a:off x="5756763" y="3389947"/>
          <a:ext cx="1344591" cy="1185855"/>
        </p:xfrm>
        <a:graphic>
          <a:graphicData uri="http://schemas.openxmlformats.org/presentationml/2006/ole">
            <mc:AlternateContent xmlns:mc="http://schemas.openxmlformats.org/markup-compatibility/2006">
              <mc:Choice xmlns:v="urn:schemas-microsoft-com:vml" Requires="v">
                <p:oleObj name="Packager Shell Object" showAsIcon="1" r:id="rId10" imgW="914597" imgH="806311" progId="Package">
                  <p:embed/>
                </p:oleObj>
              </mc:Choice>
              <mc:Fallback>
                <p:oleObj name="Packager Shell Object" showAsIcon="1" r:id="rId10" imgW="914597" imgH="806311" progId="Package">
                  <p:embed/>
                  <p:pic>
                    <p:nvPicPr>
                      <p:cNvPr id="6" name="Object 5">
                        <a:extLst>
                          <a:ext uri="{FF2B5EF4-FFF2-40B4-BE49-F238E27FC236}">
                            <a16:creationId xmlns:a16="http://schemas.microsoft.com/office/drawing/2014/main" id="{8E2CD378-7B2A-46C7-9D73-8BF1A3263CC3}"/>
                          </a:ext>
                        </a:extLst>
                      </p:cNvPr>
                      <p:cNvPicPr/>
                      <p:nvPr/>
                    </p:nvPicPr>
                    <p:blipFill>
                      <a:blip r:embed="rId11"/>
                      <a:stretch>
                        <a:fillRect/>
                      </a:stretch>
                    </p:blipFill>
                    <p:spPr>
                      <a:xfrm>
                        <a:off x="5756763" y="3389947"/>
                        <a:ext cx="1344591" cy="1185855"/>
                      </a:xfrm>
                      <a:prstGeom prst="rect">
                        <a:avLst/>
                      </a:prstGeom>
                    </p:spPr>
                  </p:pic>
                </p:oleObj>
              </mc:Fallback>
            </mc:AlternateContent>
          </a:graphicData>
        </a:graphic>
      </p:graphicFrame>
    </p:spTree>
    <p:extLst>
      <p:ext uri="{BB962C8B-B14F-4D97-AF65-F5344CB8AC3E}">
        <p14:creationId xmlns:p14="http://schemas.microsoft.com/office/powerpoint/2010/main" val="26296326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E590C1B-4CE0-471D-AB0F-352E87CEFA9F}"/>
              </a:ext>
            </a:extLst>
          </p:cNvPr>
          <p:cNvSpPr>
            <a:spLocks noGrp="1"/>
          </p:cNvSpPr>
          <p:nvPr>
            <p:ph type="body" sz="quarter" idx="11"/>
          </p:nvPr>
        </p:nvSpPr>
        <p:spPr>
          <a:xfrm>
            <a:off x="556800" y="787200"/>
            <a:ext cx="11078400" cy="412800"/>
          </a:xfrm>
        </p:spPr>
        <p:txBody>
          <a:bodyPr>
            <a:normAutofit fontScale="40000" lnSpcReduction="20000"/>
          </a:bodyPr>
          <a:lstStyle/>
          <a:p>
            <a:pPr lvl="0"/>
            <a:r>
              <a:rPr lang="en-US" b="1">
                <a:effectLst>
                  <a:outerShdw blurRad="38100" dist="38100" dir="2700000" algn="tl">
                    <a:srgbClr val="000000">
                      <a:alpha val="43137"/>
                    </a:srgbClr>
                  </a:outerShdw>
                </a:effectLst>
              </a:rPr>
              <a:t>Documentation Navigation</a:t>
            </a:r>
            <a:endParaRPr lang="en-IN" b="1">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1F38010B-602A-40A0-A0C2-47773C2476D3}"/>
              </a:ext>
            </a:extLst>
          </p:cNvPr>
          <p:cNvSpPr/>
          <p:nvPr/>
        </p:nvSpPr>
        <p:spPr>
          <a:xfrm>
            <a:off x="556800" y="5594391"/>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a:solidFill>
                  <a:schemeClr val="bg1"/>
                </a:solidFill>
              </a:rPr>
              <a:t>Training Session </a:t>
            </a:r>
          </a:p>
          <a:p>
            <a:pPr marL="838179" lvl="1" indent="-228594">
              <a:lnSpc>
                <a:spcPct val="90000"/>
              </a:lnSpc>
              <a:buFont typeface="Wingdings" panose="05000000000000000000" pitchFamily="2" charset="2"/>
              <a:buChar char="§"/>
            </a:pPr>
            <a:r>
              <a:rPr lang="en-US" sz="1867">
                <a:solidFill>
                  <a:schemeClr val="bg1"/>
                </a:solidFill>
              </a:rPr>
              <a:t> </a:t>
            </a:r>
            <a:r>
              <a:rPr lang="en-US" sz="1867">
                <a:solidFill>
                  <a:schemeClr val="bg1"/>
                </a:solidFill>
                <a:hlinkClick r:id="rId2">
                  <a:extLst>
                    <a:ext uri="{A12FA001-AC4F-418D-AE19-62706E023703}">
                      <ahyp:hlinkClr xmlns:ahyp="http://schemas.microsoft.com/office/drawing/2018/hyperlinkcolor" val="tx"/>
                    </a:ext>
                  </a:extLst>
                </a:hlinkClick>
              </a:rPr>
              <a:t>Link</a:t>
            </a:r>
            <a:endParaRPr lang="en-US" sz="1867">
              <a:solidFill>
                <a:schemeClr val="bg1"/>
              </a:solidFill>
            </a:endParaRPr>
          </a:p>
        </p:txBody>
      </p:sp>
      <p:sp>
        <p:nvSpPr>
          <p:cNvPr id="4" name="Rectangle 3">
            <a:extLst>
              <a:ext uri="{FF2B5EF4-FFF2-40B4-BE49-F238E27FC236}">
                <a16:creationId xmlns:a16="http://schemas.microsoft.com/office/drawing/2014/main" id="{FBE43A5F-0A96-4CFA-A122-9343F821E749}"/>
              </a:ext>
            </a:extLst>
          </p:cNvPr>
          <p:cNvSpPr/>
          <p:nvPr/>
        </p:nvSpPr>
        <p:spPr>
          <a:xfrm>
            <a:off x="563193" y="4677683"/>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a:solidFill>
                  <a:schemeClr val="bg1"/>
                </a:solidFill>
              </a:rPr>
              <a:t> Policy User Guide</a:t>
            </a:r>
          </a:p>
          <a:p>
            <a:pPr marL="838179" lvl="1" indent="-228594">
              <a:lnSpc>
                <a:spcPct val="90000"/>
              </a:lnSpc>
              <a:buFont typeface="Wingdings" panose="05000000000000000000" pitchFamily="2" charset="2"/>
              <a:buChar char="§"/>
            </a:pPr>
            <a:r>
              <a:rPr lang="en-US" sz="1867">
                <a:solidFill>
                  <a:schemeClr val="bg1"/>
                </a:solidFill>
              </a:rPr>
              <a:t> </a:t>
            </a:r>
            <a:r>
              <a:rPr lang="en-US" sz="1867">
                <a:solidFill>
                  <a:schemeClr val="bg1"/>
                </a:solidFill>
                <a:hlinkClick r:id="rId3">
                  <a:extLst>
                    <a:ext uri="{A12FA001-AC4F-418D-AE19-62706E023703}">
                      <ahyp:hlinkClr xmlns:ahyp="http://schemas.microsoft.com/office/drawing/2018/hyperlinkcolor" val="tx"/>
                    </a:ext>
                  </a:extLst>
                </a:hlinkClick>
              </a:rPr>
              <a:t>Link</a:t>
            </a:r>
            <a:endParaRPr lang="en-US" sz="1867">
              <a:solidFill>
                <a:schemeClr val="bg1"/>
              </a:solidFill>
            </a:endParaRPr>
          </a:p>
        </p:txBody>
      </p:sp>
      <p:sp>
        <p:nvSpPr>
          <p:cNvPr id="5" name="Rectangle 4">
            <a:extLst>
              <a:ext uri="{FF2B5EF4-FFF2-40B4-BE49-F238E27FC236}">
                <a16:creationId xmlns:a16="http://schemas.microsoft.com/office/drawing/2014/main" id="{1AD22119-3C40-4248-9E22-490A5C5D4BA8}"/>
              </a:ext>
            </a:extLst>
          </p:cNvPr>
          <p:cNvSpPr/>
          <p:nvPr/>
        </p:nvSpPr>
        <p:spPr>
          <a:xfrm>
            <a:off x="556800" y="2906614"/>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a:solidFill>
                  <a:schemeClr val="bg1"/>
                </a:solidFill>
              </a:rPr>
              <a:t> </a:t>
            </a:r>
            <a:r>
              <a:rPr lang="en-IN" sz="2133" b="1">
                <a:solidFill>
                  <a:schemeClr val="bg1"/>
                </a:solidFill>
              </a:rPr>
              <a:t>VNF Installation and Upgrade Guide</a:t>
            </a:r>
            <a:endParaRPr lang="en-US" sz="2133" b="1">
              <a:solidFill>
                <a:schemeClr val="bg1"/>
              </a:solidFill>
            </a:endParaRPr>
          </a:p>
          <a:p>
            <a:pPr marL="838179" lvl="1" indent="-228594">
              <a:lnSpc>
                <a:spcPct val="90000"/>
              </a:lnSpc>
              <a:buFont typeface="Wingdings" panose="05000000000000000000" pitchFamily="2" charset="2"/>
              <a:buChar char="§"/>
            </a:pPr>
            <a:r>
              <a:rPr lang="en-US" sz="1867">
                <a:solidFill>
                  <a:schemeClr val="bg1"/>
                </a:solidFill>
              </a:rPr>
              <a:t> </a:t>
            </a:r>
            <a:r>
              <a:rPr lang="en-US" sz="1867">
                <a:solidFill>
                  <a:schemeClr val="bg1"/>
                </a:solidFill>
                <a:hlinkClick r:id="rId3">
                  <a:extLst>
                    <a:ext uri="{A12FA001-AC4F-418D-AE19-62706E023703}">
                      <ahyp:hlinkClr xmlns:ahyp="http://schemas.microsoft.com/office/drawing/2018/hyperlinkcolor" val="tx"/>
                    </a:ext>
                  </a:extLst>
                </a:hlinkClick>
              </a:rPr>
              <a:t>Link</a:t>
            </a:r>
            <a:endParaRPr lang="en-US" sz="1867">
              <a:solidFill>
                <a:schemeClr val="bg1"/>
              </a:solidFill>
            </a:endParaRPr>
          </a:p>
        </p:txBody>
      </p:sp>
      <p:sp>
        <p:nvSpPr>
          <p:cNvPr id="6" name="Rectangle 5">
            <a:extLst>
              <a:ext uri="{FF2B5EF4-FFF2-40B4-BE49-F238E27FC236}">
                <a16:creationId xmlns:a16="http://schemas.microsoft.com/office/drawing/2014/main" id="{7BC34C5A-F1FE-4D0A-B055-6F1C6BFA09E1}"/>
              </a:ext>
            </a:extLst>
          </p:cNvPr>
          <p:cNvSpPr/>
          <p:nvPr/>
        </p:nvSpPr>
        <p:spPr>
          <a:xfrm>
            <a:off x="556799" y="3670425"/>
            <a:ext cx="6978319" cy="646331"/>
          </a:xfrm>
          <a:prstGeom prst="rect">
            <a:avLst/>
          </a:prstGeom>
        </p:spPr>
        <p:txBody>
          <a:bodyPr wrap="square">
            <a:spAutoFit/>
          </a:bodyPr>
          <a:lstStyle/>
          <a:p>
            <a:pPr marL="380990" indent="-380990">
              <a:lnSpc>
                <a:spcPct val="90000"/>
              </a:lnSpc>
              <a:buFont typeface="Wingdings" panose="05000000000000000000" pitchFamily="2" charset="2"/>
              <a:buChar char="Ø"/>
            </a:pPr>
            <a:r>
              <a:rPr lang="en-US" sz="2133" b="1">
                <a:solidFill>
                  <a:schemeClr val="bg1"/>
                </a:solidFill>
              </a:rPr>
              <a:t> </a:t>
            </a:r>
            <a:r>
              <a:rPr lang="en-IN" sz="2133" b="1">
                <a:solidFill>
                  <a:schemeClr val="bg1"/>
                </a:solidFill>
              </a:rPr>
              <a:t>VNF Operation Administration and Maintenance Guide</a:t>
            </a:r>
            <a:endParaRPr lang="en-US" sz="2133" b="1">
              <a:solidFill>
                <a:schemeClr val="bg1"/>
              </a:solidFill>
            </a:endParaRPr>
          </a:p>
          <a:p>
            <a:pPr marL="838179" lvl="1" indent="-228594">
              <a:lnSpc>
                <a:spcPct val="90000"/>
              </a:lnSpc>
              <a:buFont typeface="Wingdings" panose="05000000000000000000" pitchFamily="2" charset="2"/>
              <a:buChar char="§"/>
            </a:pPr>
            <a:r>
              <a:rPr lang="en-US" sz="1867">
                <a:solidFill>
                  <a:schemeClr val="bg1"/>
                </a:solidFill>
                <a:hlinkClick r:id="rId3">
                  <a:extLst>
                    <a:ext uri="{A12FA001-AC4F-418D-AE19-62706E023703}">
                      <ahyp:hlinkClr xmlns:ahyp="http://schemas.microsoft.com/office/drawing/2018/hyperlinkcolor" val="tx"/>
                    </a:ext>
                  </a:extLst>
                </a:hlinkClick>
              </a:rPr>
              <a:t> Link</a:t>
            </a:r>
            <a:endParaRPr lang="en-US" sz="1867">
              <a:solidFill>
                <a:schemeClr val="bg1"/>
              </a:solidFill>
            </a:endParaRPr>
          </a:p>
        </p:txBody>
      </p:sp>
      <p:sp>
        <p:nvSpPr>
          <p:cNvPr id="7" name="Rectangle 6">
            <a:extLst>
              <a:ext uri="{FF2B5EF4-FFF2-40B4-BE49-F238E27FC236}">
                <a16:creationId xmlns:a16="http://schemas.microsoft.com/office/drawing/2014/main" id="{680E0ECE-C5B3-4962-A927-7F04DBBE5027}"/>
              </a:ext>
            </a:extLst>
          </p:cNvPr>
          <p:cNvSpPr/>
          <p:nvPr/>
        </p:nvSpPr>
        <p:spPr>
          <a:xfrm>
            <a:off x="556799" y="2023620"/>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a:solidFill>
                  <a:schemeClr val="bg1"/>
                </a:solidFill>
              </a:rPr>
              <a:t>VNF Overview</a:t>
            </a:r>
          </a:p>
          <a:p>
            <a:pPr marL="838179" lvl="1" indent="-228594">
              <a:lnSpc>
                <a:spcPct val="90000"/>
              </a:lnSpc>
              <a:buFont typeface="Wingdings" panose="05000000000000000000" pitchFamily="2" charset="2"/>
              <a:buChar char="§"/>
            </a:pPr>
            <a:r>
              <a:rPr lang="en-US" sz="1867">
                <a:solidFill>
                  <a:schemeClr val="bg1"/>
                </a:solidFill>
              </a:rPr>
              <a:t> </a:t>
            </a:r>
            <a:r>
              <a:rPr lang="en-US" sz="1867">
                <a:solidFill>
                  <a:schemeClr val="bg1"/>
                </a:solidFill>
                <a:hlinkClick r:id="rId3">
                  <a:extLst>
                    <a:ext uri="{A12FA001-AC4F-418D-AE19-62706E023703}">
                      <ahyp:hlinkClr xmlns:ahyp="http://schemas.microsoft.com/office/drawing/2018/hyperlinkcolor" val="tx"/>
                    </a:ext>
                  </a:extLst>
                </a:hlinkClick>
              </a:rPr>
              <a:t>Link</a:t>
            </a:r>
            <a:endParaRPr lang="en-US" sz="1867">
              <a:solidFill>
                <a:schemeClr val="bg1"/>
              </a:solidFill>
            </a:endParaRPr>
          </a:p>
        </p:txBody>
      </p:sp>
    </p:spTree>
    <p:extLst>
      <p:ext uri="{BB962C8B-B14F-4D97-AF65-F5344CB8AC3E}">
        <p14:creationId xmlns:p14="http://schemas.microsoft.com/office/powerpoint/2010/main" val="42286335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a:t>NPC</a:t>
            </a:r>
          </a:p>
          <a:p>
            <a:r>
              <a:rPr lang="en-US" sz="5867" dirty="0"/>
              <a:t>Access Network Charging Identifier</a:t>
            </a:r>
          </a:p>
        </p:txBody>
      </p:sp>
      <p:sp>
        <p:nvSpPr>
          <p:cNvPr id="3" name="Footer Placeholder 2"/>
          <p:cNvSpPr>
            <a:spLocks noGrp="1"/>
          </p:cNvSpPr>
          <p:nvPr>
            <p:ph type="ftr" sz="quarter" idx="3"/>
          </p:nvPr>
        </p:nvSpPr>
        <p:spPr>
          <a:xfrm>
            <a:off x="3590399" y="6422398"/>
            <a:ext cx="4880312" cy="146725"/>
          </a:xfrm>
        </p:spPr>
        <p:txBody>
          <a:bodyPr/>
          <a:lstStyle/>
          <a:p>
            <a:pPr algn="l" defTabSz="609585" fontAlgn="base">
              <a:spcBef>
                <a:spcPct val="0"/>
              </a:spcBef>
              <a:spcAft>
                <a:spcPct val="0"/>
              </a:spcAft>
              <a:defRPr/>
            </a:pPr>
            <a:r>
              <a:rPr lang="en-US" sz="1067" dirty="0">
                <a:solidFill>
                  <a:srgbClr val="FFFFFF"/>
                </a:solidFill>
                <a:latin typeface="Nokia Pure Text Light"/>
                <a:cs typeface="Arial" panose="020B0604020202020204" pitchFamily="34" charset="0"/>
              </a:rPr>
              <a:t>Confidential.  Not for distribution or disclosure outside  NOKIA </a:t>
            </a:r>
          </a:p>
        </p:txBody>
      </p:sp>
      <p:sp>
        <p:nvSpPr>
          <p:cNvPr id="4" name="Text Placeholder 3"/>
          <p:cNvSpPr>
            <a:spLocks noGrp="1"/>
          </p:cNvSpPr>
          <p:nvPr>
            <p:ph sz="quarter" idx="13"/>
          </p:nvPr>
        </p:nvSpPr>
        <p:spPr>
          <a:xfrm>
            <a:off x="556800" y="4815839"/>
            <a:ext cx="11078400" cy="1366559"/>
          </a:xfrm>
        </p:spPr>
        <p:txBody>
          <a:bodyPr/>
          <a:lstStyle/>
          <a:p>
            <a:pPr lvl="0" eaLnBrk="1" hangingPunct="1">
              <a:defRPr/>
            </a:pPr>
            <a:r>
              <a:rPr lang="en-US" dirty="0">
                <a:solidFill>
                  <a:srgbClr val="FFFFFF"/>
                </a:solidFill>
              </a:rPr>
              <a:t>Ivo Tanouchev</a:t>
            </a:r>
          </a:p>
          <a:p>
            <a:pPr lvl="0" eaLnBrk="1" hangingPunct="1">
              <a:defRPr/>
            </a:pPr>
            <a:r>
              <a:rPr lang="en-US" dirty="0">
                <a:solidFill>
                  <a:srgbClr val="FFFFFF"/>
                </a:solidFill>
              </a:rPr>
              <a:t>03-06-2022</a:t>
            </a:r>
          </a:p>
        </p:txBody>
      </p:sp>
    </p:spTree>
    <p:extLst>
      <p:ext uri="{BB962C8B-B14F-4D97-AF65-F5344CB8AC3E}">
        <p14:creationId xmlns:p14="http://schemas.microsoft.com/office/powerpoint/2010/main" val="42125533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EF4701-855C-48E7-A145-B70A1DEB7479}"/>
              </a:ext>
            </a:extLst>
          </p:cNvPr>
          <p:cNvSpPr/>
          <p:nvPr/>
        </p:nvSpPr>
        <p:spPr>
          <a:xfrm>
            <a:off x="461362" y="1134607"/>
            <a:ext cx="10167068" cy="337956"/>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dirty="0">
              <a:solidFill>
                <a:srgbClr val="FFFFFF"/>
              </a:solidFill>
              <a:latin typeface="Nokia Pure Text Light"/>
            </a:endParaRPr>
          </a:p>
        </p:txBody>
      </p:sp>
      <p:sp>
        <p:nvSpPr>
          <p:cNvPr id="2" name="Content Placeholder 1">
            <a:extLst>
              <a:ext uri="{FF2B5EF4-FFF2-40B4-BE49-F238E27FC236}">
                <a16:creationId xmlns:a16="http://schemas.microsoft.com/office/drawing/2014/main" id="{7E51395A-1D1F-4232-8521-675BCF36E4B7}"/>
              </a:ext>
            </a:extLst>
          </p:cNvPr>
          <p:cNvSpPr>
            <a:spLocks noGrp="1"/>
          </p:cNvSpPr>
          <p:nvPr>
            <p:ph sz="quarter" idx="15"/>
          </p:nvPr>
        </p:nvSpPr>
        <p:spPr>
          <a:xfrm>
            <a:off x="556800" y="1143151"/>
            <a:ext cx="11078400" cy="2641671"/>
          </a:xfrm>
        </p:spPr>
        <p:txBody>
          <a:bodyPr/>
          <a:lstStyle/>
          <a:p>
            <a:pPr marL="457189" indent="-457189" algn="just">
              <a:buFont typeface="+mj-lt"/>
              <a:buAutoNum type="arabicPeriod"/>
            </a:pPr>
            <a:r>
              <a:rPr lang="en-US" sz="1867" dirty="0"/>
              <a:t>Feature overview</a:t>
            </a:r>
          </a:p>
          <a:p>
            <a:pPr marL="457189" indent="-457189" algn="just">
              <a:buFont typeface="+mj-lt"/>
              <a:buAutoNum type="arabicPeriod"/>
            </a:pPr>
            <a:r>
              <a:rPr lang="en-US" sz="1867" dirty="0"/>
              <a:t>Access Network Charging Identifier operation</a:t>
            </a:r>
          </a:p>
          <a:p>
            <a:pPr marL="457189" indent="-457189" algn="just">
              <a:buFont typeface="+mj-lt"/>
              <a:buAutoNum type="arabicPeriod"/>
            </a:pPr>
            <a:r>
              <a:rPr lang="en-US" sz="1867" dirty="0"/>
              <a:t>SM view</a:t>
            </a:r>
          </a:p>
        </p:txBody>
      </p:sp>
      <p:sp>
        <p:nvSpPr>
          <p:cNvPr id="3" name="Title 2">
            <a:extLst>
              <a:ext uri="{FF2B5EF4-FFF2-40B4-BE49-F238E27FC236}">
                <a16:creationId xmlns:a16="http://schemas.microsoft.com/office/drawing/2014/main" id="{315C5116-2ED4-4464-ACC7-079045D67778}"/>
              </a:ext>
            </a:extLst>
          </p:cNvPr>
          <p:cNvSpPr>
            <a:spLocks noGrp="1"/>
          </p:cNvSpPr>
          <p:nvPr>
            <p:ph type="title"/>
          </p:nvPr>
        </p:nvSpPr>
        <p:spPr/>
        <p:txBody>
          <a:bodyPr>
            <a:normAutofit fontScale="90000"/>
          </a:bodyPr>
          <a:lstStyle/>
          <a:p>
            <a:r>
              <a:rPr lang="en-US" dirty="0"/>
              <a:t>Agenda</a:t>
            </a:r>
            <a:endParaRPr lang="en-CA" dirty="0"/>
          </a:p>
        </p:txBody>
      </p:sp>
    </p:spTree>
    <p:extLst>
      <p:ext uri="{BB962C8B-B14F-4D97-AF65-F5344CB8AC3E}">
        <p14:creationId xmlns:p14="http://schemas.microsoft.com/office/powerpoint/2010/main" val="1728949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71FF6-A7A5-4E48-AF6A-8CDA0D76829B}"/>
              </a:ext>
            </a:extLst>
          </p:cNvPr>
          <p:cNvSpPr>
            <a:spLocks noGrp="1"/>
          </p:cNvSpPr>
          <p:nvPr>
            <p:ph type="body" sz="quarter" idx="16"/>
          </p:nvPr>
        </p:nvSpPr>
        <p:spPr/>
        <p:txBody>
          <a:bodyPr/>
          <a:lstStyle/>
          <a:p>
            <a:pPr>
              <a:spcBef>
                <a:spcPts val="0"/>
              </a:spcBef>
            </a:pPr>
            <a:r>
              <a:rPr lang="en-US" dirty="0"/>
              <a:t>Tittle: </a:t>
            </a:r>
            <a:r>
              <a:rPr lang="en-CA" dirty="0"/>
              <a:t>NPCART-134 Access Network Charging Identifier Support</a:t>
            </a:r>
            <a:endParaRPr lang="en-US" dirty="0"/>
          </a:p>
          <a:p>
            <a:pPr marL="226478" indent="-226478">
              <a:spcBef>
                <a:spcPts val="0"/>
              </a:spcBef>
              <a:buFont typeface="Arial" panose="020B0604020202020204" pitchFamily="34" charset="0"/>
              <a:buChar char="•"/>
            </a:pPr>
            <a:r>
              <a:rPr lang="en-US" dirty="0"/>
              <a:t>The EPIC asks to support propagation of N7 session Access Network Charging Identifier to AF when such is requested</a:t>
            </a:r>
          </a:p>
          <a:p>
            <a:pPr marL="226478" indent="-226478">
              <a:buFont typeface="Arial" panose="020B0604020202020204" pitchFamily="34" charset="0"/>
              <a:buChar char="•"/>
            </a:pPr>
            <a:r>
              <a:rPr lang="en-CA" dirty="0"/>
              <a:t>The exchange with IMS applies to both Gx and N7 as well as Rx and N5.  NPC Release 22.5 does not support N5 interface, and the focus of this feature is Rx to N7</a:t>
            </a:r>
          </a:p>
          <a:p>
            <a:endParaRPr lang="en-CA" dirty="0"/>
          </a:p>
        </p:txBody>
      </p:sp>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Feature overview</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NPCART-134 scope</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Tree>
    <p:extLst>
      <p:ext uri="{BB962C8B-B14F-4D97-AF65-F5344CB8AC3E}">
        <p14:creationId xmlns:p14="http://schemas.microsoft.com/office/powerpoint/2010/main" val="13049996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71FF6-A7A5-4E48-AF6A-8CDA0D76829B}"/>
              </a:ext>
            </a:extLst>
          </p:cNvPr>
          <p:cNvSpPr>
            <a:spLocks noGrp="1"/>
          </p:cNvSpPr>
          <p:nvPr>
            <p:ph type="body" sz="quarter" idx="16"/>
          </p:nvPr>
        </p:nvSpPr>
        <p:spPr/>
        <p:txBody>
          <a:bodyPr/>
          <a:lstStyle/>
          <a:p>
            <a:pPr marL="226478" indent="-226478">
              <a:spcBef>
                <a:spcPts val="0"/>
              </a:spcBef>
              <a:buFont typeface="Arial" panose="020B0604020202020204" pitchFamily="34" charset="0"/>
              <a:buChar char="•"/>
            </a:pPr>
            <a:r>
              <a:rPr lang="en-US" dirty="0"/>
              <a:t>Sravan Sajeev, design</a:t>
            </a:r>
          </a:p>
          <a:p>
            <a:pPr marL="226478" indent="-226478">
              <a:buFont typeface="Arial" panose="020B0604020202020204" pitchFamily="34" charset="0"/>
              <a:buChar char="•"/>
            </a:pPr>
            <a:r>
              <a:rPr lang="en-CA" dirty="0"/>
              <a:t>Nadia Spido, QA</a:t>
            </a:r>
          </a:p>
          <a:p>
            <a:pPr marL="226478" indent="-226478">
              <a:buFont typeface="Arial" panose="020B0604020202020204" pitchFamily="34" charset="0"/>
              <a:buChar char="•"/>
            </a:pPr>
            <a:r>
              <a:rPr lang="en-CA" dirty="0"/>
              <a:t>Ivo Tanouchev, PO</a:t>
            </a:r>
          </a:p>
          <a:p>
            <a:endParaRPr lang="en-CA" dirty="0"/>
          </a:p>
        </p:txBody>
      </p:sp>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Feature overview</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NPCART-134 team</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Tree>
    <p:extLst>
      <p:ext uri="{BB962C8B-B14F-4D97-AF65-F5344CB8AC3E}">
        <p14:creationId xmlns:p14="http://schemas.microsoft.com/office/powerpoint/2010/main" val="228661535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71FF6-A7A5-4E48-AF6A-8CDA0D76829B}"/>
              </a:ext>
            </a:extLst>
          </p:cNvPr>
          <p:cNvSpPr>
            <a:spLocks noGrp="1"/>
          </p:cNvSpPr>
          <p:nvPr>
            <p:ph type="body" sz="quarter" idx="16"/>
          </p:nvPr>
        </p:nvSpPr>
        <p:spPr/>
        <p:txBody>
          <a:bodyPr/>
          <a:lstStyle/>
          <a:p>
            <a:pPr marL="226478" indent="-226478">
              <a:spcAft>
                <a:spcPts val="400"/>
              </a:spcAft>
              <a:buFont typeface="Arial" panose="020B0604020202020204" pitchFamily="34" charset="0"/>
              <a:buChar char="•"/>
            </a:pPr>
            <a:r>
              <a:rPr lang="en-CA" dirty="0"/>
              <a:t>The AF may request to the PCF the Access Network Charging Identifier by subscribing to the CHARGING_CORRELATION_EXCHANGE (</a:t>
            </a:r>
            <a:r>
              <a:rPr lang="en-CA" b="1" dirty="0"/>
              <a:t>1</a:t>
            </a:r>
            <a:r>
              <a:rPr lang="en-CA" dirty="0"/>
              <a:t>) within the Specific-Action AVP</a:t>
            </a:r>
          </a:p>
          <a:p>
            <a:pPr marL="455073" lvl="1" indent="-226478">
              <a:spcAft>
                <a:spcPts val="400"/>
              </a:spcAft>
              <a:buFont typeface="Arial" panose="020B0604020202020204" pitchFamily="34" charset="0"/>
              <a:buChar char="•"/>
            </a:pPr>
            <a:r>
              <a:rPr lang="en-CA" sz="1600" dirty="0"/>
              <a:t>The PCF shall provide the Access Network Charging Identifier in the </a:t>
            </a:r>
            <a:r>
              <a:rPr lang="en-CA" sz="1600" dirty="0" err="1"/>
              <a:t>Rx:AA</a:t>
            </a:r>
            <a:r>
              <a:rPr lang="en-CA" sz="1600" dirty="0"/>
              <a:t> Answer if already known</a:t>
            </a:r>
          </a:p>
          <a:p>
            <a:pPr marL="455073" lvl="1" indent="-226478">
              <a:spcAft>
                <a:spcPts val="400"/>
              </a:spcAft>
              <a:buFont typeface="Arial" panose="020B0604020202020204" pitchFamily="34" charset="0"/>
              <a:buChar char="•"/>
            </a:pPr>
            <a:r>
              <a:rPr lang="en-CA" sz="1600" dirty="0"/>
              <a:t>If not known, PCF shall request the identifier to the SMF by including the "</a:t>
            </a:r>
            <a:r>
              <a:rPr lang="en-CA" sz="1600" dirty="0" err="1"/>
              <a:t>PolicyCtrlReqTriggers</a:t>
            </a:r>
            <a:r>
              <a:rPr lang="en-CA" sz="1600" dirty="0"/>
              <a:t>" attribute with the value "AN_CH_COR“ , if not already installed; and the "</a:t>
            </a:r>
            <a:r>
              <a:rPr lang="en-CA" sz="1600" dirty="0" err="1"/>
              <a:t>lastReqRuleData</a:t>
            </a:r>
            <a:r>
              <a:rPr lang="en-CA" sz="1600" dirty="0"/>
              <a:t>" attribute </a:t>
            </a:r>
          </a:p>
          <a:p>
            <a:pPr marL="455073" lvl="1" indent="-226478">
              <a:spcAft>
                <a:spcPts val="400"/>
              </a:spcAft>
              <a:buFont typeface="Arial" panose="020B0604020202020204" pitchFamily="34" charset="0"/>
              <a:buChar char="•"/>
            </a:pPr>
            <a:r>
              <a:rPr lang="en-CA" sz="1600" dirty="0"/>
              <a:t>When the PCF gets the identifier from SMF, it shall send </a:t>
            </a:r>
            <a:r>
              <a:rPr lang="en-CA" sz="1600" dirty="0" err="1"/>
              <a:t>Rx:RAR</a:t>
            </a:r>
            <a:r>
              <a:rPr lang="en-CA" sz="1600" dirty="0"/>
              <a:t> to the AF with the obtained identifier</a:t>
            </a:r>
          </a:p>
          <a:p>
            <a:pPr marL="455073" lvl="1" indent="-226478">
              <a:spcAft>
                <a:spcPts val="400"/>
              </a:spcAft>
              <a:buFont typeface="Arial" panose="020B0604020202020204" pitchFamily="34" charset="0"/>
              <a:buChar char="•"/>
            </a:pPr>
            <a:endParaRPr lang="en-CA" sz="1600" dirty="0"/>
          </a:p>
          <a:p>
            <a:pPr marL="455073" lvl="1" indent="-226478">
              <a:spcAft>
                <a:spcPts val="400"/>
              </a:spcAft>
              <a:buFont typeface="Arial" panose="020B0604020202020204" pitchFamily="34" charset="0"/>
              <a:buChar char="•"/>
            </a:pPr>
            <a:endParaRPr lang="en-CA" sz="1600" dirty="0"/>
          </a:p>
          <a:p>
            <a:pPr marL="226478" indent="-226478">
              <a:spcAft>
                <a:spcPts val="400"/>
              </a:spcAft>
              <a:buFont typeface="Arial" panose="020B0604020202020204" pitchFamily="34" charset="0"/>
              <a:buChar char="•"/>
            </a:pPr>
            <a:r>
              <a:rPr lang="en-US" dirty="0"/>
              <a:t>There could be different </a:t>
            </a:r>
            <a:r>
              <a:rPr lang="en-CA" dirty="0"/>
              <a:t>Access Network Charging Identifier per service flow i.e., dynamic PCC rule</a:t>
            </a:r>
          </a:p>
          <a:p>
            <a:pPr marL="226478" indent="-226478">
              <a:spcAft>
                <a:spcPts val="400"/>
              </a:spcAft>
              <a:buFont typeface="Arial" panose="020B0604020202020204" pitchFamily="34" charset="0"/>
              <a:buChar char="•"/>
            </a:pPr>
            <a:r>
              <a:rPr lang="en-GB" dirty="0"/>
              <a:t>TS 29.212 Rel. 12.9, from 24-07-2015 added support/indication for </a:t>
            </a:r>
            <a:r>
              <a:rPr lang="en-CA" sz="1600" dirty="0">
                <a:latin typeface="Courier New" panose="02070309020205020404" pitchFamily="49" charset="0"/>
                <a:cs typeface="Courier New" panose="02070309020205020404" pitchFamily="49" charset="0"/>
              </a:rPr>
              <a:t>IP-CAN-Session-Charging-Scope</a:t>
            </a:r>
          </a:p>
          <a:p>
            <a:pPr marL="455073" lvl="1" indent="-228594">
              <a:spcAft>
                <a:spcPts val="400"/>
              </a:spcAft>
              <a:buFont typeface="Arial" panose="020B0604020202020204" pitchFamily="34" charset="0"/>
              <a:buChar char="•"/>
            </a:pPr>
            <a:r>
              <a:rPr lang="en-CA" sz="1600" dirty="0">
                <a:cs typeface="Courier New" panose="02070309020205020404" pitchFamily="49" charset="0"/>
              </a:rPr>
              <a:t>Automatically available in TS 29.512 for 5G N7 SBI</a:t>
            </a:r>
          </a:p>
          <a:p>
            <a:pPr marL="455073" lvl="1" indent="-228594">
              <a:spcAft>
                <a:spcPts val="400"/>
              </a:spcAft>
              <a:buFont typeface="Arial" panose="020B0604020202020204" pitchFamily="34" charset="0"/>
              <a:buChar char="•"/>
            </a:pPr>
            <a:r>
              <a:rPr lang="en-CA" sz="1600" dirty="0">
                <a:cs typeface="Courier New" panose="02070309020205020404" pitchFamily="49" charset="0"/>
              </a:rPr>
              <a:t>NPC did not support this for 4G Diameter, and no specific work was done either, but added support for the AVP</a:t>
            </a:r>
            <a:endParaRPr lang="en-GB" sz="1600" dirty="0">
              <a:cs typeface="Courier New" panose="02070309020205020404" pitchFamily="49" charset="0"/>
            </a:endParaRPr>
          </a:p>
          <a:p>
            <a:endParaRPr lang="en-CA" dirty="0"/>
          </a:p>
        </p:txBody>
      </p:sp>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Feature overview</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3GPP Procedure</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grpSp>
        <p:nvGrpSpPr>
          <p:cNvPr id="9" name="Group 8">
            <a:extLst>
              <a:ext uri="{FF2B5EF4-FFF2-40B4-BE49-F238E27FC236}">
                <a16:creationId xmlns:a16="http://schemas.microsoft.com/office/drawing/2014/main" id="{B4705930-7880-4D2F-8542-CB477A632A22}"/>
              </a:ext>
            </a:extLst>
          </p:cNvPr>
          <p:cNvGrpSpPr/>
          <p:nvPr/>
        </p:nvGrpSpPr>
        <p:grpSpPr>
          <a:xfrm>
            <a:off x="7397088" y="2847833"/>
            <a:ext cx="2806921" cy="731320"/>
            <a:chOff x="4881737" y="2313296"/>
            <a:chExt cx="2105191" cy="548490"/>
          </a:xfrm>
        </p:grpSpPr>
        <p:sp>
          <p:nvSpPr>
            <p:cNvPr id="7" name="Callout: Bent Line 6">
              <a:extLst>
                <a:ext uri="{FF2B5EF4-FFF2-40B4-BE49-F238E27FC236}">
                  <a16:creationId xmlns:a16="http://schemas.microsoft.com/office/drawing/2014/main" id="{43290FBE-ECC4-4AAF-AB44-FC66D0428099}"/>
                </a:ext>
              </a:extLst>
            </p:cNvPr>
            <p:cNvSpPr/>
            <p:nvPr/>
          </p:nvSpPr>
          <p:spPr>
            <a:xfrm>
              <a:off x="6072527" y="2585492"/>
              <a:ext cx="914401" cy="276294"/>
            </a:xfrm>
            <a:prstGeom prst="borderCallout2">
              <a:avLst>
                <a:gd name="adj1" fmla="val 21220"/>
                <a:gd name="adj2" fmla="val -3109"/>
                <a:gd name="adj3" fmla="val 18750"/>
                <a:gd name="adj4" fmla="val -16667"/>
                <a:gd name="adj5" fmla="val -173008"/>
                <a:gd name="adj6" fmla="val -56724"/>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The 5G way of doing it</a:t>
              </a:r>
              <a:endParaRPr lang="en-CA" sz="1067" dirty="0">
                <a:solidFill>
                  <a:schemeClr val="tx2"/>
                </a:solidFill>
                <a:latin typeface="Nokia Pure Headline Light"/>
              </a:endParaRPr>
            </a:p>
          </p:txBody>
        </p:sp>
        <p:cxnSp>
          <p:nvCxnSpPr>
            <p:cNvPr id="8" name="Straight Connector 7">
              <a:extLst>
                <a:ext uri="{FF2B5EF4-FFF2-40B4-BE49-F238E27FC236}">
                  <a16:creationId xmlns:a16="http://schemas.microsoft.com/office/drawing/2014/main" id="{38D68750-2C06-4306-9EEB-8AD07B21FF23}"/>
                </a:ext>
              </a:extLst>
            </p:cNvPr>
            <p:cNvCxnSpPr>
              <a:cxnSpLocks/>
            </p:cNvCxnSpPr>
            <p:nvPr/>
          </p:nvCxnSpPr>
          <p:spPr>
            <a:xfrm flipH="1" flipV="1">
              <a:off x="4881737" y="2313296"/>
              <a:ext cx="1050878" cy="327546"/>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sp>
        <p:nvSpPr>
          <p:cNvPr id="11" name="Callout: Bent Line 10">
            <a:extLst>
              <a:ext uri="{FF2B5EF4-FFF2-40B4-BE49-F238E27FC236}">
                <a16:creationId xmlns:a16="http://schemas.microsoft.com/office/drawing/2014/main" id="{2B77C09D-C55F-4A0D-92F0-1B96C93841AD}"/>
              </a:ext>
            </a:extLst>
          </p:cNvPr>
          <p:cNvSpPr/>
          <p:nvPr/>
        </p:nvSpPr>
        <p:spPr>
          <a:xfrm>
            <a:off x="6734443" y="547200"/>
            <a:ext cx="1357679" cy="539728"/>
          </a:xfrm>
          <a:prstGeom prst="borderCallout2">
            <a:avLst>
              <a:gd name="adj1" fmla="val 18750"/>
              <a:gd name="adj2" fmla="val -2972"/>
              <a:gd name="adj3" fmla="val 18750"/>
              <a:gd name="adj4" fmla="val -14657"/>
              <a:gd name="adj5" fmla="val 221530"/>
              <a:gd name="adj6" fmla="val -129331"/>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Day one of TS 29.214,  Rel 7 even</a:t>
            </a:r>
          </a:p>
          <a:p>
            <a:endParaRPr lang="en-CA" sz="1067" dirty="0">
              <a:solidFill>
                <a:schemeClr val="tx2"/>
              </a:solidFill>
              <a:latin typeface="Nokia Pure Headline Light"/>
            </a:endParaRPr>
          </a:p>
        </p:txBody>
      </p:sp>
      <p:sp>
        <p:nvSpPr>
          <p:cNvPr id="13" name="Callout: Bent Line 12">
            <a:extLst>
              <a:ext uri="{FF2B5EF4-FFF2-40B4-BE49-F238E27FC236}">
                <a16:creationId xmlns:a16="http://schemas.microsoft.com/office/drawing/2014/main" id="{0B3957B8-371E-4007-B118-4046AB0F391E}"/>
              </a:ext>
            </a:extLst>
          </p:cNvPr>
          <p:cNvSpPr/>
          <p:nvPr/>
        </p:nvSpPr>
        <p:spPr>
          <a:xfrm>
            <a:off x="8984807" y="547200"/>
            <a:ext cx="2650276" cy="539728"/>
          </a:xfrm>
          <a:prstGeom prst="borderCallout2">
            <a:avLst>
              <a:gd name="adj1" fmla="val 18750"/>
              <a:gd name="adj2" fmla="val -1810"/>
              <a:gd name="adj3" fmla="val 18750"/>
              <a:gd name="adj4" fmla="val -9458"/>
              <a:gd name="adj5" fmla="val 73183"/>
              <a:gd name="adj6" fmla="val -31142"/>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TS 29.212 only talks about it in Rel 8, Version 8: CHARGING_CORRELATION_EXCHANGE (</a:t>
            </a:r>
            <a:r>
              <a:rPr lang="en-US" sz="1067" b="1" dirty="0">
                <a:solidFill>
                  <a:srgbClr val="FF0000"/>
                </a:solidFill>
                <a:latin typeface="Nokia Pure Headline Light"/>
              </a:rPr>
              <a:t>28</a:t>
            </a:r>
            <a:r>
              <a:rPr lang="en-US" sz="1067" dirty="0">
                <a:solidFill>
                  <a:schemeClr val="tx2"/>
                </a:solidFill>
                <a:latin typeface="Nokia Pure Headline Light"/>
              </a:rPr>
              <a:t>)</a:t>
            </a:r>
            <a:endParaRPr lang="en-CA" sz="1067" dirty="0">
              <a:solidFill>
                <a:schemeClr val="tx2"/>
              </a:solidFill>
              <a:latin typeface="Nokia Pure Headline Light"/>
            </a:endParaRPr>
          </a:p>
        </p:txBody>
      </p:sp>
      <p:pic>
        <p:nvPicPr>
          <p:cNvPr id="18" name="Picture 17">
            <a:extLst>
              <a:ext uri="{FF2B5EF4-FFF2-40B4-BE49-F238E27FC236}">
                <a16:creationId xmlns:a16="http://schemas.microsoft.com/office/drawing/2014/main" id="{46075066-3D85-4D57-B729-65007B53ADE7}"/>
              </a:ext>
            </a:extLst>
          </p:cNvPr>
          <p:cNvPicPr>
            <a:picLocks noChangeAspect="1"/>
          </p:cNvPicPr>
          <p:nvPr/>
        </p:nvPicPr>
        <p:blipFill>
          <a:blip r:embed="rId2"/>
          <a:stretch>
            <a:fillRect/>
          </a:stretch>
        </p:blipFill>
        <p:spPr>
          <a:xfrm>
            <a:off x="747626" y="5097213"/>
            <a:ext cx="4092780" cy="823704"/>
          </a:xfrm>
          <a:prstGeom prst="rect">
            <a:avLst/>
          </a:prstGeom>
          <a:effectLst>
            <a:outerShdw blurRad="50800" dist="38100" dir="2700000" algn="tl" rotWithShape="0">
              <a:prstClr val="black">
                <a:alpha val="40000"/>
              </a:prstClr>
            </a:outerShdw>
          </a:effectLst>
        </p:spPr>
      </p:pic>
      <p:sp>
        <p:nvSpPr>
          <p:cNvPr id="19" name="Rectangle: Rounded Corners 18">
            <a:extLst>
              <a:ext uri="{FF2B5EF4-FFF2-40B4-BE49-F238E27FC236}">
                <a16:creationId xmlns:a16="http://schemas.microsoft.com/office/drawing/2014/main" id="{2F58660A-CFF3-444F-83CD-8C0D310CE4F6}"/>
              </a:ext>
            </a:extLst>
          </p:cNvPr>
          <p:cNvSpPr/>
          <p:nvPr/>
        </p:nvSpPr>
        <p:spPr>
          <a:xfrm>
            <a:off x="8588992" y="2019869"/>
            <a:ext cx="1615017" cy="291153"/>
          </a:xfrm>
          <a:prstGeom prst="roundRect">
            <a:avLst/>
          </a:prstGeom>
          <a:noFill/>
          <a:ln>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Tree>
    <p:extLst>
      <p:ext uri="{BB962C8B-B14F-4D97-AF65-F5344CB8AC3E}">
        <p14:creationId xmlns:p14="http://schemas.microsoft.com/office/powerpoint/2010/main" val="2641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EF4701-855C-48E7-A145-B70A1DEB7479}"/>
              </a:ext>
            </a:extLst>
          </p:cNvPr>
          <p:cNvSpPr/>
          <p:nvPr/>
        </p:nvSpPr>
        <p:spPr>
          <a:xfrm>
            <a:off x="461362" y="1489455"/>
            <a:ext cx="10167068" cy="337956"/>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dirty="0">
              <a:solidFill>
                <a:srgbClr val="FFFFFF"/>
              </a:solidFill>
              <a:latin typeface="Nokia Pure Text Light"/>
            </a:endParaRPr>
          </a:p>
        </p:txBody>
      </p:sp>
      <p:sp>
        <p:nvSpPr>
          <p:cNvPr id="2" name="Content Placeholder 1">
            <a:extLst>
              <a:ext uri="{FF2B5EF4-FFF2-40B4-BE49-F238E27FC236}">
                <a16:creationId xmlns:a16="http://schemas.microsoft.com/office/drawing/2014/main" id="{7E51395A-1D1F-4232-8521-675BCF36E4B7}"/>
              </a:ext>
            </a:extLst>
          </p:cNvPr>
          <p:cNvSpPr>
            <a:spLocks noGrp="1"/>
          </p:cNvSpPr>
          <p:nvPr>
            <p:ph sz="quarter" idx="15"/>
          </p:nvPr>
        </p:nvSpPr>
        <p:spPr>
          <a:xfrm>
            <a:off x="556800" y="1143151"/>
            <a:ext cx="11078400" cy="2641671"/>
          </a:xfrm>
        </p:spPr>
        <p:txBody>
          <a:bodyPr/>
          <a:lstStyle/>
          <a:p>
            <a:pPr marL="457189" indent="-457189" algn="just">
              <a:buFont typeface="+mj-lt"/>
              <a:buAutoNum type="arabicPeriod"/>
            </a:pPr>
            <a:r>
              <a:rPr lang="en-US" sz="1867" dirty="0"/>
              <a:t>Feature overview</a:t>
            </a:r>
          </a:p>
          <a:p>
            <a:pPr marL="457189" indent="-457189" algn="just">
              <a:buFont typeface="+mj-lt"/>
              <a:buAutoNum type="arabicPeriod"/>
            </a:pPr>
            <a:r>
              <a:rPr lang="en-US" sz="1867" dirty="0"/>
              <a:t>Access Network Charging Identifier operation</a:t>
            </a:r>
          </a:p>
          <a:p>
            <a:pPr marL="457189" indent="-457189" algn="just">
              <a:buFont typeface="+mj-lt"/>
              <a:buAutoNum type="arabicPeriod"/>
            </a:pPr>
            <a:r>
              <a:rPr lang="en-US" sz="1867" dirty="0"/>
              <a:t>SM view</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15C5116-2ED4-4464-ACC7-079045D67778}"/>
              </a:ext>
            </a:extLst>
          </p:cNvPr>
          <p:cNvSpPr>
            <a:spLocks noGrp="1"/>
          </p:cNvSpPr>
          <p:nvPr>
            <p:ph type="title"/>
          </p:nvPr>
        </p:nvSpPr>
        <p:spPr/>
        <p:txBody>
          <a:bodyPr>
            <a:normAutofit fontScale="90000"/>
          </a:bodyPr>
          <a:lstStyle/>
          <a:p>
            <a:r>
              <a:rPr lang="en-US" dirty="0"/>
              <a:t>Agenda</a:t>
            </a:r>
            <a:endParaRPr lang="en-CA" dirty="0"/>
          </a:p>
        </p:txBody>
      </p:sp>
    </p:spTree>
    <p:extLst>
      <p:ext uri="{BB962C8B-B14F-4D97-AF65-F5344CB8AC3E}">
        <p14:creationId xmlns:p14="http://schemas.microsoft.com/office/powerpoint/2010/main" val="27090269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CA" dirty="0"/>
              <a:t>Access Network Charging Identifier operation</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One liner, or two</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1" name="Text Placeholder 1">
            <a:extLst>
              <a:ext uri="{FF2B5EF4-FFF2-40B4-BE49-F238E27FC236}">
                <a16:creationId xmlns:a16="http://schemas.microsoft.com/office/drawing/2014/main" id="{6A140B77-D404-4EEA-AE09-17E0A995F600}"/>
              </a:ext>
            </a:extLst>
          </p:cNvPr>
          <p:cNvSpPr>
            <a:spLocks noGrp="1"/>
          </p:cNvSpPr>
          <p:nvPr>
            <p:ph type="body" sz="quarter" idx="16"/>
          </p:nvPr>
        </p:nvSpPr>
        <p:spPr>
          <a:xfrm>
            <a:off x="556797" y="1440000"/>
            <a:ext cx="11078400" cy="4747200"/>
          </a:xfrm>
        </p:spPr>
        <p:txBody>
          <a:bodyPr/>
          <a:lstStyle/>
          <a:p>
            <a:pPr marL="383108" indent="-383108">
              <a:buFont typeface="Arial" panose="020B0604020202020204" pitchFamily="34" charset="0"/>
              <a:buChar char="•"/>
            </a:pPr>
            <a:r>
              <a:rPr lang="en-US" dirty="0"/>
              <a:t>Access Network Charging Identifier operation is handled by NPC code.  There is no Rules logic involved</a:t>
            </a:r>
          </a:p>
          <a:p>
            <a:pPr marL="383108" indent="-383108">
              <a:buFont typeface="Arial" panose="020B0604020202020204" pitchFamily="34" charset="0"/>
              <a:buChar char="•"/>
            </a:pPr>
            <a:r>
              <a:rPr lang="en-US" dirty="0">
                <a:cs typeface="Courier New" panose="02070309020205020404" pitchFamily="49" charset="0"/>
              </a:rPr>
              <a:t>Unlike similar functionalities, there is no Feature number involved</a:t>
            </a:r>
            <a:endParaRPr lang="en-CA" dirty="0">
              <a:cs typeface="Courier New" panose="02070309020205020404" pitchFamily="49" charset="0"/>
            </a:endParaRPr>
          </a:p>
          <a:p>
            <a:endParaRPr lang="en-CA" dirty="0">
              <a:cs typeface="Courier New" panose="02070309020205020404" pitchFamily="49" charset="0"/>
            </a:endParaRPr>
          </a:p>
          <a:p>
            <a:endParaRPr lang="en-GB" dirty="0">
              <a:cs typeface="Courier New" panose="02070309020205020404" pitchFamily="49" charset="0"/>
            </a:endParaRPr>
          </a:p>
          <a:p>
            <a:endParaRPr lang="en-CA" dirty="0"/>
          </a:p>
        </p:txBody>
      </p:sp>
    </p:spTree>
    <p:extLst>
      <p:ext uri="{BB962C8B-B14F-4D97-AF65-F5344CB8AC3E}">
        <p14:creationId xmlns:p14="http://schemas.microsoft.com/office/powerpoint/2010/main" val="3856283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p:cNvSpPr txBox="1"/>
          <p:nvPr/>
        </p:nvSpPr>
        <p:spPr>
          <a:xfrm>
            <a:off x="6945885" y="2459785"/>
            <a:ext cx="3517023" cy="497545"/>
          </a:xfrm>
          <a:prstGeom prst="rect">
            <a:avLst/>
          </a:prstGeom>
          <a:noFill/>
        </p:spPr>
        <p:txBody>
          <a:bodyPr wrap="square" lIns="0" tIns="0" rIns="0" bIns="0" rtlCol="0" anchor="ctr" anchorCtr="0">
            <a:noAutofit/>
          </a:bodyPr>
          <a:lstStyle/>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a:p>
            <a:pPr lvl="0" algn="r">
              <a:defRPr/>
            </a:pPr>
            <a:r>
              <a:rPr lang="en-GB" sz="1067" dirty="0">
                <a:solidFill>
                  <a:srgbClr val="001135"/>
                </a:solidFill>
                <a:latin typeface="Nokia Pure Text Light" pitchFamily="34" charset="0"/>
                <a:ea typeface="Nokia Pure Text Light" pitchFamily="34" charset="0"/>
                <a:cs typeface="Nokia Pure Text Light" pitchFamily="34" charset="0"/>
              </a:rPr>
              <a:t>Rx: AAR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Specific-Action=CHARGING_CORRELATION_EXCHANGE (1) </a:t>
            </a:r>
          </a:p>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sp>
        <p:nvSpPr>
          <p:cNvPr id="4" name="Title 3"/>
          <p:cNvSpPr>
            <a:spLocks noGrp="1"/>
          </p:cNvSpPr>
          <p:nvPr>
            <p:ph type="title"/>
          </p:nvPr>
        </p:nvSpPr>
        <p:spPr/>
        <p:txBody>
          <a:bodyPr>
            <a:normAutofit fontScale="90000"/>
          </a:bodyPr>
          <a:lstStyle/>
          <a:p>
            <a:r>
              <a:rPr lang="en-US" dirty="0"/>
              <a:t>Access Network Charging Identifier – </a:t>
            </a:r>
            <a:r>
              <a:rPr lang="en-US" b="1" dirty="0">
                <a:solidFill>
                  <a:srgbClr val="7030A0"/>
                </a:solidFill>
              </a:rPr>
              <a:t>session</a:t>
            </a:r>
            <a:r>
              <a:rPr lang="en-US" dirty="0"/>
              <a:t> level Acc Net </a:t>
            </a:r>
            <a:r>
              <a:rPr lang="en-US" dirty="0" err="1"/>
              <a:t>Charg</a:t>
            </a:r>
            <a:r>
              <a:rPr lang="en-US" dirty="0"/>
              <a:t> Id</a:t>
            </a:r>
          </a:p>
        </p:txBody>
      </p:sp>
      <p:sp>
        <p:nvSpPr>
          <p:cNvPr id="5" name="Text Placeholder 4"/>
          <p:cNvSpPr>
            <a:spLocks noGrp="1"/>
          </p:cNvSpPr>
          <p:nvPr>
            <p:ph type="body" sz="quarter" idx="10"/>
          </p:nvPr>
        </p:nvSpPr>
        <p:spPr/>
        <p:txBody>
          <a:bodyPr/>
          <a:lstStyle/>
          <a:p>
            <a:r>
              <a:rPr lang="en-US" dirty="0"/>
              <a:t> </a:t>
            </a:r>
          </a:p>
        </p:txBody>
      </p:sp>
      <p:cxnSp>
        <p:nvCxnSpPr>
          <p:cNvPr id="76" name="Straight Arrow Connector 75"/>
          <p:cNvCxnSpPr>
            <a:cxnSpLocks/>
          </p:cNvCxnSpPr>
          <p:nvPr/>
        </p:nvCxnSpPr>
        <p:spPr>
          <a:xfrm>
            <a:off x="6696391" y="3110192"/>
            <a:ext cx="3811176" cy="1"/>
          </a:xfrm>
          <a:prstGeom prst="straightConnector1">
            <a:avLst/>
          </a:prstGeom>
          <a:ln>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2647" y="3302809"/>
            <a:ext cx="3263847"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763652" y="2900753"/>
            <a:ext cx="3483384" cy="630847"/>
          </a:xfrm>
          <a:prstGeom prst="rect">
            <a:avLst/>
          </a:prstGeom>
          <a:noFill/>
        </p:spPr>
        <p:txBody>
          <a:bodyPr wrap="square" lIns="0" tIns="0" rIns="0" bIns="0" rtlCol="0" anchor="ctr" anchorCtr="0">
            <a:noAutofit/>
          </a:bodyPr>
          <a:lstStyle/>
          <a:p>
            <a:pPr defTabSz="609585" fontAlgn="base">
              <a:spcBef>
                <a:spcPct val="0"/>
              </a:spcBef>
              <a:spcAft>
                <a:spcPct val="0"/>
              </a:spcAft>
              <a:defRPr/>
            </a:pPr>
            <a:r>
              <a:rPr lang="en-GB" sz="1067" dirty="0">
                <a:solidFill>
                  <a:srgbClr val="001135"/>
                </a:solidFill>
                <a:latin typeface="Nokia Pure Text Light" pitchFamily="34" charset="0"/>
                <a:ea typeface="Nokia Pure Text Light" pitchFamily="34" charset="0"/>
                <a:cs typeface="Nokia Pure Text Light" pitchFamily="34" charset="0"/>
              </a:rPr>
              <a:t>Rx: AAA</a:t>
            </a: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Access-Network-Charging-Identifier-Value=12345678</a:t>
            </a:r>
          </a:p>
        </p:txBody>
      </p:sp>
      <p:cxnSp>
        <p:nvCxnSpPr>
          <p:cNvPr id="98" name="Straight Connector 97"/>
          <p:cNvCxnSpPr/>
          <p:nvPr/>
        </p:nvCxnSpPr>
        <p:spPr>
          <a:xfrm flipH="1">
            <a:off x="529087" y="1600345"/>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2" name="Group 293"/>
          <p:cNvGrpSpPr>
            <a:grpSpLocks/>
          </p:cNvGrpSpPr>
          <p:nvPr/>
        </p:nvGrpSpPr>
        <p:grpSpPr bwMode="auto">
          <a:xfrm>
            <a:off x="389366" y="956039"/>
            <a:ext cx="275172" cy="427392"/>
            <a:chOff x="1259572" y="3691697"/>
            <a:chExt cx="232019" cy="400050"/>
          </a:xfrm>
        </p:grpSpPr>
        <p:sp>
          <p:nvSpPr>
            <p:cNvPr id="103" name="Freeform 304"/>
            <p:cNvSpPr>
              <a:spLocks noEditPoints="1"/>
            </p:cNvSpPr>
            <p:nvPr/>
          </p:nvSpPr>
          <p:spPr bwMode="auto">
            <a:xfrm>
              <a:off x="1259572" y="3691697"/>
              <a:ext cx="232019" cy="400050"/>
            </a:xfrm>
            <a:custGeom>
              <a:avLst/>
              <a:gdLst>
                <a:gd name="T0" fmla="*/ 2147483647 w 61"/>
                <a:gd name="T1" fmla="*/ 0 h 105"/>
                <a:gd name="T2" fmla="*/ 2147483647 w 61"/>
                <a:gd name="T3" fmla="*/ 0 h 105"/>
                <a:gd name="T4" fmla="*/ 2147483647 w 61"/>
                <a:gd name="T5" fmla="*/ 2147483647 h 105"/>
                <a:gd name="T6" fmla="*/ 2147483647 w 61"/>
                <a:gd name="T7" fmla="*/ 2147483647 h 105"/>
                <a:gd name="T8" fmla="*/ 0 w 61"/>
                <a:gd name="T9" fmla="*/ 2147483647 h 105"/>
                <a:gd name="T10" fmla="*/ 0 w 61"/>
                <a:gd name="T11" fmla="*/ 2147483647 h 105"/>
                <a:gd name="T12" fmla="*/ 2147483647 w 61"/>
                <a:gd name="T13" fmla="*/ 2147483647 h 105"/>
                <a:gd name="T14" fmla="*/ 2147483647 w 61"/>
                <a:gd name="T15" fmla="*/ 2147483647 h 105"/>
                <a:gd name="T16" fmla="*/ 2147483647 w 61"/>
                <a:gd name="T17" fmla="*/ 2147483647 h 105"/>
                <a:gd name="T18" fmla="*/ 2147483647 w 61"/>
                <a:gd name="T19" fmla="*/ 2147483647 h 105"/>
                <a:gd name="T20" fmla="*/ 2147483647 w 61"/>
                <a:gd name="T21" fmla="*/ 0 h 105"/>
                <a:gd name="T22" fmla="*/ 2147483647 w 61"/>
                <a:gd name="T23" fmla="*/ 2147483647 h 105"/>
                <a:gd name="T24" fmla="*/ 2147483647 w 61"/>
                <a:gd name="T25" fmla="*/ 2147483647 h 105"/>
                <a:gd name="T26" fmla="*/ 2147483647 w 61"/>
                <a:gd name="T27" fmla="*/ 0 h 105"/>
                <a:gd name="T28" fmla="*/ 2147483647 w 61"/>
                <a:gd name="T29" fmla="*/ 2147483647 h 105"/>
                <a:gd name="T30" fmla="*/ 2147483647 w 61"/>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105"/>
                <a:gd name="T50" fmla="*/ 61 w 61"/>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105">
                  <a:moveTo>
                    <a:pt x="52" y="0"/>
                  </a:moveTo>
                  <a:cubicBezTo>
                    <a:pt x="21" y="0"/>
                    <a:pt x="21" y="0"/>
                    <a:pt x="21" y="0"/>
                  </a:cubicBezTo>
                  <a:cubicBezTo>
                    <a:pt x="21" y="1"/>
                    <a:pt x="22" y="3"/>
                    <a:pt x="22" y="6"/>
                  </a:cubicBezTo>
                  <a:cubicBezTo>
                    <a:pt x="22" y="13"/>
                    <a:pt x="15" y="20"/>
                    <a:pt x="8" y="20"/>
                  </a:cubicBezTo>
                  <a:cubicBezTo>
                    <a:pt x="5" y="20"/>
                    <a:pt x="2" y="19"/>
                    <a:pt x="0" y="18"/>
                  </a:cubicBezTo>
                  <a:cubicBezTo>
                    <a:pt x="0" y="95"/>
                    <a:pt x="0" y="95"/>
                    <a:pt x="0" y="95"/>
                  </a:cubicBezTo>
                  <a:cubicBezTo>
                    <a:pt x="0" y="100"/>
                    <a:pt x="4" y="105"/>
                    <a:pt x="8" y="105"/>
                  </a:cubicBezTo>
                  <a:cubicBezTo>
                    <a:pt x="52" y="105"/>
                    <a:pt x="52" y="105"/>
                    <a:pt x="52" y="105"/>
                  </a:cubicBezTo>
                  <a:cubicBezTo>
                    <a:pt x="57" y="105"/>
                    <a:pt x="61" y="100"/>
                    <a:pt x="61" y="95"/>
                  </a:cubicBezTo>
                  <a:cubicBezTo>
                    <a:pt x="61" y="10"/>
                    <a:pt x="61" y="10"/>
                    <a:pt x="61" y="10"/>
                  </a:cubicBezTo>
                  <a:cubicBezTo>
                    <a:pt x="61" y="4"/>
                    <a:pt x="57" y="0"/>
                    <a:pt x="52" y="0"/>
                  </a:cubicBezTo>
                  <a:moveTo>
                    <a:pt x="7" y="11"/>
                  </a:moveTo>
                  <a:cubicBezTo>
                    <a:pt x="10" y="11"/>
                    <a:pt x="13" y="9"/>
                    <a:pt x="13" y="6"/>
                  </a:cubicBezTo>
                  <a:cubicBezTo>
                    <a:pt x="13" y="3"/>
                    <a:pt x="10" y="0"/>
                    <a:pt x="7" y="0"/>
                  </a:cubicBezTo>
                  <a:cubicBezTo>
                    <a:pt x="4" y="0"/>
                    <a:pt x="2" y="3"/>
                    <a:pt x="2" y="6"/>
                  </a:cubicBezTo>
                  <a:cubicBezTo>
                    <a:pt x="2" y="9"/>
                    <a:pt x="4" y="11"/>
                    <a:pt x="7" y="11"/>
                  </a:cubicBezTo>
                </a:path>
              </a:pathLst>
            </a:custGeom>
            <a:solidFill>
              <a:srgbClr val="6D6E71"/>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124191"/>
                </a:solidFill>
                <a:latin typeface="Arial" charset="0"/>
              </a:endParaRPr>
            </a:p>
          </p:txBody>
        </p:sp>
        <p:sp>
          <p:nvSpPr>
            <p:cNvPr id="104" name="Rectangle 305"/>
            <p:cNvSpPr>
              <a:spLocks noChangeArrowheads="1"/>
            </p:cNvSpPr>
            <p:nvPr/>
          </p:nvSpPr>
          <p:spPr bwMode="auto">
            <a:xfrm>
              <a:off x="1308418" y="3776232"/>
              <a:ext cx="129442" cy="194072"/>
            </a:xfrm>
            <a:prstGeom prst="rect">
              <a:avLst/>
            </a:prstGeom>
            <a:solidFill>
              <a:srgbClr val="FFFFFF"/>
            </a:solidFill>
            <a:ln w="9525">
              <a:noFill/>
              <a:miter lim="800000"/>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sp>
          <p:nvSpPr>
            <p:cNvPr id="105" name="Oval 306"/>
            <p:cNvSpPr>
              <a:spLocks noChangeArrowheads="1"/>
            </p:cNvSpPr>
            <p:nvPr/>
          </p:nvSpPr>
          <p:spPr bwMode="auto">
            <a:xfrm>
              <a:off x="1353600" y="4000071"/>
              <a:ext cx="46404" cy="41672"/>
            </a:xfrm>
            <a:prstGeom prst="ellipse">
              <a:avLst/>
            </a:prstGeom>
            <a:solidFill>
              <a:srgbClr val="FFFFFF"/>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grpSp>
      <p:sp>
        <p:nvSpPr>
          <p:cNvPr id="113" name="Text Box 423"/>
          <p:cNvSpPr txBox="1">
            <a:spLocks noChangeArrowheads="1"/>
          </p:cNvSpPr>
          <p:nvPr/>
        </p:nvSpPr>
        <p:spPr bwMode="auto">
          <a:xfrm>
            <a:off x="183967" y="1340063"/>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UE1</a:t>
            </a:r>
          </a:p>
        </p:txBody>
      </p:sp>
      <p:sp>
        <p:nvSpPr>
          <p:cNvPr id="130" name="Freeform 117"/>
          <p:cNvSpPr>
            <a:spLocks noEditPoints="1"/>
          </p:cNvSpPr>
          <p:nvPr/>
        </p:nvSpPr>
        <p:spPr bwMode="auto">
          <a:xfrm>
            <a:off x="10260243" y="845529"/>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Nokia Pure Text Light"/>
            </a:endParaRPr>
          </a:p>
        </p:txBody>
      </p:sp>
      <p:cxnSp>
        <p:nvCxnSpPr>
          <p:cNvPr id="131" name="Straight Connector 130"/>
          <p:cNvCxnSpPr/>
          <p:nvPr/>
        </p:nvCxnSpPr>
        <p:spPr>
          <a:xfrm flipH="1">
            <a:off x="10485615" y="1590609"/>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 Box 423"/>
          <p:cNvSpPr txBox="1">
            <a:spLocks noChangeArrowheads="1"/>
          </p:cNvSpPr>
          <p:nvPr/>
        </p:nvSpPr>
        <p:spPr bwMode="auto">
          <a:xfrm>
            <a:off x="10159990" y="1341831"/>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AF</a:t>
            </a:r>
          </a:p>
        </p:txBody>
      </p:sp>
      <p:cxnSp>
        <p:nvCxnSpPr>
          <p:cNvPr id="133" name="Straight Arrow Connector 132"/>
          <p:cNvCxnSpPr>
            <a:cxnSpLocks/>
          </p:cNvCxnSpPr>
          <p:nvPr/>
        </p:nvCxnSpPr>
        <p:spPr>
          <a:xfrm>
            <a:off x="6696391" y="2691035"/>
            <a:ext cx="3789224" cy="0"/>
          </a:xfrm>
          <a:prstGeom prst="straightConnector1">
            <a:avLst/>
          </a:prstGeom>
          <a:ln>
            <a:solidFill>
              <a:schemeClr val="tx2"/>
            </a:solidFill>
            <a:headEnd type="stealth"/>
            <a:tailEnd type="none" w="med" len="lg"/>
          </a:ln>
        </p:spPr>
        <p:style>
          <a:lnRef idx="1">
            <a:schemeClr val="accent1"/>
          </a:lnRef>
          <a:fillRef idx="0">
            <a:schemeClr val="accent1"/>
          </a:fillRef>
          <a:effectRef idx="0">
            <a:schemeClr val="accent1"/>
          </a:effectRef>
          <a:fontRef idx="minor">
            <a:schemeClr val="tx1"/>
          </a:fontRef>
        </p:style>
      </p:cxnSp>
      <p:sp>
        <p:nvSpPr>
          <p:cNvPr id="61" name="Footer Placeholder 4"/>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77" name="Freeform 117">
            <a:extLst>
              <a:ext uri="{FF2B5EF4-FFF2-40B4-BE49-F238E27FC236}">
                <a16:creationId xmlns:a16="http://schemas.microsoft.com/office/drawing/2014/main" id="{5CCDF168-B0C1-4B58-B591-9079B753C3DE}"/>
              </a:ext>
            </a:extLst>
          </p:cNvPr>
          <p:cNvSpPr>
            <a:spLocks noEditPoints="1"/>
          </p:cNvSpPr>
          <p:nvPr/>
        </p:nvSpPr>
        <p:spPr bwMode="auto">
          <a:xfrm>
            <a:off x="6462276" y="868522"/>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78" name="Text Box 423">
            <a:extLst>
              <a:ext uri="{FF2B5EF4-FFF2-40B4-BE49-F238E27FC236}">
                <a16:creationId xmlns:a16="http://schemas.microsoft.com/office/drawing/2014/main" id="{D9A2512A-4D19-46AF-996C-67CDA413C684}"/>
              </a:ext>
            </a:extLst>
          </p:cNvPr>
          <p:cNvSpPr txBox="1">
            <a:spLocks noChangeArrowheads="1"/>
          </p:cNvSpPr>
          <p:nvPr/>
        </p:nvSpPr>
        <p:spPr bwMode="auto">
          <a:xfrm>
            <a:off x="6331026" y="1374579"/>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NPC</a:t>
            </a:r>
          </a:p>
        </p:txBody>
      </p:sp>
      <p:cxnSp>
        <p:nvCxnSpPr>
          <p:cNvPr id="80" name="Straight Connector 79">
            <a:extLst>
              <a:ext uri="{FF2B5EF4-FFF2-40B4-BE49-F238E27FC236}">
                <a16:creationId xmlns:a16="http://schemas.microsoft.com/office/drawing/2014/main" id="{E7AFDD66-88A1-45BB-B0B7-8AB334572CCC}"/>
              </a:ext>
            </a:extLst>
          </p:cNvPr>
          <p:cNvCxnSpPr/>
          <p:nvPr/>
        </p:nvCxnSpPr>
        <p:spPr>
          <a:xfrm flipH="1">
            <a:off x="6665911" y="1612313"/>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reeform 117">
            <a:extLst>
              <a:ext uri="{FF2B5EF4-FFF2-40B4-BE49-F238E27FC236}">
                <a16:creationId xmlns:a16="http://schemas.microsoft.com/office/drawing/2014/main" id="{04B16B5E-57CE-4D81-A9BC-B106331329B2}"/>
              </a:ext>
            </a:extLst>
          </p:cNvPr>
          <p:cNvSpPr>
            <a:spLocks noEditPoints="1"/>
          </p:cNvSpPr>
          <p:nvPr/>
        </p:nvSpPr>
        <p:spPr bwMode="auto">
          <a:xfrm>
            <a:off x="3084527" y="828914"/>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84" name="Text Box 423">
            <a:extLst>
              <a:ext uri="{FF2B5EF4-FFF2-40B4-BE49-F238E27FC236}">
                <a16:creationId xmlns:a16="http://schemas.microsoft.com/office/drawing/2014/main" id="{3FE13845-D5A6-4491-8ED1-B7FDFF9CB455}"/>
              </a:ext>
            </a:extLst>
          </p:cNvPr>
          <p:cNvSpPr txBox="1">
            <a:spLocks noChangeArrowheads="1"/>
          </p:cNvSpPr>
          <p:nvPr/>
        </p:nvSpPr>
        <p:spPr bwMode="auto">
          <a:xfrm>
            <a:off x="2881830" y="1371363"/>
            <a:ext cx="819869"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SMF</a:t>
            </a:r>
          </a:p>
        </p:txBody>
      </p:sp>
      <p:cxnSp>
        <p:nvCxnSpPr>
          <p:cNvPr id="85" name="Straight Connector 84">
            <a:extLst>
              <a:ext uri="{FF2B5EF4-FFF2-40B4-BE49-F238E27FC236}">
                <a16:creationId xmlns:a16="http://schemas.microsoft.com/office/drawing/2014/main" id="{C02EE0AC-7270-4D5B-945B-19A34CABD372}"/>
              </a:ext>
            </a:extLst>
          </p:cNvPr>
          <p:cNvCxnSpPr/>
          <p:nvPr/>
        </p:nvCxnSpPr>
        <p:spPr>
          <a:xfrm flipH="1">
            <a:off x="3273504" y="1620141"/>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E0C2336-AEF3-47D8-B0F6-42A312C80322}"/>
              </a:ext>
            </a:extLst>
          </p:cNvPr>
          <p:cNvCxnSpPr/>
          <p:nvPr/>
        </p:nvCxnSpPr>
        <p:spPr>
          <a:xfrm>
            <a:off x="3275119" y="1907591"/>
            <a:ext cx="3327020" cy="0"/>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631860-3BDB-448A-B8B9-FE9087C092CB}"/>
              </a:ext>
            </a:extLst>
          </p:cNvPr>
          <p:cNvSpPr txBox="1"/>
          <p:nvPr/>
        </p:nvSpPr>
        <p:spPr>
          <a:xfrm>
            <a:off x="3318295" y="1947737"/>
            <a:ext cx="2506283" cy="412799"/>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Npcf_SMPolicyControl_Create</a:t>
            </a:r>
            <a:endParaRPr lang="en-GB" sz="1067" dirty="0">
              <a:solidFill>
                <a:srgbClr val="000000"/>
              </a:solidFill>
              <a:latin typeface="Nokia Pure Text Light"/>
              <a:ea typeface="Nokia Pure Text Light" pitchFamily="34" charset="0"/>
              <a:cs typeface="Nokia Pure Text Light" pitchFamily="34" charset="0"/>
            </a:endParaRPr>
          </a:p>
          <a:p>
            <a:r>
              <a:rPr lang="en-GB" sz="1067" dirty="0">
                <a:solidFill>
                  <a:srgbClr val="7030A0"/>
                </a:solidFill>
                <a:latin typeface="Nokia Pure Text Light"/>
                <a:ea typeface="Nokia Pure Text Light" pitchFamily="34" charset="0"/>
                <a:cs typeface="Nokia Pure Text Light" pitchFamily="34" charset="0"/>
              </a:rPr>
              <a:t>“</a:t>
            </a:r>
            <a:r>
              <a:rPr lang="en-GB" sz="1067" dirty="0" err="1">
                <a:solidFill>
                  <a:srgbClr val="7030A0"/>
                </a:solidFill>
                <a:latin typeface="Nokia Pure Text Light"/>
                <a:ea typeface="Nokia Pure Text Light" pitchFamily="34" charset="0"/>
                <a:cs typeface="Nokia Pure Text Light" pitchFamily="34" charset="0"/>
              </a:rPr>
              <a:t>accNetChId</a:t>
            </a:r>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   "accNetChaIdValue":12345678,</a:t>
            </a:r>
          </a:p>
          <a:p>
            <a:r>
              <a:rPr lang="en-GB" sz="1067" dirty="0">
                <a:solidFill>
                  <a:srgbClr val="7030A0"/>
                </a:solidFill>
                <a:latin typeface="Nokia Pure Text Light"/>
                <a:ea typeface="Nokia Pure Text Light" pitchFamily="34" charset="0"/>
                <a:cs typeface="Nokia Pure Text Light" pitchFamily="34" charset="0"/>
              </a:rPr>
              <a:t>   "sessionChScope":true }</a:t>
            </a:r>
          </a:p>
          <a:p>
            <a:endParaRPr lang="en-GB" sz="1067" i="1" dirty="0">
              <a:solidFill>
                <a:srgbClr val="000000"/>
              </a:solidFill>
              <a:latin typeface="Nokia Pure Text Light"/>
              <a:ea typeface="Nokia Pure Text Light" pitchFamily="34" charset="0"/>
              <a:cs typeface="Nokia Pure Text Light" pitchFamily="34" charset="0"/>
            </a:endParaRPr>
          </a:p>
        </p:txBody>
      </p:sp>
      <p:sp>
        <p:nvSpPr>
          <p:cNvPr id="88" name="TextBox 87">
            <a:extLst>
              <a:ext uri="{FF2B5EF4-FFF2-40B4-BE49-F238E27FC236}">
                <a16:creationId xmlns:a16="http://schemas.microsoft.com/office/drawing/2014/main" id="{DB35C227-F8F9-44F2-9379-F6ECADCC1F5A}"/>
              </a:ext>
            </a:extLst>
          </p:cNvPr>
          <p:cNvSpPr txBox="1"/>
          <p:nvPr/>
        </p:nvSpPr>
        <p:spPr>
          <a:xfrm>
            <a:off x="3225938" y="3051315"/>
            <a:ext cx="3380703" cy="1355420"/>
          </a:xfrm>
          <a:prstGeom prst="rect">
            <a:avLst/>
          </a:prstGeom>
          <a:noFill/>
        </p:spPr>
        <p:txBody>
          <a:bodyPr wrap="square" lIns="0" tIns="0" rIns="0" bIns="0" rtlCol="0" anchor="ctr" anchorCtr="0">
            <a:noAutofit/>
          </a:bodyPr>
          <a:lstStyle/>
          <a:p>
            <a:pPr algn="r"/>
            <a:r>
              <a:rPr lang="en-GB" sz="1067" dirty="0" err="1">
                <a:solidFill>
                  <a:schemeClr val="tx2"/>
                </a:solidFill>
                <a:latin typeface="Nokia Pure Text Light" pitchFamily="34" charset="0"/>
                <a:ea typeface="Nokia Pure Text Light" pitchFamily="34" charset="0"/>
                <a:cs typeface="Nokia Pure Text Light" pitchFamily="34" charset="0"/>
              </a:rPr>
              <a:t>Npcf_SMPolicyControl_UpdateNotify</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err="1">
                <a:solidFill>
                  <a:schemeClr val="tx2"/>
                </a:solidFill>
                <a:latin typeface="Nokia Pure Text Light" pitchFamily="34" charset="0"/>
                <a:ea typeface="Nokia Pure Text Light" pitchFamily="34" charset="0"/>
                <a:cs typeface="Nokia Pure Text Light" pitchFamily="34" charset="0"/>
              </a:rPr>
              <a:t>pccRules</a:t>
            </a:r>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 "pccRuleId":"</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a:t>
            </a:r>
            <a:r>
              <a:rPr lang="en-GB" sz="1067" dirty="0" err="1">
                <a:solidFill>
                  <a:schemeClr val="bg1">
                    <a:lumMod val="75000"/>
                  </a:schemeClr>
                </a:solidFill>
                <a:latin typeface="Nokia Pure Text Light" pitchFamily="34" charset="0"/>
                <a:ea typeface="Nokia Pure Text Light" pitchFamily="34" charset="0"/>
                <a:cs typeface="Nokia Pure Text Light" pitchFamily="34" charset="0"/>
              </a:rPr>
              <a:t>lastReqRuleData</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p>
          <a:p>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r>
              <a:rPr lang="en-GB" sz="1067" dirty="0" err="1">
                <a:solidFill>
                  <a:schemeClr val="bg1">
                    <a:lumMod val="75000"/>
                  </a:schemeClr>
                </a:solidFill>
                <a:latin typeface="Nokia Pure Text Light" pitchFamily="34" charset="0"/>
                <a:ea typeface="Nokia Pure Text Light" pitchFamily="34" charset="0"/>
                <a:cs typeface="Nokia Pure Text Light" pitchFamily="34" charset="0"/>
              </a:rPr>
              <a:t>refPccRuleIds</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[“dynpcc1"],</a:t>
            </a:r>
            <a:br>
              <a:rPr lang="en-GB" sz="1067" dirty="0">
                <a:solidFill>
                  <a:schemeClr val="bg1">
                    <a:lumMod val="75000"/>
                  </a:schemeClr>
                </a:solidFill>
                <a:latin typeface="Nokia Pure Text Light" pitchFamily="34" charset="0"/>
                <a:ea typeface="Nokia Pure Text Light" pitchFamily="34" charset="0"/>
                <a:cs typeface="Nokia Pure Text Light" pitchFamily="34" charset="0"/>
              </a:rPr>
            </a:b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r>
              <a:rPr lang="en-GB" sz="1067" dirty="0" err="1">
                <a:solidFill>
                  <a:schemeClr val="bg1">
                    <a:lumMod val="75000"/>
                  </a:schemeClr>
                </a:solidFill>
                <a:latin typeface="Nokia Pure Text Light" pitchFamily="34" charset="0"/>
                <a:ea typeface="Nokia Pure Text Light" pitchFamily="34" charset="0"/>
                <a:cs typeface="Nokia Pure Text Light" pitchFamily="34" charset="0"/>
              </a:rPr>
              <a:t>reqData</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[”CH_ID”]</a:t>
            </a:r>
          </a:p>
          <a:p>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 ],</a:t>
            </a:r>
          </a:p>
          <a:p>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r>
              <a:rPr lang="en-GB" sz="1067" dirty="0" err="1">
                <a:solidFill>
                  <a:schemeClr val="bg1">
                    <a:lumMod val="75000"/>
                  </a:schemeClr>
                </a:solidFill>
                <a:latin typeface="Nokia Pure Text Light" pitchFamily="34" charset="0"/>
                <a:ea typeface="Nokia Pure Text Light" pitchFamily="34" charset="0"/>
                <a:cs typeface="Nokia Pure Text Light" pitchFamily="34" charset="0"/>
              </a:rPr>
              <a:t>policyCtrlReqTriggers</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 [”AN_CH_COR”]</a:t>
            </a:r>
          </a:p>
        </p:txBody>
      </p:sp>
      <p:sp>
        <p:nvSpPr>
          <p:cNvPr id="49" name="TextBox 48">
            <a:extLst>
              <a:ext uri="{FF2B5EF4-FFF2-40B4-BE49-F238E27FC236}">
                <a16:creationId xmlns:a16="http://schemas.microsoft.com/office/drawing/2014/main" id="{FC2EEF37-155D-4AFA-B8BA-56883E6E731D}"/>
              </a:ext>
            </a:extLst>
          </p:cNvPr>
          <p:cNvSpPr txBox="1"/>
          <p:nvPr/>
        </p:nvSpPr>
        <p:spPr>
          <a:xfrm>
            <a:off x="5286400" y="2277654"/>
            <a:ext cx="1294696" cy="430373"/>
          </a:xfrm>
          <a:prstGeom prst="rect">
            <a:avLst/>
          </a:prstGeom>
          <a:noFill/>
        </p:spPr>
        <p:txBody>
          <a:bodyPr wrap="square" lIns="0" tIns="0" rIns="0" bIns="0" rtlCol="0" anchor="ctr" anchorCtr="0">
            <a:noAutofit/>
          </a:bodyPr>
          <a:lstStyle/>
          <a:p>
            <a:pPr algn="r"/>
            <a:r>
              <a:rPr lang="en-GB" sz="1067" dirty="0">
                <a:solidFill>
                  <a:srgbClr val="000000"/>
                </a:solidFill>
                <a:latin typeface="Nokia Pure Text Light"/>
                <a:ea typeface="Nokia Pure Text Light" pitchFamily="34" charset="0"/>
                <a:cs typeface="Nokia Pure Text Light" pitchFamily="34" charset="0"/>
              </a:rPr>
              <a:t>Response</a:t>
            </a:r>
          </a:p>
          <a:p>
            <a:endParaRPr lang="en-GB" sz="1067" i="1" dirty="0">
              <a:solidFill>
                <a:srgbClr val="000000"/>
              </a:solidFill>
              <a:latin typeface="Nokia Pure Text Light"/>
              <a:ea typeface="Nokia Pure Text Light" pitchFamily="34" charset="0"/>
              <a:cs typeface="Nokia Pure Text Light" pitchFamily="34" charset="0"/>
            </a:endParaRPr>
          </a:p>
        </p:txBody>
      </p:sp>
      <p:cxnSp>
        <p:nvCxnSpPr>
          <p:cNvPr id="50" name="Straight Arrow Connector 49">
            <a:extLst>
              <a:ext uri="{FF2B5EF4-FFF2-40B4-BE49-F238E27FC236}">
                <a16:creationId xmlns:a16="http://schemas.microsoft.com/office/drawing/2014/main" id="{99BB96FC-E181-428B-821F-AA3FFCA360E6}"/>
              </a:ext>
            </a:extLst>
          </p:cNvPr>
          <p:cNvCxnSpPr/>
          <p:nvPr/>
        </p:nvCxnSpPr>
        <p:spPr>
          <a:xfrm>
            <a:off x="3288967" y="2492840"/>
            <a:ext cx="3327020"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8" name="Callout: Bent Line 7">
            <a:extLst>
              <a:ext uri="{FF2B5EF4-FFF2-40B4-BE49-F238E27FC236}">
                <a16:creationId xmlns:a16="http://schemas.microsoft.com/office/drawing/2014/main" id="{A71839D1-9883-4435-8345-6CF78756E815}"/>
              </a:ext>
            </a:extLst>
          </p:cNvPr>
          <p:cNvSpPr/>
          <p:nvPr/>
        </p:nvSpPr>
        <p:spPr>
          <a:xfrm>
            <a:off x="10260243" y="3614623"/>
            <a:ext cx="1004611" cy="368392"/>
          </a:xfrm>
          <a:prstGeom prst="borderCallout2">
            <a:avLst>
              <a:gd name="adj1" fmla="val 18750"/>
              <a:gd name="adj2" fmla="val -8333"/>
              <a:gd name="adj3" fmla="val 18750"/>
              <a:gd name="adj4" fmla="val -16667"/>
              <a:gd name="adj5" fmla="val -41944"/>
              <a:gd name="adj6" fmla="val -98246"/>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If already known</a:t>
            </a:r>
            <a:endParaRPr lang="en-CA" sz="1067" dirty="0">
              <a:solidFill>
                <a:schemeClr val="tx2"/>
              </a:solidFill>
              <a:latin typeface="Nokia Pure Headline Light"/>
            </a:endParaRPr>
          </a:p>
        </p:txBody>
      </p:sp>
      <p:sp>
        <p:nvSpPr>
          <p:cNvPr id="57" name="Arrow: Curved Up 56">
            <a:extLst>
              <a:ext uri="{FF2B5EF4-FFF2-40B4-BE49-F238E27FC236}">
                <a16:creationId xmlns:a16="http://schemas.microsoft.com/office/drawing/2014/main" id="{78770907-D206-40A9-8F3D-643D338206C1}"/>
              </a:ext>
            </a:extLst>
          </p:cNvPr>
          <p:cNvSpPr/>
          <p:nvPr/>
        </p:nvSpPr>
        <p:spPr>
          <a:xfrm rot="1261012" flipV="1">
            <a:off x="5073310" y="2356792"/>
            <a:ext cx="3477311" cy="381656"/>
          </a:xfrm>
          <a:prstGeom prst="curvedUpArrow">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8" name="Rectangle: Rounded Corners 37">
            <a:extLst>
              <a:ext uri="{FF2B5EF4-FFF2-40B4-BE49-F238E27FC236}">
                <a16:creationId xmlns:a16="http://schemas.microsoft.com/office/drawing/2014/main" id="{3E39A83C-BE4E-443D-A345-79F828E66BCA}"/>
              </a:ext>
            </a:extLst>
          </p:cNvPr>
          <p:cNvSpPr/>
          <p:nvPr/>
        </p:nvSpPr>
        <p:spPr>
          <a:xfrm>
            <a:off x="3361620" y="2228910"/>
            <a:ext cx="1674099" cy="156639"/>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9" name="Callout: Bent Line 38">
            <a:extLst>
              <a:ext uri="{FF2B5EF4-FFF2-40B4-BE49-F238E27FC236}">
                <a16:creationId xmlns:a16="http://schemas.microsoft.com/office/drawing/2014/main" id="{ACAAB1B4-B8CC-45D3-AB90-BB6A5476A497}"/>
              </a:ext>
            </a:extLst>
          </p:cNvPr>
          <p:cNvSpPr/>
          <p:nvPr/>
        </p:nvSpPr>
        <p:spPr>
          <a:xfrm>
            <a:off x="10305635" y="1642205"/>
            <a:ext cx="1455435" cy="782536"/>
          </a:xfrm>
          <a:prstGeom prst="borderCallout2">
            <a:avLst>
              <a:gd name="adj1" fmla="val 18750"/>
              <a:gd name="adj2" fmla="val -8333"/>
              <a:gd name="adj3" fmla="val 18750"/>
              <a:gd name="adj4" fmla="val -16667"/>
              <a:gd name="adj5" fmla="val 128167"/>
              <a:gd name="adj6" fmla="val -113803"/>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rgbClr val="FF0000"/>
                </a:solidFill>
                <a:latin typeface="Nokia Pure Headline Light"/>
              </a:rPr>
              <a:t>NPC replies with the AN Ch Id regardless of the SA, legacy operation</a:t>
            </a:r>
          </a:p>
        </p:txBody>
      </p:sp>
      <p:sp>
        <p:nvSpPr>
          <p:cNvPr id="40" name="Callout: Bent Line 39">
            <a:extLst>
              <a:ext uri="{FF2B5EF4-FFF2-40B4-BE49-F238E27FC236}">
                <a16:creationId xmlns:a16="http://schemas.microsoft.com/office/drawing/2014/main" id="{F0C415FC-F702-4AA0-ADBC-D832E65A3039}"/>
              </a:ext>
            </a:extLst>
          </p:cNvPr>
          <p:cNvSpPr/>
          <p:nvPr/>
        </p:nvSpPr>
        <p:spPr>
          <a:xfrm flipH="1">
            <a:off x="1656004" y="3674252"/>
            <a:ext cx="1202611" cy="368392"/>
          </a:xfrm>
          <a:prstGeom prst="borderCallout2">
            <a:avLst>
              <a:gd name="adj1" fmla="val 18750"/>
              <a:gd name="adj2" fmla="val -8333"/>
              <a:gd name="adj3" fmla="val 18750"/>
              <a:gd name="adj4" fmla="val -16667"/>
              <a:gd name="adj5" fmla="val -29595"/>
              <a:gd name="adj6" fmla="val -62688"/>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NPC will not request Triggers </a:t>
            </a:r>
            <a:endParaRPr lang="en-CA" sz="1067" dirty="0">
              <a:solidFill>
                <a:schemeClr val="tx2"/>
              </a:solidFill>
              <a:latin typeface="Nokia Pure Headline Light"/>
            </a:endParaRPr>
          </a:p>
        </p:txBody>
      </p:sp>
      <p:pic>
        <p:nvPicPr>
          <p:cNvPr id="7" name="Picture 6">
            <a:extLst>
              <a:ext uri="{FF2B5EF4-FFF2-40B4-BE49-F238E27FC236}">
                <a16:creationId xmlns:a16="http://schemas.microsoft.com/office/drawing/2014/main" id="{9A5A00A4-28AD-4588-9188-5D33406A191C}"/>
              </a:ext>
            </a:extLst>
          </p:cNvPr>
          <p:cNvPicPr>
            <a:picLocks noChangeAspect="1"/>
          </p:cNvPicPr>
          <p:nvPr/>
        </p:nvPicPr>
        <p:blipFill>
          <a:blip r:embed="rId3"/>
          <a:stretch>
            <a:fillRect/>
          </a:stretch>
        </p:blipFill>
        <p:spPr>
          <a:xfrm>
            <a:off x="2728111" y="4715298"/>
            <a:ext cx="5928575" cy="1536309"/>
          </a:xfrm>
          <a:prstGeom prst="rect">
            <a:avLst/>
          </a:prstGeom>
          <a:effectLst>
            <a:outerShdw blurRad="50800" dist="38100" dir="2700000" algn="tl" rotWithShape="0">
              <a:prstClr val="black">
                <a:alpha val="40000"/>
              </a:prstClr>
            </a:outerShdw>
          </a:effectLst>
        </p:spPr>
      </p:pic>
      <p:sp>
        <p:nvSpPr>
          <p:cNvPr id="51" name="Rectangle: Rounded Corners 50">
            <a:extLst>
              <a:ext uri="{FF2B5EF4-FFF2-40B4-BE49-F238E27FC236}">
                <a16:creationId xmlns:a16="http://schemas.microsoft.com/office/drawing/2014/main" id="{31B605CC-B310-4DDF-8BEB-A7B3561CE889}"/>
              </a:ext>
            </a:extLst>
          </p:cNvPr>
          <p:cNvSpPr/>
          <p:nvPr/>
        </p:nvSpPr>
        <p:spPr>
          <a:xfrm>
            <a:off x="7364383" y="4974703"/>
            <a:ext cx="621701" cy="196015"/>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52" name="Rectangle: Rounded Corners 51">
            <a:extLst>
              <a:ext uri="{FF2B5EF4-FFF2-40B4-BE49-F238E27FC236}">
                <a16:creationId xmlns:a16="http://schemas.microsoft.com/office/drawing/2014/main" id="{DCC929FF-A92A-49FB-B257-D8AE2E2A689A}"/>
              </a:ext>
            </a:extLst>
          </p:cNvPr>
          <p:cNvSpPr/>
          <p:nvPr/>
        </p:nvSpPr>
        <p:spPr>
          <a:xfrm>
            <a:off x="3112202" y="5886191"/>
            <a:ext cx="621701" cy="196015"/>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53" name="Rectangle: Rounded Corners 52">
            <a:extLst>
              <a:ext uri="{FF2B5EF4-FFF2-40B4-BE49-F238E27FC236}">
                <a16:creationId xmlns:a16="http://schemas.microsoft.com/office/drawing/2014/main" id="{1597B709-6CA7-4E50-A268-D30CB4D0B80E}"/>
              </a:ext>
            </a:extLst>
          </p:cNvPr>
          <p:cNvSpPr/>
          <p:nvPr/>
        </p:nvSpPr>
        <p:spPr>
          <a:xfrm>
            <a:off x="5985868" y="5909097"/>
            <a:ext cx="621701" cy="196015"/>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54" name="Rectangle: Rounded Corners 53">
            <a:extLst>
              <a:ext uri="{FF2B5EF4-FFF2-40B4-BE49-F238E27FC236}">
                <a16:creationId xmlns:a16="http://schemas.microsoft.com/office/drawing/2014/main" id="{A07C7D0F-F39A-4608-9DDD-F01DDCD2BAD9}"/>
              </a:ext>
            </a:extLst>
          </p:cNvPr>
          <p:cNvSpPr/>
          <p:nvPr/>
        </p:nvSpPr>
        <p:spPr>
          <a:xfrm>
            <a:off x="3556313" y="6041253"/>
            <a:ext cx="2663391" cy="196015"/>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nvGrpSpPr>
          <p:cNvPr id="9" name="Group 8">
            <a:extLst>
              <a:ext uri="{FF2B5EF4-FFF2-40B4-BE49-F238E27FC236}">
                <a16:creationId xmlns:a16="http://schemas.microsoft.com/office/drawing/2014/main" id="{CB476F52-2F18-4AF3-9E87-060DFB082CD3}"/>
              </a:ext>
            </a:extLst>
          </p:cNvPr>
          <p:cNvGrpSpPr/>
          <p:nvPr/>
        </p:nvGrpSpPr>
        <p:grpSpPr>
          <a:xfrm>
            <a:off x="2725297" y="5013865"/>
            <a:ext cx="2972932" cy="127380"/>
            <a:chOff x="1937156" y="3760398"/>
            <a:chExt cx="2229699" cy="95535"/>
          </a:xfrm>
        </p:grpSpPr>
        <p:sp>
          <p:nvSpPr>
            <p:cNvPr id="45" name="Rectangle: Rounded Corners 44">
              <a:extLst>
                <a:ext uri="{FF2B5EF4-FFF2-40B4-BE49-F238E27FC236}">
                  <a16:creationId xmlns:a16="http://schemas.microsoft.com/office/drawing/2014/main" id="{42B39831-3B1A-4E3F-AE08-39A9708E3D02}"/>
                </a:ext>
              </a:extLst>
            </p:cNvPr>
            <p:cNvSpPr/>
            <p:nvPr/>
          </p:nvSpPr>
          <p:spPr>
            <a:xfrm>
              <a:off x="3623357" y="3767662"/>
              <a:ext cx="543498" cy="8827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46" name="Rectangle: Rounded Corners 45">
              <a:extLst>
                <a:ext uri="{FF2B5EF4-FFF2-40B4-BE49-F238E27FC236}">
                  <a16:creationId xmlns:a16="http://schemas.microsoft.com/office/drawing/2014/main" id="{DDCACE1D-E0AA-423B-8567-76E873D65888}"/>
                </a:ext>
              </a:extLst>
            </p:cNvPr>
            <p:cNvSpPr/>
            <p:nvPr/>
          </p:nvSpPr>
          <p:spPr>
            <a:xfrm>
              <a:off x="1937156" y="3760398"/>
              <a:ext cx="376239" cy="8827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sp>
        <p:nvSpPr>
          <p:cNvPr id="55" name="Callout: Bent Line 54">
            <a:extLst>
              <a:ext uri="{FF2B5EF4-FFF2-40B4-BE49-F238E27FC236}">
                <a16:creationId xmlns:a16="http://schemas.microsoft.com/office/drawing/2014/main" id="{F5F9E39A-643A-43DC-A1AF-5DD87CA67F96}"/>
              </a:ext>
            </a:extLst>
          </p:cNvPr>
          <p:cNvSpPr/>
          <p:nvPr/>
        </p:nvSpPr>
        <p:spPr>
          <a:xfrm>
            <a:off x="9354219" y="5131560"/>
            <a:ext cx="1611541" cy="568805"/>
          </a:xfrm>
          <a:prstGeom prst="borderCallout2">
            <a:avLst>
              <a:gd name="adj1" fmla="val 18750"/>
              <a:gd name="adj2" fmla="val -8333"/>
              <a:gd name="adj3" fmla="val 18750"/>
              <a:gd name="adj4" fmla="val -16667"/>
              <a:gd name="adj5" fmla="val 4444"/>
              <a:gd name="adj6" fmla="val -29931"/>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No obvious clause if PCF shall install triggers for the known case</a:t>
            </a:r>
            <a:endParaRPr lang="en-CA" sz="1067" dirty="0">
              <a:solidFill>
                <a:schemeClr val="tx2"/>
              </a:solidFill>
              <a:latin typeface="Nokia Pure Headline Light"/>
            </a:endParaRPr>
          </a:p>
        </p:txBody>
      </p:sp>
      <p:sp>
        <p:nvSpPr>
          <p:cNvPr id="10" name="TextBox 9">
            <a:extLst>
              <a:ext uri="{FF2B5EF4-FFF2-40B4-BE49-F238E27FC236}">
                <a16:creationId xmlns:a16="http://schemas.microsoft.com/office/drawing/2014/main" id="{6481E2C8-804D-4F4A-95D6-95EE7CA70E8E}"/>
              </a:ext>
            </a:extLst>
          </p:cNvPr>
          <p:cNvSpPr txBox="1"/>
          <p:nvPr/>
        </p:nvSpPr>
        <p:spPr>
          <a:xfrm>
            <a:off x="1943780" y="5978980"/>
            <a:ext cx="737293" cy="358087"/>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067" b="1" dirty="0">
                <a:solidFill>
                  <a:schemeClr val="tx2"/>
                </a:solidFill>
                <a:ea typeface="Nokia Pure Text" panose="020B0503020202020204" pitchFamily="34" charset="0"/>
                <a:cs typeface="Nokia Pure Headline Light"/>
              </a:rPr>
              <a:t>TS 29.512</a:t>
            </a:r>
            <a:endParaRPr lang="en-CA" sz="1067" b="1" dirty="0">
              <a:solidFill>
                <a:schemeClr val="tx2"/>
              </a:solidFill>
              <a:ea typeface="Nokia Pure Text" panose="020B0503020202020204" pitchFamily="34" charset="0"/>
              <a:cs typeface="Nokia Pure Headline Light"/>
            </a:endParaRPr>
          </a:p>
        </p:txBody>
      </p:sp>
    </p:spTree>
    <p:extLst>
      <p:ext uri="{BB962C8B-B14F-4D97-AF65-F5344CB8AC3E}">
        <p14:creationId xmlns:p14="http://schemas.microsoft.com/office/powerpoint/2010/main" val="340002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1" grpId="0" animBg="1"/>
      <p:bldP spid="52" grpId="0" animBg="1"/>
      <p:bldP spid="53" grpId="0" animBg="1"/>
      <p:bldP spid="54" grpId="0" animBg="1"/>
      <p:bldP spid="55"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DFF8B-6A46-40FC-BE3E-C0B47FC6ED04}"/>
              </a:ext>
            </a:extLst>
          </p:cNvPr>
          <p:cNvSpPr>
            <a:spLocks noGrp="1"/>
          </p:cNvSpPr>
          <p:nvPr>
            <p:ph sz="quarter" idx="15"/>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Rules are edited in the GUI using a simple IF (condition) THEN (action) format</a:t>
            </a:r>
          </a:p>
          <a:p>
            <a:r>
              <a:rPr lang="en-US" dirty="0"/>
              <a:t>They are entered as text with autocompletion and syntax checking</a:t>
            </a:r>
          </a:p>
          <a:p>
            <a:endParaRPr lang="en-CA" dirty="0"/>
          </a:p>
        </p:txBody>
      </p:sp>
      <p:sp>
        <p:nvSpPr>
          <p:cNvPr id="4" name="Title 3">
            <a:extLst>
              <a:ext uri="{FF2B5EF4-FFF2-40B4-BE49-F238E27FC236}">
                <a16:creationId xmlns:a16="http://schemas.microsoft.com/office/drawing/2014/main" id="{F5DFB506-3BC7-470C-A80F-8E33740F6AF5}"/>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NPC Rules</a:t>
            </a:r>
            <a:endParaRPr lang="en-CA" dirty="0"/>
          </a:p>
        </p:txBody>
      </p:sp>
      <p:sp>
        <p:nvSpPr>
          <p:cNvPr id="5" name="Text Placeholder 4">
            <a:extLst>
              <a:ext uri="{FF2B5EF4-FFF2-40B4-BE49-F238E27FC236}">
                <a16:creationId xmlns:a16="http://schemas.microsoft.com/office/drawing/2014/main" id="{1C6B263A-C969-4FBA-B5D1-4FF5D1E30504}"/>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Writing rules</a:t>
            </a:r>
            <a:endParaRPr lang="en-CA" dirty="0"/>
          </a:p>
        </p:txBody>
      </p:sp>
      <p:pic>
        <p:nvPicPr>
          <p:cNvPr id="6" name="Picture 5">
            <a:extLst>
              <a:ext uri="{FF2B5EF4-FFF2-40B4-BE49-F238E27FC236}">
                <a16:creationId xmlns:a16="http://schemas.microsoft.com/office/drawing/2014/main" id="{1B8E08D3-DF3A-41D9-9729-54A6C4BFFFE4}"/>
              </a:ext>
            </a:extLst>
          </p:cNvPr>
          <p:cNvPicPr>
            <a:picLocks noChangeAspect="1"/>
          </p:cNvPicPr>
          <p:nvPr/>
        </p:nvPicPr>
        <p:blipFill>
          <a:blip r:embed="rId2"/>
          <a:stretch>
            <a:fillRect/>
          </a:stretch>
        </p:blipFill>
        <p:spPr>
          <a:xfrm>
            <a:off x="2755783" y="2362775"/>
            <a:ext cx="6680200" cy="3848100"/>
          </a:xfrm>
          <a:prstGeom prst="rect">
            <a:avLst/>
          </a:prstGeom>
        </p:spPr>
      </p:pic>
    </p:spTree>
    <p:extLst>
      <p:ext uri="{BB962C8B-B14F-4D97-AF65-F5344CB8AC3E}">
        <p14:creationId xmlns:p14="http://schemas.microsoft.com/office/powerpoint/2010/main" val="2060293010"/>
      </p:ext>
    </p:extLst>
  </p:cSld>
  <p:clrMapOvr>
    <a:masterClrMapping/>
  </p:clrMapOvr>
  <p:extLst>
    <p:ext uri="{3A86A75C-4F4B-4683-9AE1-C65F6400EC91}">
      <p14:laserTraceLst xmlns:p14="http://schemas.microsoft.com/office/powerpoint/2010/main">
        <p14:tracePtLst>
          <p14:tracePt t="21579" x="3160713" y="1892300"/>
          <p14:tracePt t="21738" x="3109913" y="1866900"/>
          <p14:tracePt t="21746" x="3014663" y="1835150"/>
          <p14:tracePt t="21754" x="2911475" y="1816100"/>
          <p14:tracePt t="21770" x="2727325" y="1797050"/>
          <p14:tracePt t="21775" x="2651125" y="1797050"/>
          <p14:tracePt t="21782" x="2600325" y="1797050"/>
          <p14:tracePt t="21790" x="2549525" y="1797050"/>
          <p14:tracePt t="21798" x="2490788" y="1809750"/>
          <p14:tracePt t="21805" x="2452688" y="1809750"/>
          <p14:tracePt t="21813" x="2401888" y="1809750"/>
          <p14:tracePt t="21818" x="2363788" y="1809750"/>
          <p14:tracePt t="21828" x="2312988" y="1816100"/>
          <p14:tracePt t="21834" x="2255838" y="1828800"/>
          <p14:tracePt t="21846" x="2217738" y="1828800"/>
          <p14:tracePt t="21848" x="2185988" y="1828800"/>
          <p14:tracePt t="21856" x="2160588" y="1828800"/>
          <p14:tracePt t="21865" x="2135188" y="1828800"/>
          <p14:tracePt t="21871" x="2109788" y="1828800"/>
          <p14:tracePt t="21878" x="2084388" y="1828800"/>
          <p14:tracePt t="21886" x="2065338" y="1828800"/>
          <p14:tracePt t="21892" x="2038350" y="1835150"/>
          <p14:tracePt t="21900" x="2025650" y="1841500"/>
          <p14:tracePt t="21908" x="2000250" y="1841500"/>
          <p14:tracePt t="21914" x="1974850" y="1847850"/>
          <p14:tracePt t="21922" x="1955800" y="1854200"/>
          <p14:tracePt t="21929" x="1930400" y="1854200"/>
          <p14:tracePt t="21936" x="1905000" y="1854200"/>
          <p14:tracePt t="21944" x="1879600" y="1860550"/>
          <p14:tracePt t="21952" x="1860550" y="1866900"/>
          <p14:tracePt t="21958" x="1835150" y="1866900"/>
          <p14:tracePt t="21969" x="1822450" y="1866900"/>
          <p14:tracePt t="21983" x="1816100" y="1866900"/>
          <p14:tracePt t="22003" x="1803400" y="1866900"/>
          <p14:tracePt t="22013" x="1797050" y="1866900"/>
          <p14:tracePt t="22017" x="1790700" y="1866900"/>
          <p14:tracePt t="22041" x="1784350" y="1873250"/>
          <p14:tracePt t="22052" x="1784350" y="1879600"/>
          <p14:tracePt t="22053" x="1771650" y="1892300"/>
          <p14:tracePt t="22062" x="1765300" y="1905000"/>
          <p14:tracePt t="22072" x="1758950" y="1917700"/>
          <p14:tracePt t="22085" x="1746250" y="1938338"/>
          <p14:tracePt t="22095" x="1746250" y="1944688"/>
          <p14:tracePt t="22098" x="1739900" y="1957388"/>
          <p14:tracePt t="22108" x="1739900" y="1963738"/>
          <p14:tracePt t="22114" x="1739900" y="1989138"/>
          <p14:tracePt t="22121" x="1739900" y="2008188"/>
          <p14:tracePt t="22128" x="1739900" y="2027238"/>
          <p14:tracePt t="22136" x="1752600" y="2052638"/>
          <p14:tracePt t="22141" x="1758950" y="2065338"/>
          <p14:tracePt t="22150" x="1765300" y="2078038"/>
          <p14:tracePt t="22157" x="1784350" y="2097088"/>
          <p14:tracePt t="22163" x="1797050" y="2109788"/>
          <p14:tracePt t="22170" x="1809750" y="2122488"/>
          <p14:tracePt t="22178" x="1822450" y="2135188"/>
          <p14:tracePt t="22185" x="1841500" y="2154238"/>
          <p14:tracePt t="22193" x="1866900" y="2166938"/>
          <p14:tracePt t="22202" x="1885950" y="2173288"/>
          <p14:tracePt t="22207" x="1905000" y="2185988"/>
          <p14:tracePt t="22214" x="1936750" y="2192338"/>
          <p14:tracePt t="22223" x="1968500" y="2205038"/>
          <p14:tracePt t="22235" x="2006600" y="2211388"/>
          <p14:tracePt t="22236" x="2058988" y="2217738"/>
          <p14:tracePt t="22244" x="2116138" y="2217738"/>
          <p14:tracePt t="22251" x="2166938" y="2230438"/>
          <p14:tracePt t="22261" x="2217738" y="2236788"/>
          <p14:tracePt t="22266" x="2287588" y="2236788"/>
          <p14:tracePt t="22274" x="2338388" y="2236788"/>
          <p14:tracePt t="22283" x="2389188" y="2236788"/>
          <p14:tracePt t="22289" x="2427288" y="2236788"/>
          <p14:tracePt t="22309" x="2543175" y="2236788"/>
          <p14:tracePt t="22313" x="2613025" y="2224088"/>
          <p14:tracePt t="22318" x="2676525" y="2224088"/>
          <p14:tracePt t="22325" x="2727325" y="2217738"/>
          <p14:tracePt t="22333" x="2784475" y="2205038"/>
          <p14:tracePt t="22340" x="2822575" y="2205038"/>
          <p14:tracePt t="22348" x="2873375" y="2198688"/>
          <p14:tracePt t="22356" x="2905125" y="2192338"/>
          <p14:tracePt t="22369" x="2930525" y="2192338"/>
          <p14:tracePt t="22379" x="2995613" y="2173288"/>
          <p14:tracePt t="22387" x="3021013" y="2173288"/>
          <p14:tracePt t="22392" x="3052763" y="2166938"/>
          <p14:tracePt t="22399" x="3078163" y="2160588"/>
          <p14:tracePt t="22406" x="3122613" y="2160588"/>
          <p14:tracePt t="22414" x="3160713" y="2154238"/>
          <p14:tracePt t="22423" x="3192463" y="2147888"/>
          <p14:tracePt t="22428" x="3217863" y="2147888"/>
          <p14:tracePt t="22435" x="3249613" y="2141538"/>
          <p14:tracePt t="22444" x="3275013" y="2128838"/>
          <p14:tracePt t="22450" x="3300413" y="2128838"/>
          <p14:tracePt t="22457" x="3319463" y="2122488"/>
          <p14:tracePt t="22465" x="3344863" y="2116138"/>
          <p14:tracePt t="22472" x="3370263" y="2103438"/>
          <p14:tracePt t="22481" x="3389313" y="2097088"/>
          <p14:tracePt t="22493" x="3421063" y="2090738"/>
          <p14:tracePt t="22508" x="3454400" y="2078038"/>
          <p14:tracePt t="22511" x="3473450" y="2058988"/>
          <p14:tracePt t="22517" x="3498850" y="2058988"/>
          <p14:tracePt t="22524" x="3517900" y="2052638"/>
          <p14:tracePt t="22533" x="3536950" y="2046288"/>
          <p14:tracePt t="22537" x="3556000" y="2046288"/>
          <p14:tracePt t="22544" x="3587750" y="2039938"/>
          <p14:tracePt t="22554" x="3606800" y="2039938"/>
          <p14:tracePt t="22561" x="3625850" y="2039938"/>
          <p14:tracePt t="22583" x="3695700" y="2033588"/>
          <p14:tracePt t="22589" x="3708400" y="2033588"/>
          <p14:tracePt t="22596" x="3740150" y="2033588"/>
          <p14:tracePt t="22605" x="3765550" y="2033588"/>
          <p14:tracePt t="22611" x="3810000" y="2039938"/>
          <p14:tracePt t="22618" x="3835400" y="2039938"/>
          <p14:tracePt t="22799" x="0" y="0"/>
        </p14:tracePtLst>
        <p14:tracePtLst>
          <p14:tracePt t="24023" x="3122613" y="2568575"/>
          <p14:tracePt t="24085" x="3243263" y="2581275"/>
          <p14:tracePt t="24094" x="3306763" y="2581275"/>
          <p14:tracePt t="24100" x="3357563" y="2581275"/>
          <p14:tracePt t="24109" x="3408363" y="2581275"/>
          <p14:tracePt t="24116" x="3460750" y="2574925"/>
          <p14:tracePt t="24122" x="3530600" y="2574925"/>
          <p14:tracePt t="24129" x="3594100" y="2574925"/>
          <p14:tracePt t="24139" x="3683000" y="2574925"/>
          <p14:tracePt t="24144" x="3771900" y="2574925"/>
          <p14:tracePt t="24159" x="3938588" y="2574925"/>
          <p14:tracePt t="24166" x="4002088" y="2574925"/>
          <p14:tracePt t="24174" x="4065588" y="2574925"/>
          <p14:tracePt t="24181" x="4103688" y="2574925"/>
          <p14:tracePt t="24188" x="4154488" y="2574925"/>
          <p14:tracePt t="24197" x="4186238" y="2574925"/>
          <p14:tracePt t="24202" x="4224338" y="2574925"/>
          <p14:tracePt t="24209" x="4262438" y="2574925"/>
          <p14:tracePt t="24221" x="4300538" y="2574925"/>
          <p14:tracePt t="24224" x="4352925" y="2574925"/>
          <p14:tracePt t="24239" x="4403725" y="2574925"/>
          <p14:tracePt t="24244" x="4454525" y="2574925"/>
          <p14:tracePt t="24248" x="4511675" y="2574925"/>
          <p14:tracePt t="24258" x="4549775" y="2574925"/>
          <p14:tracePt t="24266" x="4587875" y="2574925"/>
          <p14:tracePt t="24269" x="4625975" y="2574925"/>
          <p14:tracePt t="24275" x="4657725" y="2574925"/>
          <p14:tracePt t="24284" x="4695825" y="2574925"/>
          <p14:tracePt t="24291" x="4721225" y="2574925"/>
          <p14:tracePt t="24298" x="4752975" y="2574925"/>
          <p14:tracePt t="24305" x="4778375" y="2574925"/>
          <p14:tracePt t="24312" x="4818063" y="2574925"/>
          <p14:tracePt t="24320" x="4856163" y="2574925"/>
          <p14:tracePt t="24327" x="4906963" y="2574925"/>
          <p14:tracePt t="24335" x="4951413" y="2574925"/>
          <p14:tracePt t="24352" x="5053013" y="2574925"/>
          <p14:tracePt t="24359" x="5091113" y="2574925"/>
          <p14:tracePt t="24365" x="5129213" y="2568575"/>
          <p14:tracePt t="24373" x="5173663" y="2568575"/>
          <p14:tracePt t="24379" x="5199063" y="2562225"/>
          <p14:tracePt t="24389" x="5237163" y="2562225"/>
          <p14:tracePt t="24393" x="5283200" y="2562225"/>
          <p14:tracePt t="24404" x="5308600" y="2555875"/>
          <p14:tracePt t="24408" x="5359400" y="2555875"/>
          <p14:tracePt t="24418" x="5416550" y="2555875"/>
          <p14:tracePt t="24423" x="5467350" y="2543175"/>
          <p14:tracePt t="24431" x="5505450" y="2543175"/>
          <p14:tracePt t="24438" x="5549900" y="2536825"/>
          <p14:tracePt t="24446" x="5588000" y="2530475"/>
          <p14:tracePt t="24452" x="5619750" y="2530475"/>
          <p14:tracePt t="24460" x="5638800" y="2524125"/>
          <p14:tracePt t="24469" x="5670550" y="2511425"/>
          <p14:tracePt t="24474" x="5683250" y="2511425"/>
          <p14:tracePt t="24481" x="5702300" y="2511425"/>
          <p14:tracePt t="24490" x="5722938" y="2511425"/>
          <p14:tracePt t="24498" x="5735638" y="2511425"/>
          <p14:tracePt t="24504" x="5754688" y="2511425"/>
          <p14:tracePt t="24512" x="5773738" y="2511425"/>
          <p14:tracePt t="24518" x="5799138" y="2505075"/>
          <p14:tracePt t="24525" x="5818188" y="2498725"/>
          <p14:tracePt t="24533" x="5843588" y="2498725"/>
          <p14:tracePt t="24539" x="5868988" y="2492375"/>
          <p14:tracePt t="24547" x="5888038" y="2486025"/>
          <p14:tracePt t="24555" x="5907088" y="2486025"/>
          <p14:tracePt t="24562" x="5926138" y="2486025"/>
          <p14:tracePt t="24568" x="5938838" y="2479675"/>
          <p14:tracePt t="24576" x="5951538" y="2479675"/>
          <p14:tracePt t="24583" x="5964238" y="2473325"/>
          <p14:tracePt t="24596" x="5976938" y="2473325"/>
          <p14:tracePt t="24598" x="5989638" y="2466975"/>
          <p14:tracePt t="24606" x="6015038" y="2460625"/>
          <p14:tracePt t="24614" x="6034088" y="2460625"/>
          <p14:tracePt t="24621" x="6046788" y="2454275"/>
          <p14:tracePt t="24627" x="6065838" y="2447925"/>
          <p14:tracePt t="24637" x="6084888" y="2441575"/>
          <p14:tracePt t="24642" x="6097588" y="2435225"/>
          <p14:tracePt t="24650" x="6116638" y="2428875"/>
          <p14:tracePt t="24658" x="6129338" y="2422525"/>
          <p14:tracePt t="24665" x="6142038" y="2422525"/>
          <p14:tracePt t="24671" x="6142038" y="2416175"/>
          <p14:tracePt t="24681" x="6148388" y="2409825"/>
          <p14:tracePt t="24694" x="6154738" y="2403475"/>
          <p14:tracePt t="24709" x="6161088" y="2403475"/>
          <p14:tracePt t="24719" x="6167438" y="2397125"/>
          <p14:tracePt t="24723" x="6167438" y="2384425"/>
          <p14:tracePt t="24739" x="6167438" y="2371725"/>
          <p14:tracePt t="24754" x="6167438" y="2344738"/>
          <p14:tracePt t="24762" x="6161088" y="2332038"/>
          <p14:tracePt t="24766" x="6148388" y="2319338"/>
          <p14:tracePt t="24775" x="6122988" y="2300288"/>
          <p14:tracePt t="24782" x="6091238" y="2274888"/>
          <p14:tracePt t="24789" x="6034088" y="2243138"/>
          <p14:tracePt t="24796" x="5976938" y="2217738"/>
          <p14:tracePt t="24804" x="5913438" y="2198688"/>
          <p14:tracePt t="24810" x="5843588" y="2192338"/>
          <p14:tracePt t="24819" x="5805488" y="2179638"/>
          <p14:tracePt t="24826" x="5761038" y="2166938"/>
          <p14:tracePt t="24833" x="5708650" y="2166938"/>
          <p14:tracePt t="24846" x="5664200" y="2154238"/>
          <p14:tracePt t="24847" x="5613400" y="2154238"/>
          <p14:tracePt t="24856" x="5549900" y="2147888"/>
          <p14:tracePt t="24874" x="5410200" y="2147888"/>
          <p14:tracePt t="24881" x="5346700" y="2147888"/>
          <p14:tracePt t="24889" x="5283200" y="2147888"/>
          <p14:tracePt t="24891" x="5218113" y="2147888"/>
          <p14:tracePt t="24899" x="5154613" y="2147888"/>
          <p14:tracePt t="24909" x="5084763" y="2147888"/>
          <p14:tracePt t="24913" x="5008563" y="2147888"/>
          <p14:tracePt t="24921" x="4945063" y="2147888"/>
          <p14:tracePt t="24928" x="4881563" y="2160588"/>
          <p14:tracePt t="24936" x="4805363" y="2160588"/>
          <p14:tracePt t="24943" x="4752975" y="2160588"/>
          <p14:tracePt t="24950" x="4695825" y="2160588"/>
          <p14:tracePt t="24957" x="4645025" y="2166938"/>
          <p14:tracePt t="24969" x="4594225" y="2179638"/>
          <p14:tracePt t="24972" x="4537075" y="2179638"/>
          <p14:tracePt t="24980" x="4486275" y="2185988"/>
          <p14:tracePt t="24996" x="4359275" y="2192338"/>
          <p14:tracePt t="25003" x="4306888" y="2192338"/>
          <p14:tracePt t="25011" x="4249738" y="2192338"/>
          <p14:tracePt t="25016" x="4198938" y="2192338"/>
          <p14:tracePt t="25024" x="4160838" y="2192338"/>
          <p14:tracePt t="25034" x="4122738" y="2192338"/>
          <p14:tracePt t="25039" x="4071938" y="2192338"/>
          <p14:tracePt t="25053" x="3989388" y="2192338"/>
          <p14:tracePt t="25061" x="3938588" y="2192338"/>
          <p14:tracePt t="25067" x="3873500" y="2192338"/>
          <p14:tracePt t="25078" x="3822700" y="2192338"/>
          <p14:tracePt t="25082" x="3759200" y="2205038"/>
          <p14:tracePt t="25090" x="3702050" y="2211388"/>
          <p14:tracePt t="25096" x="3663950" y="2211388"/>
          <p14:tracePt t="25107" x="3638550" y="2211388"/>
          <p14:tracePt t="25112" x="3613150" y="2211388"/>
          <p14:tracePt t="25119" x="3594100" y="2211388"/>
          <p14:tracePt t="25126" x="3568700" y="2211388"/>
          <p14:tracePt t="25138" x="3543300" y="2217738"/>
          <p14:tracePt t="25149" x="3498850" y="2230438"/>
          <p14:tracePt t="25157" x="3467100" y="2236788"/>
          <p14:tracePt t="25163" x="3421063" y="2243138"/>
          <p14:tracePt t="25171" x="3382963" y="2243138"/>
          <p14:tracePt t="25182" x="3332163" y="2249488"/>
          <p14:tracePt t="25193" x="3224213" y="2262188"/>
          <p14:tracePt t="25203" x="3198813" y="2268538"/>
          <p14:tracePt t="25207" x="3167063" y="2274888"/>
          <p14:tracePt t="25215" x="3141663" y="2274888"/>
          <p14:tracePt t="25222" x="3116263" y="2281238"/>
          <p14:tracePt t="25229" x="3097213" y="2287588"/>
          <p14:tracePt t="25241" x="3084513" y="2287588"/>
          <p14:tracePt t="25243" x="3071813" y="2293938"/>
          <p14:tracePt t="25251" x="3059113" y="2300288"/>
          <p14:tracePt t="25260" x="3046413" y="2300288"/>
          <p14:tracePt t="25265" x="3033713" y="2306638"/>
          <p14:tracePt t="25273" x="3021013" y="2312988"/>
          <p14:tracePt t="25283" x="3014663" y="2319338"/>
          <p14:tracePt t="25288" x="3008313" y="2325688"/>
          <p14:tracePt t="25295" x="2995613" y="2338388"/>
          <p14:tracePt t="25304" x="2982913" y="2359025"/>
          <p14:tracePt t="25310" x="2968625" y="2384425"/>
          <p14:tracePt t="25316" x="2949575" y="2416175"/>
          <p14:tracePt t="25325" x="2936875" y="2435225"/>
          <p14:tracePt t="25343" x="2911475" y="2466975"/>
          <p14:tracePt t="25355" x="2898775" y="2492375"/>
          <p14:tracePt t="25364" x="2898775" y="2498725"/>
          <p14:tracePt t="25369" x="2892425" y="2505075"/>
          <p14:tracePt t="25385" x="2892425" y="2517775"/>
          <p14:tracePt t="25390" x="2892425" y="2530475"/>
          <p14:tracePt t="25397" x="2892425" y="2536825"/>
          <p14:tracePt t="25417" x="0" y="0"/>
        </p14:tracePtLst>
        <p14:tracePtLst>
          <p14:tracePt t="32588" x="5135563" y="2581275"/>
          <p14:tracePt t="32599" x="5122863" y="2593975"/>
          <p14:tracePt t="32614" x="5116513" y="2593975"/>
          <p14:tracePt t="32622" x="5110163" y="2593975"/>
          <p14:tracePt t="32637" x="5097463" y="2606675"/>
          <p14:tracePt t="32642" x="5091113" y="2619375"/>
          <p14:tracePt t="32655" x="5078413" y="2651125"/>
          <p14:tracePt t="32658" x="5072063" y="2670175"/>
          <p14:tracePt t="32665" x="5053013" y="2701925"/>
          <p14:tracePt t="32672" x="5040313" y="2733675"/>
          <p14:tracePt t="32679" x="5027613" y="2752725"/>
          <p14:tracePt t="32689" x="5027613" y="2765425"/>
          <p14:tracePt t="32694" x="5021263" y="2778125"/>
          <p14:tracePt t="32702" x="5014913" y="2784475"/>
          <p14:tracePt t="32708" x="5014913" y="2792413"/>
          <p14:tracePt t="32723" x="5014913" y="2798763"/>
          <p14:tracePt t="32741" x="5014913" y="2805113"/>
          <p14:tracePt t="32751" x="5033963" y="2824163"/>
          <p14:tracePt t="32753" x="5078413" y="2849563"/>
          <p14:tracePt t="32761" x="5122863" y="2874963"/>
          <p14:tracePt t="32767" x="5180013" y="2906713"/>
          <p14:tracePt t="32776" x="5237163" y="2932113"/>
          <p14:tracePt t="32783" x="5289550" y="2951163"/>
          <p14:tracePt t="32789" x="5346700" y="2976563"/>
          <p14:tracePt t="32797" x="5391150" y="3001963"/>
          <p14:tracePt t="32804" x="5435600" y="3021013"/>
          <p14:tracePt t="32812" x="5467350" y="3040063"/>
          <p14:tracePt t="32819" x="5492750" y="3046413"/>
          <p14:tracePt t="32826" x="5518150" y="3052763"/>
          <p14:tracePt t="32835" x="5543550" y="3065463"/>
          <p14:tracePt t="32845" x="5568950" y="3065463"/>
          <p14:tracePt t="32848" x="5588000" y="3071813"/>
          <p14:tracePt t="32855" x="5619750" y="3084513"/>
          <p14:tracePt t="32864" x="5645150" y="3084513"/>
          <p14:tracePt t="32870" x="5683250" y="3084513"/>
          <p14:tracePt t="32877" x="5716588" y="3084513"/>
          <p14:tracePt t="32888" x="5754688" y="3078163"/>
          <p14:tracePt t="32891" x="5780088" y="3071813"/>
          <p14:tracePt t="32900" x="5811838" y="3071813"/>
          <p14:tracePt t="32906" x="5830888" y="3065463"/>
          <p14:tracePt t="32914" x="5849938" y="3059113"/>
          <p14:tracePt t="32922" x="5862638" y="3052763"/>
          <p14:tracePt t="32928" x="5881688" y="3046413"/>
          <p14:tracePt t="32938" x="5888038" y="3046413"/>
          <p14:tracePt t="32944" x="5907088" y="3033713"/>
          <p14:tracePt t="32952" x="5919788" y="3027363"/>
          <p14:tracePt t="32958" x="5919788" y="3021013"/>
          <p14:tracePt t="32970" x="5926138" y="3008313"/>
          <p14:tracePt t="32972" x="5945188" y="2995613"/>
          <p14:tracePt t="32980" x="5951538" y="2976563"/>
          <p14:tracePt t="32989" x="5957888" y="2951163"/>
          <p14:tracePt t="32996" x="5957888" y="2938463"/>
          <p14:tracePt t="33002" x="5957888" y="2919413"/>
          <p14:tracePt t="33011" x="5951538" y="2900363"/>
          <p14:tracePt t="33016" x="5945188" y="2887663"/>
          <p14:tracePt t="33025" x="5926138" y="2874963"/>
          <p14:tracePt t="33031" x="5907088" y="2855913"/>
          <p14:tracePt t="33039" x="5894388" y="2830513"/>
          <p14:tracePt t="33047" x="5856288" y="2805113"/>
          <p14:tracePt t="33053" x="5837238" y="2778125"/>
          <p14:tracePt t="33062" x="5805488" y="2746375"/>
          <p14:tracePt t="33068" x="5754688" y="2708275"/>
          <p14:tracePt t="33076" x="5722938" y="2676525"/>
          <p14:tracePt t="33082" x="5676900" y="2644775"/>
          <p14:tracePt t="33093" x="5632450" y="2619375"/>
          <p14:tracePt t="33098" x="5600700" y="2606675"/>
          <p14:tracePt t="33105" x="5543550" y="2587625"/>
          <p14:tracePt t="33113" x="5499100" y="2568575"/>
          <p14:tracePt t="33120" x="5461000" y="2562225"/>
          <p14:tracePt t="33126" x="5410200" y="2549525"/>
          <p14:tracePt t="33138" x="5378450" y="2543175"/>
          <p14:tracePt t="33141" x="5340350" y="2543175"/>
          <p14:tracePt t="33149" x="5308600" y="2543175"/>
          <p14:tracePt t="33156" x="5283200" y="2543175"/>
          <p14:tracePt t="33164" x="5256213" y="2543175"/>
          <p14:tracePt t="33170" x="5230813" y="2543175"/>
          <p14:tracePt t="33178" x="5211763" y="2549525"/>
          <p14:tracePt t="33185" x="5186363" y="2555875"/>
          <p14:tracePt t="33192" x="5167313" y="2568575"/>
          <p14:tracePt t="33201" x="5148263" y="2574925"/>
          <p14:tracePt t="33208" x="5129213" y="2581275"/>
          <p14:tracePt t="33214" x="5103813" y="2593975"/>
          <p14:tracePt t="33222" x="5091113" y="2606675"/>
          <p14:tracePt t="33232" x="5078413" y="2619375"/>
          <p14:tracePt t="33238" x="5065713" y="2632075"/>
          <p14:tracePt t="33244" x="5053013" y="2651125"/>
          <p14:tracePt t="33251" x="5040313" y="2657475"/>
          <p14:tracePt t="33259" x="5033963" y="2670175"/>
          <p14:tracePt t="33266" x="5027613" y="2676525"/>
          <p14:tracePt t="33281" x="5021263" y="2682875"/>
          <p14:tracePt t="33289" x="5014913" y="2689225"/>
          <p14:tracePt t="33303" x="5014913" y="2701925"/>
          <p14:tracePt t="33309" x="5014913" y="2708275"/>
          <p14:tracePt t="33321" x="5014913" y="2714625"/>
          <p14:tracePt t="33330" x="5014913" y="2727325"/>
          <p14:tracePt t="33333" x="5014913" y="2752725"/>
          <p14:tracePt t="33343" x="5014913" y="2771775"/>
          <p14:tracePt t="33346" x="5014913" y="2784475"/>
          <p14:tracePt t="33354" x="5014913" y="2798763"/>
          <p14:tracePt t="33364" x="5014913" y="2811463"/>
          <p14:tracePt t="33377" x="5014913" y="2817813"/>
          <p14:tracePt t="33387" x="5014913" y="2824163"/>
          <p14:tracePt t="33540" x="0" y="0"/>
        </p14:tracePtLst>
        <p14:tracePtLst>
          <p14:tracePt t="34356" x="2784475" y="3289300"/>
          <p14:tracePt t="34499" x="2752725" y="3289300"/>
          <p14:tracePt t="34506" x="2720975" y="3295650"/>
          <p14:tracePt t="34513" x="2701925" y="3302000"/>
          <p14:tracePt t="34520" x="2689225" y="3308350"/>
          <p14:tracePt t="34532" x="2682875" y="3308350"/>
          <p14:tracePt t="34535" x="2676525" y="3314700"/>
          <p14:tracePt t="34542" x="2663825" y="3321050"/>
          <p14:tracePt t="34556" x="2657475" y="3321050"/>
          <p14:tracePt t="34564" x="2651125" y="3327400"/>
          <p14:tracePt t="34572" x="2644775" y="3340100"/>
          <p14:tracePt t="34579" x="2625725" y="3352800"/>
          <p14:tracePt t="34585" x="2613025" y="3371850"/>
          <p14:tracePt t="34595" x="2600325" y="3397250"/>
          <p14:tracePt t="34601" x="2593975" y="3416300"/>
          <p14:tracePt t="34608" x="2587625" y="3429000"/>
          <p14:tracePt t="34615" x="2574925" y="3441700"/>
          <p14:tracePt t="34623" x="2574925" y="3448050"/>
          <p14:tracePt t="34629" x="2568575" y="3454400"/>
          <p14:tracePt t="34638" x="2568575" y="3467100"/>
          <p14:tracePt t="34645" x="2568575" y="3479800"/>
          <p14:tracePt t="34655" x="2574925" y="3498850"/>
          <p14:tracePt t="34660" x="2581275" y="3517900"/>
          <p14:tracePt t="34673" x="2593975" y="3530600"/>
          <p14:tracePt t="34685" x="2632075" y="3575050"/>
          <p14:tracePt t="34688" x="2651125" y="3587750"/>
          <p14:tracePt t="34699" x="2676525" y="3613150"/>
          <p14:tracePt t="34702" x="2695575" y="3625850"/>
          <p14:tracePt t="34711" x="2708275" y="3638550"/>
          <p14:tracePt t="34718" x="2714625" y="3646488"/>
          <p14:tracePt t="34726" x="2720975" y="3659188"/>
          <p14:tracePt t="34733" x="2733675" y="3659188"/>
          <p14:tracePt t="34741" x="2746375" y="3671888"/>
          <p14:tracePt t="34748" x="2759075" y="3678238"/>
          <p14:tracePt t="34754" x="2790825" y="3697288"/>
          <p14:tracePt t="34763" x="2822575" y="3703638"/>
          <p14:tracePt t="34770" x="2847975" y="3716338"/>
          <p14:tracePt t="34780" x="2879725" y="3716338"/>
          <p14:tracePt t="34784" x="2905125" y="3716338"/>
          <p14:tracePt t="34791" x="2930525" y="3716338"/>
          <p14:tracePt t="34802" x="2949575" y="3716338"/>
          <p14:tracePt t="34806" x="2962275" y="3716338"/>
          <p14:tracePt t="34813" x="2982913" y="3716338"/>
          <p14:tracePt t="34823" x="3001963" y="3716338"/>
          <p14:tracePt t="34827" x="3014663" y="3716338"/>
          <p14:tracePt t="34836" x="3027363" y="3716338"/>
          <p14:tracePt t="34845" x="3033713" y="3716338"/>
          <p14:tracePt t="34850" x="3052763" y="3716338"/>
          <p14:tracePt t="34859" x="3071813" y="3716338"/>
          <p14:tracePt t="34864" x="3103563" y="3722688"/>
          <p14:tracePt t="34872" x="3128963" y="3722688"/>
          <p14:tracePt t="34879" x="3160713" y="3722688"/>
          <p14:tracePt t="34887" x="3198813" y="3722688"/>
          <p14:tracePt t="34894" x="3224213" y="3722688"/>
          <p14:tracePt t="34903" x="3255963" y="3722688"/>
          <p14:tracePt t="34908" x="3281363" y="3716338"/>
          <p14:tracePt t="34915" x="3306763" y="3709988"/>
          <p14:tracePt t="34923" x="3325813" y="3703638"/>
          <p14:tracePt t="34930" x="3338513" y="3697288"/>
          <p14:tracePt t="34938" x="3351213" y="3690938"/>
          <p14:tracePt t="34947" x="3357563" y="3684588"/>
          <p14:tracePt t="34952" x="3363913" y="3671888"/>
          <p14:tracePt t="34960" x="3376613" y="3665538"/>
          <p14:tracePt t="34968" x="3382963" y="3659188"/>
          <p14:tracePt t="34975" x="3395663" y="3646488"/>
          <p14:tracePt t="34982" x="3408363" y="3625850"/>
          <p14:tracePt t="34996" x="3421063" y="3606800"/>
          <p14:tracePt t="35006" x="3441700" y="3568700"/>
          <p14:tracePt t="35012" x="3448050" y="3549650"/>
          <p14:tracePt t="35018" x="3460750" y="3517900"/>
          <p14:tracePt t="35026" x="3460750" y="3505200"/>
          <p14:tracePt t="35034" x="3460750" y="3486150"/>
          <p14:tracePt t="35042" x="3460750" y="3467100"/>
          <p14:tracePt t="35048" x="3460750" y="3454400"/>
          <p14:tracePt t="35085" x="3448050" y="3409950"/>
          <p14:tracePt t="35096" x="3441700" y="3390900"/>
          <p14:tracePt t="35108" x="3427413" y="3378200"/>
          <p14:tracePt t="35115" x="3414713" y="3365500"/>
          <p14:tracePt t="35121" x="3408363" y="3359150"/>
          <p14:tracePt t="35128" x="3389313" y="3346450"/>
          <p14:tracePt t="35139" x="3370263" y="3327400"/>
          <p14:tracePt t="35143" x="3344863" y="3314700"/>
          <p14:tracePt t="35151" x="3313113" y="3302000"/>
          <p14:tracePt t="35157" x="3294063" y="3289300"/>
          <p14:tracePt t="35165" x="3275013" y="3282950"/>
          <p14:tracePt t="35172" x="3243263" y="3270250"/>
          <p14:tracePt t="35180" x="3230563" y="3263900"/>
          <p14:tracePt t="35187" x="3211513" y="3257550"/>
          <p14:tracePt t="35197" x="3192463" y="3257550"/>
          <p14:tracePt t="35204" x="3179763" y="3251200"/>
          <p14:tracePt t="35210" x="3154363" y="3244850"/>
          <p14:tracePt t="35220" x="3141663" y="3244850"/>
          <p14:tracePt t="35223" x="3122613" y="3238500"/>
          <p14:tracePt t="35233" x="3109913" y="3232150"/>
          <p14:tracePt t="35239" x="3078163" y="3232150"/>
          <p14:tracePt t="35248" x="3059113" y="3232150"/>
          <p14:tracePt t="35253" x="3033713" y="3232150"/>
          <p14:tracePt t="35261" x="3014663" y="3232150"/>
          <p14:tracePt t="35267" x="2982913" y="3232150"/>
          <p14:tracePt t="35275" x="2968625" y="3232150"/>
          <p14:tracePt t="35282" x="2955925" y="3232150"/>
          <p14:tracePt t="35289" x="2943225" y="3232150"/>
          <p14:tracePt t="35297" x="2936875" y="3232150"/>
          <p14:tracePt t="35311" x="2930525" y="3232150"/>
          <p14:tracePt t="35322" x="2924175" y="3232150"/>
          <p14:tracePt t="35328" x="2911475" y="3232150"/>
          <p14:tracePt t="35334" x="2898775" y="3232150"/>
          <p14:tracePt t="35344" x="2873375" y="3232150"/>
          <p14:tracePt t="35348" x="2835275" y="3232150"/>
          <p14:tracePt t="35357" x="2790825" y="3244850"/>
          <p14:tracePt t="35364" x="2759075" y="3257550"/>
          <p14:tracePt t="35371" x="2727325" y="3270250"/>
          <p14:tracePt t="35377" x="2708275" y="3282950"/>
          <p14:tracePt t="35385" x="2695575" y="3289300"/>
          <p14:tracePt t="35392" x="2682875" y="3302000"/>
          <p14:tracePt t="35403" x="2676525" y="3302000"/>
          <p14:tracePt t="35416" x="2663825" y="3314700"/>
          <p14:tracePt t="35423" x="2657475" y="3314700"/>
          <p14:tracePt t="35429" x="2651125" y="3321050"/>
          <p14:tracePt t="35437" x="2638425" y="3340100"/>
          <p14:tracePt t="35446" x="2625725" y="3359150"/>
          <p14:tracePt t="35452" x="2606675" y="3378200"/>
          <p14:tracePt t="35461" x="2587625" y="3409950"/>
          <p14:tracePt t="35474" x="2555875" y="3448050"/>
          <p14:tracePt t="35482" x="2549525" y="3460750"/>
          <p14:tracePt t="35489" x="2536825" y="3467100"/>
          <p14:tracePt t="35495" x="2536825" y="3479800"/>
          <p14:tracePt t="35503" x="2530475" y="3486150"/>
          <p14:tracePt t="35525" x="2524125" y="3492500"/>
          <p14:tracePt t="35532" x="2517775" y="3498850"/>
          <p14:tracePt t="35546" x="2517775" y="3505200"/>
          <p14:tracePt t="35553" x="2517775" y="3511550"/>
          <p14:tracePt t="35568" x="2517775" y="3517900"/>
          <p14:tracePt t="35575" x="2517775" y="3524250"/>
          <p14:tracePt t="35584" x="2517775" y="3530600"/>
          <p14:tracePt t="35594" x="2517775" y="3536950"/>
          <p14:tracePt t="35597" x="2524125" y="3543300"/>
          <p14:tracePt t="35607" x="2536825" y="3556000"/>
          <p14:tracePt t="35614" x="2549525" y="3568700"/>
          <p14:tracePt t="35619" x="2574925" y="3587750"/>
          <p14:tracePt t="35628" x="2619375" y="3600450"/>
          <p14:tracePt t="35635" x="2663825" y="3619500"/>
          <p14:tracePt t="35642" x="2720975" y="3638550"/>
          <p14:tracePt t="35650" x="2759075" y="3646488"/>
          <p14:tracePt t="35665" x="2854325" y="3652838"/>
          <p14:tracePt t="35676" x="2905125" y="3652838"/>
          <p14:tracePt t="35679" x="2955925" y="3652838"/>
          <p14:tracePt t="35686" x="2995613" y="3652838"/>
          <p14:tracePt t="35693" x="3046413" y="3652838"/>
          <p14:tracePt t="35702" x="3116263" y="3652838"/>
          <p14:tracePt t="35708" x="3192463" y="3652838"/>
          <p14:tracePt t="35718" x="3243263" y="3652838"/>
          <p14:tracePt t="35722" x="3294063" y="3652838"/>
          <p14:tracePt t="35730" x="3319463" y="3665538"/>
          <p14:tracePt t="35740" x="3351213" y="3665538"/>
          <p14:tracePt t="35744" x="3382963" y="3671888"/>
          <p14:tracePt t="36594" x="0" y="0"/>
        </p14:tracePtLst>
        <p14:tracePtLst>
          <p14:tracePt t="40969" x="6053138" y="4117975"/>
          <p14:tracePt t="40981" x="6091238" y="4092575"/>
          <p14:tracePt t="40987" x="6103938" y="4079875"/>
          <p14:tracePt t="40993" x="6122988" y="4073525"/>
          <p14:tracePt t="41001" x="6135688" y="4065588"/>
          <p14:tracePt t="41009" x="6148388" y="4052888"/>
          <p14:tracePt t="41016" x="6161088" y="4046538"/>
          <p14:tracePt t="41023" x="6167438" y="4040188"/>
          <p14:tracePt t="41030" x="6167438" y="4033838"/>
          <p14:tracePt t="41038" x="6181725" y="4027488"/>
          <p14:tracePt t="41053" x="6188075" y="4021138"/>
          <p14:tracePt t="41069" x="6194425" y="4002088"/>
          <p14:tracePt t="41076" x="6200775" y="3989388"/>
          <p14:tracePt t="41082" x="6207125" y="3976688"/>
          <p14:tracePt t="41092" x="6207125" y="3963988"/>
          <p14:tracePt t="41096" x="6213475" y="3951288"/>
          <p14:tracePt t="41104" x="6213475" y="3938588"/>
          <p14:tracePt t="41113" x="6213475" y="3932238"/>
          <p14:tracePt t="41118" x="6213475" y="3913188"/>
          <p14:tracePt t="41126" x="6213475" y="3906838"/>
          <p14:tracePt t="41134" x="6200775" y="3887788"/>
          <p14:tracePt t="41155" x="6181725" y="3862388"/>
          <p14:tracePt t="41160" x="6154738" y="3843338"/>
          <p14:tracePt t="41162" x="6142038" y="3817938"/>
          <p14:tracePt t="41174" x="6110288" y="3805238"/>
          <p14:tracePt t="41177" x="6091238" y="3786188"/>
          <p14:tracePt t="41184" x="6065838" y="3767138"/>
          <p14:tracePt t="41191" x="6040438" y="3754438"/>
          <p14:tracePt t="41200" x="6008688" y="3735388"/>
          <p14:tracePt t="41206" x="5983288" y="3729038"/>
          <p14:tracePt t="41218" x="5957888" y="3716338"/>
          <p14:tracePt t="41221" x="5932488" y="3709988"/>
          <p14:tracePt t="41228" x="5907088" y="3703638"/>
          <p14:tracePt t="41237" x="5894388" y="3703638"/>
          <p14:tracePt t="41244" x="5875338" y="3697288"/>
          <p14:tracePt t="41250" x="5849938" y="3690938"/>
          <p14:tracePt t="41259" x="5837238" y="3690938"/>
          <p14:tracePt t="41265" x="5824538" y="3678238"/>
          <p14:tracePt t="41272" x="5805488" y="3671888"/>
          <p14:tracePt t="41282" x="5786438" y="3671888"/>
          <p14:tracePt t="41287" x="5773738" y="3671888"/>
          <p14:tracePt t="41293" x="5741988" y="3671888"/>
          <p14:tracePt t="41301" x="5722938" y="3671888"/>
          <p14:tracePt t="41309" x="5695950" y="3678238"/>
          <p14:tracePt t="41316" x="5664200" y="3684588"/>
          <p14:tracePt t="41324" x="5632450" y="3684588"/>
          <p14:tracePt t="41332" x="5607050" y="3690938"/>
          <p14:tracePt t="41338" x="5588000" y="3697288"/>
          <p14:tracePt t="41346" x="5556250" y="3703638"/>
          <p14:tracePt t="41352" x="5537200" y="3709988"/>
          <p14:tracePt t="41363" x="5511800" y="3709988"/>
          <p14:tracePt t="41368" x="5499100" y="3716338"/>
          <p14:tracePt t="41376" x="5480050" y="3722688"/>
          <p14:tracePt t="41384" x="5461000" y="3729038"/>
          <p14:tracePt t="41389" x="5448300" y="3735388"/>
          <p14:tracePt t="41397" x="5435600" y="3741738"/>
          <p14:tracePt t="41406" x="5429250" y="3748088"/>
          <p14:tracePt t="41412" x="5422900" y="3748088"/>
          <p14:tracePt t="41434" x="5410200" y="3760788"/>
          <p14:tracePt t="41436" x="5403850" y="3760788"/>
          <p14:tracePt t="41441" x="5397500" y="3767138"/>
          <p14:tracePt t="41451" x="5397500" y="3773488"/>
          <p14:tracePt t="41478" x="5391150" y="3786188"/>
          <p14:tracePt t="41487" x="5391150" y="3792538"/>
          <p14:tracePt t="41492" x="5391150" y="3798888"/>
          <p14:tracePt t="41500" x="5391150" y="3811588"/>
          <p14:tracePt t="41509" x="5391150" y="3830638"/>
          <p14:tracePt t="41514" x="5391150" y="3843338"/>
          <p14:tracePt t="41522" x="5391150" y="3868738"/>
          <p14:tracePt t="41531" x="5391150" y="3881438"/>
          <p14:tracePt t="41536" x="5391150" y="3887788"/>
          <p14:tracePt t="41564" x="5391150" y="3906838"/>
          <p14:tracePt t="41566" x="5391150" y="3913188"/>
          <p14:tracePt t="41573" x="5391150" y="3919538"/>
          <p14:tracePt t="41579" x="5391150" y="3925888"/>
          <p14:tracePt t="41587" x="5391150" y="3932238"/>
          <p14:tracePt t="41595" x="5391150" y="3938588"/>
          <p14:tracePt t="41602" x="5391150" y="3944938"/>
          <p14:tracePt t="41612" x="5403850" y="3951288"/>
          <p14:tracePt t="41625" x="5448300" y="3983038"/>
          <p14:tracePt t="41640" x="5480050" y="3995738"/>
          <p14:tracePt t="41647" x="5537200" y="4021138"/>
          <p14:tracePt t="41657" x="5568950" y="4027488"/>
          <p14:tracePt t="41661" x="5588000" y="4040188"/>
          <p14:tracePt t="41670" x="5613400" y="4046538"/>
          <p14:tracePt t="41677" x="5638800" y="4052888"/>
          <p14:tracePt t="41683" x="5670550" y="4052888"/>
          <p14:tracePt t="41691" x="5695950" y="4052888"/>
          <p14:tracePt t="41697" x="5735638" y="4052888"/>
          <p14:tracePt t="41704" x="5773738" y="4052888"/>
          <p14:tracePt t="41713" x="5805488" y="4052888"/>
          <p14:tracePt t="41720" x="5843588" y="4052888"/>
          <p14:tracePt t="41727" x="5881688" y="4052888"/>
          <p14:tracePt t="41734" x="5932488" y="4052888"/>
          <p14:tracePt t="41741" x="5970588" y="4052888"/>
          <p14:tracePt t="41749" x="6015038" y="4052888"/>
          <p14:tracePt t="41758" x="6040438" y="4052888"/>
          <p14:tracePt t="41764" x="6053138" y="4052888"/>
          <p14:tracePt t="41771" x="6065838" y="4052888"/>
          <p14:tracePt t="41781" x="6078538" y="4052888"/>
          <p14:tracePt t="41786" x="6091238" y="4052888"/>
          <p14:tracePt t="41803" x="6097588" y="4052888"/>
          <p14:tracePt t="41815" x="6103938" y="4052888"/>
          <p14:tracePt t="41822" x="6110288" y="4052888"/>
          <p14:tracePt t="41956" x="0" y="0"/>
        </p14:tracePtLst>
        <p14:tracePtLst>
          <p14:tracePt t="42677" x="5372100" y="4052888"/>
          <p14:tracePt t="42687" x="5327650" y="4052888"/>
          <p14:tracePt t="42698" x="5308600" y="4052888"/>
          <p14:tracePt t="42701" x="5295900" y="4052888"/>
          <p14:tracePt t="42710" x="5283200" y="4052888"/>
          <p14:tracePt t="42718" x="5264150" y="4052888"/>
          <p14:tracePt t="42724" x="5243513" y="4046538"/>
          <p14:tracePt t="42731" x="5224463" y="4040188"/>
          <p14:tracePt t="42739" x="5192713" y="4040188"/>
          <p14:tracePt t="42747" x="5167313" y="4040188"/>
          <p14:tracePt t="42753" x="5116513" y="4040188"/>
          <p14:tracePt t="42762" x="5078413" y="4040188"/>
          <p14:tracePt t="42768" x="5033963" y="4040188"/>
          <p14:tracePt t="42774" x="5008563" y="4046538"/>
          <p14:tracePt t="42783" x="4976813" y="4046538"/>
          <p14:tracePt t="42790" x="4957763" y="4046538"/>
          <p14:tracePt t="42800" x="4938713" y="4059238"/>
          <p14:tracePt t="42804" x="4926013" y="4059238"/>
          <p14:tracePt t="42811" x="4919663" y="4059238"/>
          <p14:tracePt t="42821" x="4913313" y="4059238"/>
          <p14:tracePt t="42828" x="4906963" y="4059238"/>
          <p14:tracePt t="42834" x="4900613" y="4059238"/>
          <p14:tracePt t="42843" x="4894263" y="4059238"/>
          <p14:tracePt t="42849" x="4881563" y="4059238"/>
          <p14:tracePt t="42857" x="4868863" y="4065588"/>
          <p14:tracePt t="42863" x="4856163" y="4073525"/>
          <p14:tracePt t="42877" x="4830763" y="4086225"/>
          <p14:tracePt t="42896" x="4784725" y="4117975"/>
          <p14:tracePt t="42900" x="4772025" y="4130675"/>
          <p14:tracePt t="42908" x="4759325" y="4143375"/>
          <p14:tracePt t="42915" x="4759325" y="4149725"/>
          <p14:tracePt t="42921" x="4746625" y="4156075"/>
          <p14:tracePt t="42930" x="4740275" y="4168775"/>
          <p14:tracePt t="42937" x="4733925" y="4175125"/>
          <p14:tracePt t="42946" x="4733925" y="4194175"/>
          <p14:tracePt t="42952" x="4727575" y="4219575"/>
          <p14:tracePt t="42960" x="4714875" y="4264025"/>
          <p14:tracePt t="42968" x="4714875" y="4302125"/>
          <p14:tracePt t="42973" x="4714875" y="4333875"/>
          <p14:tracePt t="42982" x="4721225" y="4359275"/>
          <p14:tracePt t="42989" x="4727575" y="4391025"/>
          <p14:tracePt t="42996" x="4727575" y="4416425"/>
          <p14:tracePt t="43003" x="4733925" y="4429125"/>
          <p14:tracePt t="43010" x="4740275" y="4441825"/>
          <p14:tracePt t="43018" x="4740275" y="4454525"/>
          <p14:tracePt t="43029" x="4746625" y="4467225"/>
          <p14:tracePt t="43032" x="4752975" y="4479925"/>
          <p14:tracePt t="43039" x="4765675" y="4492625"/>
          <p14:tracePt t="43046" x="4797425" y="4513263"/>
          <p14:tracePt t="43054" x="4830763" y="4525963"/>
          <p14:tracePt t="43072" x="4900613" y="4564063"/>
          <p14:tracePt t="43076" x="4945063" y="4576763"/>
          <p14:tracePt t="43089" x="4989513" y="4595813"/>
          <p14:tracePt t="43105" x="5059363" y="4608513"/>
          <p14:tracePt t="43116" x="5110163" y="4627563"/>
          <p14:tracePt t="43120" x="5129213" y="4627563"/>
          <p14:tracePt t="43128" x="5154613" y="4633913"/>
          <p14:tracePt t="43136" x="5173663" y="4633913"/>
          <p14:tracePt t="43141" x="5192713" y="4633913"/>
          <p14:tracePt t="43149" x="5211763" y="4633913"/>
          <p14:tracePt t="43158" x="5230813" y="4633913"/>
          <p14:tracePt t="43164" x="5264150" y="4633913"/>
          <p14:tracePt t="43171" x="5289550" y="4633913"/>
          <p14:tracePt t="43178" x="5321300" y="4633913"/>
          <p14:tracePt t="43186" x="5346700" y="4633913"/>
          <p14:tracePt t="43196" x="5372100" y="4633913"/>
          <p14:tracePt t="43202" x="5391150" y="4627563"/>
          <p14:tracePt t="43208" x="5422900" y="4614863"/>
          <p14:tracePt t="43217" x="5441950" y="4614863"/>
          <p14:tracePt t="43223" x="5461000" y="4602163"/>
          <p14:tracePt t="43232" x="5480050" y="4595813"/>
          <p14:tracePt t="43238" x="5492750" y="4589463"/>
          <p14:tracePt t="43245" x="5518150" y="4576763"/>
          <p14:tracePt t="43252" x="5530850" y="4570413"/>
          <p14:tracePt t="43260" x="5543550" y="4564063"/>
          <p14:tracePt t="43265" x="5556250" y="4551363"/>
          <p14:tracePt t="43274" x="5568950" y="4545013"/>
          <p14:tracePt t="43282" x="5581650" y="4525963"/>
          <p14:tracePt t="43290" x="5594350" y="4513263"/>
          <p14:tracePt t="43296" x="5613400" y="4498975"/>
          <p14:tracePt t="43303" x="5626100" y="4492625"/>
          <p14:tracePt t="43311" x="5638800" y="4479925"/>
          <p14:tracePt t="43320" x="5651500" y="4467225"/>
          <p14:tracePt t="43325" x="5664200" y="4460875"/>
          <p14:tracePt t="43333" x="5676900" y="4448175"/>
          <p14:tracePt t="43344" x="5689600" y="4435475"/>
          <p14:tracePt t="43347" x="5702300" y="4429125"/>
          <p14:tracePt t="43355" x="5716588" y="4410075"/>
          <p14:tracePt t="43363" x="5722938" y="4397375"/>
          <p14:tracePt t="43369" x="5729288" y="4384675"/>
          <p14:tracePt t="43376" x="5735638" y="4371975"/>
          <p14:tracePt t="43385" x="5741988" y="4359275"/>
          <p14:tracePt t="43390" x="5741988" y="4346575"/>
          <p14:tracePt t="43398" x="5748338" y="4340225"/>
          <p14:tracePt t="43406" x="5754688" y="4340225"/>
          <p14:tracePt t="43414" x="5754688" y="4333875"/>
          <p14:tracePt t="43426" x="5754688" y="4327525"/>
          <p14:tracePt t="43429" x="5754688" y="4314825"/>
          <p14:tracePt t="43450" x="5754688" y="4289425"/>
          <p14:tracePt t="43456" x="5748338" y="4276725"/>
          <p14:tracePt t="43458" x="5741988" y="4257675"/>
          <p14:tracePt t="43468" x="5735638" y="4238625"/>
          <p14:tracePt t="43472" x="5722938" y="4219575"/>
          <p14:tracePt t="43480" x="5708650" y="4206875"/>
          <p14:tracePt t="43488" x="5695950" y="4194175"/>
          <p14:tracePt t="43493" x="5670550" y="4181475"/>
          <p14:tracePt t="43500" x="5651500" y="4168775"/>
          <p14:tracePt t="43509" x="5626100" y="4149725"/>
          <p14:tracePt t="43515" x="5607050" y="4137025"/>
          <p14:tracePt t="43523" x="5575300" y="4130675"/>
          <p14:tracePt t="43530" x="5556250" y="4124325"/>
          <p14:tracePt t="43537" x="5537200" y="4124325"/>
          <p14:tracePt t="43544" x="5505450" y="4117975"/>
          <p14:tracePt t="43553" x="5480050" y="4111625"/>
          <p14:tracePt t="43562" x="5448300" y="4111625"/>
          <p14:tracePt t="43568" x="5422900" y="4111625"/>
          <p14:tracePt t="43577" x="5384800" y="4098925"/>
          <p14:tracePt t="43581" x="5340350" y="4092575"/>
          <p14:tracePt t="43592" x="5289550" y="4092575"/>
          <p14:tracePt t="43597" x="5249863" y="4092575"/>
          <p14:tracePt t="43605" x="5205413" y="4092575"/>
          <p14:tracePt t="43612" x="5180013" y="4105275"/>
          <p14:tracePt t="43619" x="5154613" y="4105275"/>
          <p14:tracePt t="43626" x="5148263" y="4105275"/>
          <p14:tracePt t="43635" x="5135563" y="4105275"/>
          <p14:tracePt t="43641" x="5129213" y="4105275"/>
          <p14:tracePt t="43648" x="5122863" y="4105275"/>
          <p14:tracePt t="43657" x="5116513" y="4105275"/>
          <p14:tracePt t="43663" x="5110163" y="4105275"/>
          <p14:tracePt t="43671" x="5103813" y="4105275"/>
          <p14:tracePt t="43678" x="5097463" y="4105275"/>
          <p14:tracePt t="43686" x="5072063" y="4117975"/>
          <p14:tracePt t="43692" x="5059363" y="4124325"/>
          <p14:tracePt t="43699" x="5046663" y="4130675"/>
          <p14:tracePt t="43706" x="5033963" y="4130675"/>
          <p14:tracePt t="43729" x="5014913" y="4143375"/>
          <p14:tracePt t="43740" x="5008563" y="4143375"/>
          <p14:tracePt t="43743" x="5008563" y="4149725"/>
          <p14:tracePt t="43929" x="0" y="0"/>
        </p14:tracePtLst>
      </p14:laserTraceLst>
    </p:ext>
  </p:extLs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CA" dirty="0"/>
              <a:t>Access Network Charging Identifier operation</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Access Network Charging Identifier – </a:t>
            </a:r>
            <a:r>
              <a:rPr lang="en-US" b="1" dirty="0">
                <a:solidFill>
                  <a:srgbClr val="7030A0"/>
                </a:solidFill>
              </a:rPr>
              <a:t>session</a:t>
            </a:r>
            <a:r>
              <a:rPr lang="en-US" dirty="0"/>
              <a:t> level Acc Net </a:t>
            </a:r>
            <a:r>
              <a:rPr lang="en-US" dirty="0" err="1"/>
              <a:t>Charg</a:t>
            </a:r>
            <a:r>
              <a:rPr lang="en-US" dirty="0"/>
              <a:t> Id</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845161"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1" name="Text Placeholder 1">
            <a:extLst>
              <a:ext uri="{FF2B5EF4-FFF2-40B4-BE49-F238E27FC236}">
                <a16:creationId xmlns:a16="http://schemas.microsoft.com/office/drawing/2014/main" id="{6A140B77-D404-4EEA-AE09-17E0A995F600}"/>
              </a:ext>
            </a:extLst>
          </p:cNvPr>
          <p:cNvSpPr>
            <a:spLocks noGrp="1"/>
          </p:cNvSpPr>
          <p:nvPr>
            <p:ph type="body" sz="quarter" idx="16"/>
          </p:nvPr>
        </p:nvSpPr>
        <p:spPr>
          <a:xfrm>
            <a:off x="556797" y="1440000"/>
            <a:ext cx="11078400" cy="412800"/>
          </a:xfrm>
        </p:spPr>
        <p:txBody>
          <a:bodyPr/>
          <a:lstStyle/>
          <a:p>
            <a:pPr marL="383108" indent="-383108">
              <a:buFont typeface="Arial" panose="020B0604020202020204" pitchFamily="34" charset="0"/>
              <a:buChar char="•"/>
            </a:pPr>
            <a:r>
              <a:rPr lang="en-US" dirty="0"/>
              <a:t>SMF provides the Access Network Charging Identifier in the Request and includes Session scope</a:t>
            </a:r>
            <a:endParaRPr lang="en-CA" dirty="0">
              <a:cs typeface="Courier New" panose="02070309020205020404" pitchFamily="49" charset="0"/>
            </a:endParaRPr>
          </a:p>
          <a:p>
            <a:endParaRPr lang="en-CA" dirty="0">
              <a:cs typeface="Courier New" panose="02070309020205020404" pitchFamily="49" charset="0"/>
            </a:endParaRPr>
          </a:p>
          <a:p>
            <a:endParaRPr lang="en-GB" dirty="0">
              <a:cs typeface="Courier New" panose="02070309020205020404" pitchFamily="49" charset="0"/>
            </a:endParaRPr>
          </a:p>
          <a:p>
            <a:endParaRPr lang="en-CA" dirty="0"/>
          </a:p>
        </p:txBody>
      </p:sp>
      <p:pic>
        <p:nvPicPr>
          <p:cNvPr id="12" name="Picture 11">
            <a:extLst>
              <a:ext uri="{FF2B5EF4-FFF2-40B4-BE49-F238E27FC236}">
                <a16:creationId xmlns:a16="http://schemas.microsoft.com/office/drawing/2014/main" id="{C2A60F79-877E-4DB9-A83D-9AA73371EAD5}"/>
              </a:ext>
            </a:extLst>
          </p:cNvPr>
          <p:cNvPicPr>
            <a:picLocks noChangeAspect="1"/>
          </p:cNvPicPr>
          <p:nvPr/>
        </p:nvPicPr>
        <p:blipFill>
          <a:blip r:embed="rId2"/>
          <a:stretch>
            <a:fillRect/>
          </a:stretch>
        </p:blipFill>
        <p:spPr>
          <a:xfrm>
            <a:off x="576941" y="1752228"/>
            <a:ext cx="4889480" cy="2578661"/>
          </a:xfrm>
          <a:prstGeom prst="rect">
            <a:avLst/>
          </a:prstGeom>
          <a:effectLst>
            <a:outerShdw blurRad="50800" dist="38100" dir="2700000" algn="tl" rotWithShape="0">
              <a:prstClr val="black">
                <a:alpha val="40000"/>
              </a:prstClr>
            </a:outerShdw>
          </a:effectLst>
        </p:spPr>
      </p:pic>
      <p:sp>
        <p:nvSpPr>
          <p:cNvPr id="17" name="Rectangle: Rounded Corners 16">
            <a:extLst>
              <a:ext uri="{FF2B5EF4-FFF2-40B4-BE49-F238E27FC236}">
                <a16:creationId xmlns:a16="http://schemas.microsoft.com/office/drawing/2014/main" id="{93950AA2-085A-4701-B38A-32E38345F1D5}"/>
              </a:ext>
            </a:extLst>
          </p:cNvPr>
          <p:cNvSpPr/>
          <p:nvPr/>
        </p:nvSpPr>
        <p:spPr>
          <a:xfrm>
            <a:off x="1146865" y="3370153"/>
            <a:ext cx="1036777" cy="20556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nvGrpSpPr>
          <p:cNvPr id="20" name="Group 19">
            <a:extLst>
              <a:ext uri="{FF2B5EF4-FFF2-40B4-BE49-F238E27FC236}">
                <a16:creationId xmlns:a16="http://schemas.microsoft.com/office/drawing/2014/main" id="{8BC439D9-396C-4787-A866-610931A5446B}"/>
              </a:ext>
            </a:extLst>
          </p:cNvPr>
          <p:cNvGrpSpPr/>
          <p:nvPr/>
        </p:nvGrpSpPr>
        <p:grpSpPr>
          <a:xfrm>
            <a:off x="988849" y="2787481"/>
            <a:ext cx="6922313" cy="2735313"/>
            <a:chOff x="741636" y="2090610"/>
            <a:chExt cx="5191735" cy="2051485"/>
          </a:xfrm>
        </p:grpSpPr>
        <p:pic>
          <p:nvPicPr>
            <p:cNvPr id="14" name="Picture 13">
              <a:extLst>
                <a:ext uri="{FF2B5EF4-FFF2-40B4-BE49-F238E27FC236}">
                  <a16:creationId xmlns:a16="http://schemas.microsoft.com/office/drawing/2014/main" id="{03CC9270-C8DB-468F-B2B2-438BA61BB61C}"/>
                </a:ext>
              </a:extLst>
            </p:cNvPr>
            <p:cNvPicPr>
              <a:picLocks noChangeAspect="1"/>
            </p:cNvPicPr>
            <p:nvPr/>
          </p:nvPicPr>
          <p:blipFill>
            <a:blip r:embed="rId3"/>
            <a:stretch>
              <a:fillRect/>
            </a:stretch>
          </p:blipFill>
          <p:spPr>
            <a:xfrm>
              <a:off x="2266261" y="2090610"/>
              <a:ext cx="3667110" cy="1941874"/>
            </a:xfrm>
            <a:prstGeom prst="rect">
              <a:avLst/>
            </a:prstGeom>
            <a:effectLst>
              <a:outerShdw blurRad="50800" dist="38100" dir="2700000" algn="tl" rotWithShape="0">
                <a:prstClr val="black">
                  <a:alpha val="40000"/>
                </a:prstClr>
              </a:outerShdw>
            </a:effectLst>
          </p:spPr>
        </p:pic>
        <p:sp>
          <p:nvSpPr>
            <p:cNvPr id="18" name="Callout: Bent Line 17">
              <a:extLst>
                <a:ext uri="{FF2B5EF4-FFF2-40B4-BE49-F238E27FC236}">
                  <a16:creationId xmlns:a16="http://schemas.microsoft.com/office/drawing/2014/main" id="{15D69189-33E0-4CFF-B53F-CAA44A00979B}"/>
                </a:ext>
              </a:extLst>
            </p:cNvPr>
            <p:cNvSpPr/>
            <p:nvPr/>
          </p:nvSpPr>
          <p:spPr>
            <a:xfrm flipH="1">
              <a:off x="741636" y="3742138"/>
              <a:ext cx="1014603" cy="399957"/>
            </a:xfrm>
            <a:prstGeom prst="borderCallout2">
              <a:avLst>
                <a:gd name="adj1" fmla="val 18750"/>
                <a:gd name="adj2" fmla="val -8333"/>
                <a:gd name="adj3" fmla="val 18750"/>
                <a:gd name="adj4" fmla="val -16667"/>
                <a:gd name="adj5" fmla="val -66642"/>
                <a:gd name="adj6" fmla="val -59910"/>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Access Network Charging Id in </a:t>
              </a:r>
              <a:r>
                <a:rPr lang="en-US" sz="1067" dirty="0" err="1">
                  <a:solidFill>
                    <a:schemeClr val="tx2"/>
                  </a:solidFill>
                  <a:latin typeface="Nokia Pure Headline Light"/>
                </a:rPr>
                <a:t>Rx:AAA</a:t>
              </a:r>
              <a:endParaRPr lang="en-CA" sz="1067" dirty="0">
                <a:solidFill>
                  <a:schemeClr val="tx2"/>
                </a:solidFill>
                <a:latin typeface="Nokia Pure Headline Light"/>
              </a:endParaRPr>
            </a:p>
          </p:txBody>
        </p:sp>
      </p:grpSp>
      <p:grpSp>
        <p:nvGrpSpPr>
          <p:cNvPr id="21" name="Group 20">
            <a:extLst>
              <a:ext uri="{FF2B5EF4-FFF2-40B4-BE49-F238E27FC236}">
                <a16:creationId xmlns:a16="http://schemas.microsoft.com/office/drawing/2014/main" id="{0F891F76-88D0-4863-A3D9-53011726DF99}"/>
              </a:ext>
            </a:extLst>
          </p:cNvPr>
          <p:cNvGrpSpPr/>
          <p:nvPr/>
        </p:nvGrpSpPr>
        <p:grpSpPr>
          <a:xfrm>
            <a:off x="5195393" y="3929786"/>
            <a:ext cx="6318777" cy="2601789"/>
            <a:chOff x="3896544" y="2947339"/>
            <a:chExt cx="4739083" cy="1951342"/>
          </a:xfrm>
        </p:grpSpPr>
        <p:pic>
          <p:nvPicPr>
            <p:cNvPr id="16" name="Picture 15">
              <a:extLst>
                <a:ext uri="{FF2B5EF4-FFF2-40B4-BE49-F238E27FC236}">
                  <a16:creationId xmlns:a16="http://schemas.microsoft.com/office/drawing/2014/main" id="{F14DCB0C-116F-4E9C-A6E4-6AC185E7771B}"/>
                </a:ext>
              </a:extLst>
            </p:cNvPr>
            <p:cNvPicPr>
              <a:picLocks noChangeAspect="1"/>
            </p:cNvPicPr>
            <p:nvPr/>
          </p:nvPicPr>
          <p:blipFill>
            <a:blip r:embed="rId4"/>
            <a:stretch>
              <a:fillRect/>
            </a:stretch>
          </p:blipFill>
          <p:spPr>
            <a:xfrm>
              <a:off x="4968517" y="2947339"/>
              <a:ext cx="3667110" cy="1951342"/>
            </a:xfrm>
            <a:prstGeom prst="rect">
              <a:avLst/>
            </a:prstGeom>
            <a:effectLst>
              <a:outerShdw blurRad="50800" dist="38100" dir="2700000" algn="tl" rotWithShape="0">
                <a:prstClr val="black">
                  <a:alpha val="40000"/>
                </a:prstClr>
              </a:outerShdw>
            </a:effectLst>
          </p:spPr>
        </p:pic>
        <p:sp>
          <p:nvSpPr>
            <p:cNvPr id="19" name="Callout: Bent Line 18">
              <a:extLst>
                <a:ext uri="{FF2B5EF4-FFF2-40B4-BE49-F238E27FC236}">
                  <a16:creationId xmlns:a16="http://schemas.microsoft.com/office/drawing/2014/main" id="{4912DA43-605D-42FE-BE38-B32F90CC3CAF}"/>
                </a:ext>
              </a:extLst>
            </p:cNvPr>
            <p:cNvSpPr/>
            <p:nvPr/>
          </p:nvSpPr>
          <p:spPr>
            <a:xfrm flipH="1">
              <a:off x="3896544" y="4412293"/>
              <a:ext cx="1014603" cy="399957"/>
            </a:xfrm>
            <a:prstGeom prst="borderCallout2">
              <a:avLst>
                <a:gd name="adj1" fmla="val 18750"/>
                <a:gd name="adj2" fmla="val -8333"/>
                <a:gd name="adj3" fmla="val 18750"/>
                <a:gd name="adj4" fmla="val -16667"/>
                <a:gd name="adj5" fmla="val -6926"/>
                <a:gd name="adj6" fmla="val -55875"/>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No trigger installed with the installation of PCC rules</a:t>
              </a:r>
              <a:endParaRPr lang="en-CA" sz="1067" dirty="0">
                <a:solidFill>
                  <a:schemeClr val="tx2"/>
                </a:solidFill>
                <a:latin typeface="Nokia Pure Headline Light"/>
              </a:endParaRPr>
            </a:p>
          </p:txBody>
        </p:sp>
      </p:grpSp>
    </p:spTree>
    <p:extLst>
      <p:ext uri="{BB962C8B-B14F-4D97-AF65-F5344CB8AC3E}">
        <p14:creationId xmlns:p14="http://schemas.microsoft.com/office/powerpoint/2010/main" val="85518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p:cNvSpPr txBox="1"/>
          <p:nvPr/>
        </p:nvSpPr>
        <p:spPr>
          <a:xfrm>
            <a:off x="6945885" y="2459785"/>
            <a:ext cx="3517023" cy="497545"/>
          </a:xfrm>
          <a:prstGeom prst="rect">
            <a:avLst/>
          </a:prstGeom>
          <a:noFill/>
        </p:spPr>
        <p:txBody>
          <a:bodyPr wrap="square" lIns="0" tIns="0" rIns="0" bIns="0" rtlCol="0" anchor="ctr" anchorCtr="0">
            <a:noAutofit/>
          </a:bodyPr>
          <a:lstStyle/>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a:p>
            <a:pPr lvl="0" algn="r">
              <a:defRPr/>
            </a:pPr>
            <a:r>
              <a:rPr lang="en-GB" sz="1067" dirty="0">
                <a:solidFill>
                  <a:srgbClr val="001135"/>
                </a:solidFill>
                <a:latin typeface="Nokia Pure Text Light" pitchFamily="34" charset="0"/>
                <a:ea typeface="Nokia Pure Text Light" pitchFamily="34" charset="0"/>
                <a:cs typeface="Nokia Pure Text Light" pitchFamily="34" charset="0"/>
              </a:rPr>
              <a:t>Rx: AAR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Specific-Action=CHARGING_CORRELATION_EXCHANGE (1) </a:t>
            </a:r>
          </a:p>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sp>
        <p:nvSpPr>
          <p:cNvPr id="4" name="Title 3"/>
          <p:cNvSpPr>
            <a:spLocks noGrp="1"/>
          </p:cNvSpPr>
          <p:nvPr>
            <p:ph type="title"/>
          </p:nvPr>
        </p:nvSpPr>
        <p:spPr/>
        <p:txBody>
          <a:bodyPr>
            <a:normAutofit fontScale="90000"/>
          </a:bodyPr>
          <a:lstStyle/>
          <a:p>
            <a:r>
              <a:rPr lang="en-US" dirty="0"/>
              <a:t>Access Network Charging Identifier – </a:t>
            </a:r>
            <a:r>
              <a:rPr lang="en-US" b="1" dirty="0">
                <a:solidFill>
                  <a:srgbClr val="7030A0"/>
                </a:solidFill>
              </a:rPr>
              <a:t>session</a:t>
            </a:r>
            <a:r>
              <a:rPr lang="en-US" dirty="0"/>
              <a:t> level Acc Net </a:t>
            </a:r>
            <a:r>
              <a:rPr lang="en-US" dirty="0" err="1"/>
              <a:t>Charg</a:t>
            </a:r>
            <a:r>
              <a:rPr lang="en-US" dirty="0"/>
              <a:t> Id</a:t>
            </a:r>
          </a:p>
        </p:txBody>
      </p:sp>
      <p:sp>
        <p:nvSpPr>
          <p:cNvPr id="5" name="Text Placeholder 4"/>
          <p:cNvSpPr>
            <a:spLocks noGrp="1"/>
          </p:cNvSpPr>
          <p:nvPr>
            <p:ph type="body" sz="quarter" idx="10"/>
          </p:nvPr>
        </p:nvSpPr>
        <p:spPr/>
        <p:txBody>
          <a:bodyPr/>
          <a:lstStyle/>
          <a:p>
            <a:r>
              <a:rPr lang="en-US" dirty="0"/>
              <a:t> </a:t>
            </a:r>
          </a:p>
        </p:txBody>
      </p:sp>
      <p:cxnSp>
        <p:nvCxnSpPr>
          <p:cNvPr id="76" name="Straight Arrow Connector 75"/>
          <p:cNvCxnSpPr>
            <a:cxnSpLocks/>
          </p:cNvCxnSpPr>
          <p:nvPr/>
        </p:nvCxnSpPr>
        <p:spPr>
          <a:xfrm>
            <a:off x="6696391" y="3110192"/>
            <a:ext cx="3811176" cy="1"/>
          </a:xfrm>
          <a:prstGeom prst="straightConnector1">
            <a:avLst/>
          </a:prstGeom>
          <a:ln>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2647" y="3302809"/>
            <a:ext cx="3263847"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763652" y="2900754"/>
            <a:ext cx="3483384" cy="282365"/>
          </a:xfrm>
          <a:prstGeom prst="rect">
            <a:avLst/>
          </a:prstGeom>
          <a:noFill/>
        </p:spPr>
        <p:txBody>
          <a:bodyPr wrap="square" lIns="0" tIns="0" rIns="0" bIns="0" rtlCol="0" anchor="ctr" anchorCtr="0">
            <a:noAutofit/>
          </a:bodyPr>
          <a:lstStyle/>
          <a:p>
            <a:pPr defTabSz="609585" fontAlgn="base">
              <a:spcBef>
                <a:spcPct val="0"/>
              </a:spcBef>
              <a:spcAft>
                <a:spcPct val="0"/>
              </a:spcAft>
              <a:defRPr/>
            </a:pPr>
            <a:r>
              <a:rPr lang="en-GB" sz="1067" dirty="0">
                <a:solidFill>
                  <a:srgbClr val="001135"/>
                </a:solidFill>
                <a:latin typeface="Nokia Pure Text Light" pitchFamily="34" charset="0"/>
                <a:ea typeface="Nokia Pure Text Light" pitchFamily="34" charset="0"/>
                <a:cs typeface="Nokia Pure Text Light" pitchFamily="34" charset="0"/>
              </a:rPr>
              <a:t>Rx: AAA</a:t>
            </a:r>
          </a:p>
        </p:txBody>
      </p:sp>
      <p:cxnSp>
        <p:nvCxnSpPr>
          <p:cNvPr id="98" name="Straight Connector 97"/>
          <p:cNvCxnSpPr/>
          <p:nvPr/>
        </p:nvCxnSpPr>
        <p:spPr>
          <a:xfrm flipH="1">
            <a:off x="529087" y="1600345"/>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2" name="Group 293"/>
          <p:cNvGrpSpPr>
            <a:grpSpLocks/>
          </p:cNvGrpSpPr>
          <p:nvPr/>
        </p:nvGrpSpPr>
        <p:grpSpPr bwMode="auto">
          <a:xfrm>
            <a:off x="389366" y="956039"/>
            <a:ext cx="275172" cy="427392"/>
            <a:chOff x="1259572" y="3691697"/>
            <a:chExt cx="232019" cy="400050"/>
          </a:xfrm>
        </p:grpSpPr>
        <p:sp>
          <p:nvSpPr>
            <p:cNvPr id="103" name="Freeform 304"/>
            <p:cNvSpPr>
              <a:spLocks noEditPoints="1"/>
            </p:cNvSpPr>
            <p:nvPr/>
          </p:nvSpPr>
          <p:spPr bwMode="auto">
            <a:xfrm>
              <a:off x="1259572" y="3691697"/>
              <a:ext cx="232019" cy="400050"/>
            </a:xfrm>
            <a:custGeom>
              <a:avLst/>
              <a:gdLst>
                <a:gd name="T0" fmla="*/ 2147483647 w 61"/>
                <a:gd name="T1" fmla="*/ 0 h 105"/>
                <a:gd name="T2" fmla="*/ 2147483647 w 61"/>
                <a:gd name="T3" fmla="*/ 0 h 105"/>
                <a:gd name="T4" fmla="*/ 2147483647 w 61"/>
                <a:gd name="T5" fmla="*/ 2147483647 h 105"/>
                <a:gd name="T6" fmla="*/ 2147483647 w 61"/>
                <a:gd name="T7" fmla="*/ 2147483647 h 105"/>
                <a:gd name="T8" fmla="*/ 0 w 61"/>
                <a:gd name="T9" fmla="*/ 2147483647 h 105"/>
                <a:gd name="T10" fmla="*/ 0 w 61"/>
                <a:gd name="T11" fmla="*/ 2147483647 h 105"/>
                <a:gd name="T12" fmla="*/ 2147483647 w 61"/>
                <a:gd name="T13" fmla="*/ 2147483647 h 105"/>
                <a:gd name="T14" fmla="*/ 2147483647 w 61"/>
                <a:gd name="T15" fmla="*/ 2147483647 h 105"/>
                <a:gd name="T16" fmla="*/ 2147483647 w 61"/>
                <a:gd name="T17" fmla="*/ 2147483647 h 105"/>
                <a:gd name="T18" fmla="*/ 2147483647 w 61"/>
                <a:gd name="T19" fmla="*/ 2147483647 h 105"/>
                <a:gd name="T20" fmla="*/ 2147483647 w 61"/>
                <a:gd name="T21" fmla="*/ 0 h 105"/>
                <a:gd name="T22" fmla="*/ 2147483647 w 61"/>
                <a:gd name="T23" fmla="*/ 2147483647 h 105"/>
                <a:gd name="T24" fmla="*/ 2147483647 w 61"/>
                <a:gd name="T25" fmla="*/ 2147483647 h 105"/>
                <a:gd name="T26" fmla="*/ 2147483647 w 61"/>
                <a:gd name="T27" fmla="*/ 0 h 105"/>
                <a:gd name="T28" fmla="*/ 2147483647 w 61"/>
                <a:gd name="T29" fmla="*/ 2147483647 h 105"/>
                <a:gd name="T30" fmla="*/ 2147483647 w 61"/>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105"/>
                <a:gd name="T50" fmla="*/ 61 w 61"/>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105">
                  <a:moveTo>
                    <a:pt x="52" y="0"/>
                  </a:moveTo>
                  <a:cubicBezTo>
                    <a:pt x="21" y="0"/>
                    <a:pt x="21" y="0"/>
                    <a:pt x="21" y="0"/>
                  </a:cubicBezTo>
                  <a:cubicBezTo>
                    <a:pt x="21" y="1"/>
                    <a:pt x="22" y="3"/>
                    <a:pt x="22" y="6"/>
                  </a:cubicBezTo>
                  <a:cubicBezTo>
                    <a:pt x="22" y="13"/>
                    <a:pt x="15" y="20"/>
                    <a:pt x="8" y="20"/>
                  </a:cubicBezTo>
                  <a:cubicBezTo>
                    <a:pt x="5" y="20"/>
                    <a:pt x="2" y="19"/>
                    <a:pt x="0" y="18"/>
                  </a:cubicBezTo>
                  <a:cubicBezTo>
                    <a:pt x="0" y="95"/>
                    <a:pt x="0" y="95"/>
                    <a:pt x="0" y="95"/>
                  </a:cubicBezTo>
                  <a:cubicBezTo>
                    <a:pt x="0" y="100"/>
                    <a:pt x="4" y="105"/>
                    <a:pt x="8" y="105"/>
                  </a:cubicBezTo>
                  <a:cubicBezTo>
                    <a:pt x="52" y="105"/>
                    <a:pt x="52" y="105"/>
                    <a:pt x="52" y="105"/>
                  </a:cubicBezTo>
                  <a:cubicBezTo>
                    <a:pt x="57" y="105"/>
                    <a:pt x="61" y="100"/>
                    <a:pt x="61" y="95"/>
                  </a:cubicBezTo>
                  <a:cubicBezTo>
                    <a:pt x="61" y="10"/>
                    <a:pt x="61" y="10"/>
                    <a:pt x="61" y="10"/>
                  </a:cubicBezTo>
                  <a:cubicBezTo>
                    <a:pt x="61" y="4"/>
                    <a:pt x="57" y="0"/>
                    <a:pt x="52" y="0"/>
                  </a:cubicBezTo>
                  <a:moveTo>
                    <a:pt x="7" y="11"/>
                  </a:moveTo>
                  <a:cubicBezTo>
                    <a:pt x="10" y="11"/>
                    <a:pt x="13" y="9"/>
                    <a:pt x="13" y="6"/>
                  </a:cubicBezTo>
                  <a:cubicBezTo>
                    <a:pt x="13" y="3"/>
                    <a:pt x="10" y="0"/>
                    <a:pt x="7" y="0"/>
                  </a:cubicBezTo>
                  <a:cubicBezTo>
                    <a:pt x="4" y="0"/>
                    <a:pt x="2" y="3"/>
                    <a:pt x="2" y="6"/>
                  </a:cubicBezTo>
                  <a:cubicBezTo>
                    <a:pt x="2" y="9"/>
                    <a:pt x="4" y="11"/>
                    <a:pt x="7" y="11"/>
                  </a:cubicBezTo>
                </a:path>
              </a:pathLst>
            </a:custGeom>
            <a:solidFill>
              <a:srgbClr val="6D6E71"/>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124191"/>
                </a:solidFill>
                <a:latin typeface="Arial" charset="0"/>
              </a:endParaRPr>
            </a:p>
          </p:txBody>
        </p:sp>
        <p:sp>
          <p:nvSpPr>
            <p:cNvPr id="104" name="Rectangle 305"/>
            <p:cNvSpPr>
              <a:spLocks noChangeArrowheads="1"/>
            </p:cNvSpPr>
            <p:nvPr/>
          </p:nvSpPr>
          <p:spPr bwMode="auto">
            <a:xfrm>
              <a:off x="1308418" y="3776232"/>
              <a:ext cx="129442" cy="194072"/>
            </a:xfrm>
            <a:prstGeom prst="rect">
              <a:avLst/>
            </a:prstGeom>
            <a:solidFill>
              <a:srgbClr val="FFFFFF"/>
            </a:solidFill>
            <a:ln w="9525">
              <a:noFill/>
              <a:miter lim="800000"/>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sp>
          <p:nvSpPr>
            <p:cNvPr id="105" name="Oval 306"/>
            <p:cNvSpPr>
              <a:spLocks noChangeArrowheads="1"/>
            </p:cNvSpPr>
            <p:nvPr/>
          </p:nvSpPr>
          <p:spPr bwMode="auto">
            <a:xfrm>
              <a:off x="1353600" y="4000071"/>
              <a:ext cx="46404" cy="41672"/>
            </a:xfrm>
            <a:prstGeom prst="ellipse">
              <a:avLst/>
            </a:prstGeom>
            <a:solidFill>
              <a:srgbClr val="FFFFFF"/>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grpSp>
      <p:sp>
        <p:nvSpPr>
          <p:cNvPr id="113" name="Text Box 423"/>
          <p:cNvSpPr txBox="1">
            <a:spLocks noChangeArrowheads="1"/>
          </p:cNvSpPr>
          <p:nvPr/>
        </p:nvSpPr>
        <p:spPr bwMode="auto">
          <a:xfrm>
            <a:off x="183967" y="1340063"/>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UE1</a:t>
            </a:r>
          </a:p>
        </p:txBody>
      </p:sp>
      <p:sp>
        <p:nvSpPr>
          <p:cNvPr id="130" name="Freeform 117"/>
          <p:cNvSpPr>
            <a:spLocks noEditPoints="1"/>
          </p:cNvSpPr>
          <p:nvPr/>
        </p:nvSpPr>
        <p:spPr bwMode="auto">
          <a:xfrm>
            <a:off x="10260243" y="845529"/>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Nokia Pure Text Light"/>
            </a:endParaRPr>
          </a:p>
        </p:txBody>
      </p:sp>
      <p:cxnSp>
        <p:nvCxnSpPr>
          <p:cNvPr id="131" name="Straight Connector 130"/>
          <p:cNvCxnSpPr/>
          <p:nvPr/>
        </p:nvCxnSpPr>
        <p:spPr>
          <a:xfrm flipH="1">
            <a:off x="10485615" y="1590609"/>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 Box 423"/>
          <p:cNvSpPr txBox="1">
            <a:spLocks noChangeArrowheads="1"/>
          </p:cNvSpPr>
          <p:nvPr/>
        </p:nvSpPr>
        <p:spPr bwMode="auto">
          <a:xfrm>
            <a:off x="10159990" y="1341831"/>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AF</a:t>
            </a:r>
          </a:p>
        </p:txBody>
      </p:sp>
      <p:cxnSp>
        <p:nvCxnSpPr>
          <p:cNvPr id="133" name="Straight Arrow Connector 132"/>
          <p:cNvCxnSpPr>
            <a:cxnSpLocks/>
          </p:cNvCxnSpPr>
          <p:nvPr/>
        </p:nvCxnSpPr>
        <p:spPr>
          <a:xfrm>
            <a:off x="6696391" y="2691035"/>
            <a:ext cx="3789224" cy="0"/>
          </a:xfrm>
          <a:prstGeom prst="straightConnector1">
            <a:avLst/>
          </a:prstGeom>
          <a:ln>
            <a:solidFill>
              <a:schemeClr val="tx2"/>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a:off x="6696391" y="5202707"/>
            <a:ext cx="3766516" cy="0"/>
          </a:xfrm>
          <a:prstGeom prst="straightConnector1">
            <a:avLst/>
          </a:prstGeom>
          <a:ln>
            <a:solidFill>
              <a:schemeClr val="tx2"/>
            </a:solidFill>
            <a:headEnd type="none"/>
            <a:tailEnd type="stealth" w="med" len="lg"/>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736239" y="5069139"/>
            <a:ext cx="3576767" cy="770711"/>
          </a:xfrm>
          <a:prstGeom prst="rect">
            <a:avLst/>
          </a:prstGeom>
          <a:noFill/>
        </p:spPr>
        <p:txBody>
          <a:bodyPr wrap="square" lIns="0" tIns="0" rIns="0" bIns="0" rtlCol="0" anchor="ctr" anchorCtr="0">
            <a:noAutofit/>
          </a:bodyPr>
          <a:lstStyle/>
          <a:p>
            <a:pPr lvl="0">
              <a:defRPr/>
            </a:pPr>
            <a:r>
              <a:rPr lang="en-GB" sz="1067" dirty="0">
                <a:solidFill>
                  <a:schemeClr val="tx2"/>
                </a:solidFill>
                <a:latin typeface="Nokia Pure Text Light" pitchFamily="34" charset="0"/>
                <a:ea typeface="Nokia Pure Text Light" pitchFamily="34" charset="0"/>
                <a:cs typeface="Nokia Pure Text Light" pitchFamily="34" charset="0"/>
              </a:rPr>
              <a:t>Rx: RAR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 CHARGING_CORRELATION_EXCHANGE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Access-Network-Charging-Identifier-Value=12345678</a:t>
            </a:r>
            <a:endParaRPr lang="en-GB" sz="1067" dirty="0">
              <a:solidFill>
                <a:schemeClr val="bg1">
                  <a:lumMod val="50000"/>
                </a:schemeClr>
              </a:solidFill>
              <a:latin typeface="Nokia Pure Text Light" pitchFamily="34" charset="0"/>
              <a:ea typeface="Nokia Pure Text Light" pitchFamily="34" charset="0"/>
              <a:cs typeface="Nokia Pure Text Light" pitchFamily="34" charset="0"/>
            </a:endParaRP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 </a:t>
            </a:r>
          </a:p>
        </p:txBody>
      </p:sp>
      <p:sp>
        <p:nvSpPr>
          <p:cNvPr id="61" name="Footer Placeholder 4"/>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77" name="Freeform 117">
            <a:extLst>
              <a:ext uri="{FF2B5EF4-FFF2-40B4-BE49-F238E27FC236}">
                <a16:creationId xmlns:a16="http://schemas.microsoft.com/office/drawing/2014/main" id="{5CCDF168-B0C1-4B58-B591-9079B753C3DE}"/>
              </a:ext>
            </a:extLst>
          </p:cNvPr>
          <p:cNvSpPr>
            <a:spLocks noEditPoints="1"/>
          </p:cNvSpPr>
          <p:nvPr/>
        </p:nvSpPr>
        <p:spPr bwMode="auto">
          <a:xfrm>
            <a:off x="6462276" y="868522"/>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78" name="Text Box 423">
            <a:extLst>
              <a:ext uri="{FF2B5EF4-FFF2-40B4-BE49-F238E27FC236}">
                <a16:creationId xmlns:a16="http://schemas.microsoft.com/office/drawing/2014/main" id="{D9A2512A-4D19-46AF-996C-67CDA413C684}"/>
              </a:ext>
            </a:extLst>
          </p:cNvPr>
          <p:cNvSpPr txBox="1">
            <a:spLocks noChangeArrowheads="1"/>
          </p:cNvSpPr>
          <p:nvPr/>
        </p:nvSpPr>
        <p:spPr bwMode="auto">
          <a:xfrm>
            <a:off x="6331026" y="1374579"/>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NPC</a:t>
            </a:r>
          </a:p>
        </p:txBody>
      </p:sp>
      <p:cxnSp>
        <p:nvCxnSpPr>
          <p:cNvPr id="80" name="Straight Connector 79">
            <a:extLst>
              <a:ext uri="{FF2B5EF4-FFF2-40B4-BE49-F238E27FC236}">
                <a16:creationId xmlns:a16="http://schemas.microsoft.com/office/drawing/2014/main" id="{E7AFDD66-88A1-45BB-B0B7-8AB334572CCC}"/>
              </a:ext>
            </a:extLst>
          </p:cNvPr>
          <p:cNvCxnSpPr/>
          <p:nvPr/>
        </p:nvCxnSpPr>
        <p:spPr>
          <a:xfrm flipH="1">
            <a:off x="6665911" y="1612313"/>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reeform 117">
            <a:extLst>
              <a:ext uri="{FF2B5EF4-FFF2-40B4-BE49-F238E27FC236}">
                <a16:creationId xmlns:a16="http://schemas.microsoft.com/office/drawing/2014/main" id="{04B16B5E-57CE-4D81-A9BC-B106331329B2}"/>
              </a:ext>
            </a:extLst>
          </p:cNvPr>
          <p:cNvSpPr>
            <a:spLocks noEditPoints="1"/>
          </p:cNvSpPr>
          <p:nvPr/>
        </p:nvSpPr>
        <p:spPr bwMode="auto">
          <a:xfrm>
            <a:off x="3084527" y="828914"/>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84" name="Text Box 423">
            <a:extLst>
              <a:ext uri="{FF2B5EF4-FFF2-40B4-BE49-F238E27FC236}">
                <a16:creationId xmlns:a16="http://schemas.microsoft.com/office/drawing/2014/main" id="{3FE13845-D5A6-4491-8ED1-B7FDFF9CB455}"/>
              </a:ext>
            </a:extLst>
          </p:cNvPr>
          <p:cNvSpPr txBox="1">
            <a:spLocks noChangeArrowheads="1"/>
          </p:cNvSpPr>
          <p:nvPr/>
        </p:nvSpPr>
        <p:spPr bwMode="auto">
          <a:xfrm>
            <a:off x="2881830" y="1371363"/>
            <a:ext cx="819869"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SMF</a:t>
            </a:r>
          </a:p>
        </p:txBody>
      </p:sp>
      <p:cxnSp>
        <p:nvCxnSpPr>
          <p:cNvPr id="85" name="Straight Connector 84">
            <a:extLst>
              <a:ext uri="{FF2B5EF4-FFF2-40B4-BE49-F238E27FC236}">
                <a16:creationId xmlns:a16="http://schemas.microsoft.com/office/drawing/2014/main" id="{C02EE0AC-7270-4D5B-945B-19A34CABD372}"/>
              </a:ext>
            </a:extLst>
          </p:cNvPr>
          <p:cNvCxnSpPr/>
          <p:nvPr/>
        </p:nvCxnSpPr>
        <p:spPr>
          <a:xfrm flipH="1">
            <a:off x="3273504" y="1620141"/>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E0C2336-AEF3-47D8-B0F6-42A312C80322}"/>
              </a:ext>
            </a:extLst>
          </p:cNvPr>
          <p:cNvCxnSpPr/>
          <p:nvPr/>
        </p:nvCxnSpPr>
        <p:spPr>
          <a:xfrm>
            <a:off x="3275119" y="1907591"/>
            <a:ext cx="3327020" cy="0"/>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631860-3BDB-448A-B8B9-FE9087C092CB}"/>
              </a:ext>
            </a:extLst>
          </p:cNvPr>
          <p:cNvSpPr txBox="1"/>
          <p:nvPr/>
        </p:nvSpPr>
        <p:spPr>
          <a:xfrm>
            <a:off x="3314629" y="1695423"/>
            <a:ext cx="2506283" cy="474592"/>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Npcf_SMPolicyControl_Create</a:t>
            </a:r>
            <a:endParaRPr lang="en-GB" sz="1067" dirty="0">
              <a:solidFill>
                <a:srgbClr val="000000"/>
              </a:solidFill>
              <a:latin typeface="Nokia Pure Text Light"/>
              <a:ea typeface="Nokia Pure Text Light" pitchFamily="34" charset="0"/>
              <a:cs typeface="Nokia Pure Text Light" pitchFamily="34" charset="0"/>
            </a:endParaRPr>
          </a:p>
          <a:p>
            <a:endParaRPr lang="en-GB" sz="1067" i="1" dirty="0">
              <a:solidFill>
                <a:srgbClr val="000000"/>
              </a:solidFill>
              <a:latin typeface="Nokia Pure Text Light"/>
              <a:ea typeface="Nokia Pure Text Light" pitchFamily="34" charset="0"/>
              <a:cs typeface="Nokia Pure Text Light" pitchFamily="34" charset="0"/>
            </a:endParaRPr>
          </a:p>
        </p:txBody>
      </p:sp>
      <p:sp>
        <p:nvSpPr>
          <p:cNvPr id="88" name="TextBox 87">
            <a:extLst>
              <a:ext uri="{FF2B5EF4-FFF2-40B4-BE49-F238E27FC236}">
                <a16:creationId xmlns:a16="http://schemas.microsoft.com/office/drawing/2014/main" id="{DB35C227-F8F9-44F2-9379-F6ECADCC1F5A}"/>
              </a:ext>
            </a:extLst>
          </p:cNvPr>
          <p:cNvSpPr txBox="1"/>
          <p:nvPr/>
        </p:nvSpPr>
        <p:spPr>
          <a:xfrm>
            <a:off x="3225938" y="3051315"/>
            <a:ext cx="3380703" cy="1355420"/>
          </a:xfrm>
          <a:prstGeom prst="rect">
            <a:avLst/>
          </a:prstGeom>
          <a:noFill/>
        </p:spPr>
        <p:txBody>
          <a:bodyPr wrap="square" lIns="0" tIns="0" rIns="0" bIns="0" rtlCol="0" anchor="ctr" anchorCtr="0">
            <a:noAutofit/>
          </a:bodyPr>
          <a:lstStyle/>
          <a:p>
            <a:pPr algn="r"/>
            <a:r>
              <a:rPr lang="en-GB" sz="1067" dirty="0" err="1">
                <a:solidFill>
                  <a:schemeClr val="tx2"/>
                </a:solidFill>
                <a:latin typeface="Nokia Pure Text Light" pitchFamily="34" charset="0"/>
                <a:ea typeface="Nokia Pure Text Light" pitchFamily="34" charset="0"/>
                <a:cs typeface="Nokia Pure Text Light" pitchFamily="34" charset="0"/>
              </a:rPr>
              <a:t>Npcf_SMPolicyControl_UpdateNotify</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err="1">
                <a:solidFill>
                  <a:schemeClr val="tx2"/>
                </a:solidFill>
                <a:latin typeface="Nokia Pure Text Light" pitchFamily="34" charset="0"/>
                <a:ea typeface="Nokia Pure Text Light" pitchFamily="34" charset="0"/>
                <a:cs typeface="Nokia Pure Text Light" pitchFamily="34" charset="0"/>
              </a:rPr>
              <a:t>pccRules</a:t>
            </a:r>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 "pccRuleId":"</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lastReqRuleData</a:t>
            </a:r>
            <a:r>
              <a:rPr lang="en-GB" sz="1067" dirty="0">
                <a:solidFill>
                  <a:srgbClr val="7030A0"/>
                </a:solidFill>
                <a:latin typeface="Nokia Pure Text Light" pitchFamily="34" charset="0"/>
                <a:ea typeface="Nokia Pure Text Light" pitchFamily="34" charset="0"/>
                <a:cs typeface="Nokia Pure Text Light" pitchFamily="34" charset="0"/>
              </a:rPr>
              <a:t>":[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refPccRuleIds</a:t>
            </a:r>
            <a:r>
              <a:rPr lang="en-GB" sz="1067" dirty="0">
                <a:solidFill>
                  <a:srgbClr val="7030A0"/>
                </a:solidFill>
                <a:latin typeface="Nokia Pure Text Light" pitchFamily="34" charset="0"/>
                <a:ea typeface="Nokia Pure Text Light" pitchFamily="34" charset="0"/>
                <a:cs typeface="Nokia Pure Text Light" pitchFamily="34" charset="0"/>
              </a:rPr>
              <a:t>": [“dynpcc1"],</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reqData</a:t>
            </a:r>
            <a:r>
              <a:rPr lang="en-GB" sz="1067" dirty="0">
                <a:solidFill>
                  <a:srgbClr val="7030A0"/>
                </a:solidFill>
                <a:latin typeface="Nokia Pure Text Light" pitchFamily="34" charset="0"/>
                <a:ea typeface="Nokia Pure Text Light" pitchFamily="34" charset="0"/>
                <a:cs typeface="Nokia Pure Text Light" pitchFamily="34" charset="0"/>
              </a:rPr>
              <a:t>": [”CH_ID”]</a:t>
            </a:r>
          </a:p>
          <a:p>
            <a:r>
              <a:rPr lang="en-GB" sz="1067" dirty="0">
                <a:solidFill>
                  <a:srgbClr val="7030A0"/>
                </a:solidFill>
                <a:latin typeface="Nokia Pure Text Light" pitchFamily="34" charset="0"/>
                <a:ea typeface="Nokia Pure Text Light" pitchFamily="34" charset="0"/>
                <a:cs typeface="Nokia Pure Text Light" pitchFamily="34" charset="0"/>
              </a:rPr>
              <a:t>              }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policyCtrlReqTriggers</a:t>
            </a:r>
            <a:r>
              <a:rPr lang="en-GB" sz="1067" dirty="0">
                <a:solidFill>
                  <a:srgbClr val="7030A0"/>
                </a:solidFill>
                <a:latin typeface="Nokia Pure Text Light" pitchFamily="34" charset="0"/>
                <a:ea typeface="Nokia Pure Text Light" pitchFamily="34" charset="0"/>
                <a:cs typeface="Nokia Pure Text Light" pitchFamily="34" charset="0"/>
              </a:rPr>
              <a:t>” = [”AN_CH_COR”]</a:t>
            </a:r>
          </a:p>
        </p:txBody>
      </p:sp>
      <p:cxnSp>
        <p:nvCxnSpPr>
          <p:cNvPr id="92" name="Straight Arrow Connector 91">
            <a:extLst>
              <a:ext uri="{FF2B5EF4-FFF2-40B4-BE49-F238E27FC236}">
                <a16:creationId xmlns:a16="http://schemas.microsoft.com/office/drawing/2014/main" id="{C0F4ECC7-AC62-49A9-8710-E018CD446843}"/>
              </a:ext>
            </a:extLst>
          </p:cNvPr>
          <p:cNvCxnSpPr>
            <a:cxnSpLocks/>
          </p:cNvCxnSpPr>
          <p:nvPr/>
        </p:nvCxnSpPr>
        <p:spPr>
          <a:xfrm flipV="1">
            <a:off x="3293499" y="4884705"/>
            <a:ext cx="3322488" cy="1"/>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45C644-95D3-46A3-B887-2237DC37724E}"/>
              </a:ext>
            </a:extLst>
          </p:cNvPr>
          <p:cNvSpPr txBox="1"/>
          <p:nvPr/>
        </p:nvSpPr>
        <p:spPr>
          <a:xfrm>
            <a:off x="3314629" y="4640969"/>
            <a:ext cx="3076944" cy="1698871"/>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Npcf_SMPolicyControl_Update</a:t>
            </a:r>
            <a:endParaRPr lang="en-GB" sz="1067" dirty="0">
              <a:solidFill>
                <a:srgbClr val="000000"/>
              </a:solidFill>
              <a:latin typeface="Nokia Pure Text Light"/>
              <a:ea typeface="Nokia Pure Text Light" pitchFamily="34" charset="0"/>
              <a:cs typeface="Nokia Pure Text Light" pitchFamily="34" charset="0"/>
            </a:endParaRPr>
          </a:p>
          <a:p>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err="1">
                <a:solidFill>
                  <a:srgbClr val="7030A0"/>
                </a:solidFill>
                <a:latin typeface="Nokia Pure Text Light" pitchFamily="34" charset="0"/>
                <a:ea typeface="Nokia Pure Text Light" pitchFamily="34" charset="0"/>
                <a:cs typeface="Nokia Pure Text Light" pitchFamily="34" charset="0"/>
              </a:rPr>
              <a:t>repPolicyCtrlReqTriggers</a:t>
            </a:r>
            <a:r>
              <a:rPr lang="en-GB" sz="1067" dirty="0">
                <a:solidFill>
                  <a:srgbClr val="7030A0"/>
                </a:solidFill>
                <a:latin typeface="Nokia Pure Text Light" pitchFamily="34" charset="0"/>
                <a:ea typeface="Nokia Pure Text Light" pitchFamily="34" charset="0"/>
                <a:cs typeface="Nokia Pure Text Light" pitchFamily="34" charset="0"/>
              </a:rPr>
              <a:t>":[ “AN_CH_COR" ],</a:t>
            </a:r>
          </a:p>
          <a:p>
            <a:r>
              <a:rPr lang="en-GB" sz="1067" dirty="0">
                <a:solidFill>
                  <a:srgbClr val="7030A0"/>
                </a:solidFill>
                <a:latin typeface="Nokia Pure Text Light"/>
                <a:ea typeface="Nokia Pure Text Light" pitchFamily="34" charset="0"/>
                <a:cs typeface="Nokia Pure Text Light" pitchFamily="34" charset="0"/>
              </a:rPr>
              <a:t>“</a:t>
            </a:r>
            <a:r>
              <a:rPr lang="en-GB" sz="1067" dirty="0" err="1">
                <a:solidFill>
                  <a:srgbClr val="7030A0"/>
                </a:solidFill>
                <a:latin typeface="Nokia Pure Text Light"/>
                <a:ea typeface="Nokia Pure Text Light" pitchFamily="34" charset="0"/>
                <a:cs typeface="Nokia Pure Text Light" pitchFamily="34" charset="0"/>
              </a:rPr>
              <a:t>accNetChIds</a:t>
            </a:r>
            <a:r>
              <a:rPr lang="en-GB" sz="1067" dirty="0">
                <a:solidFill>
                  <a:srgbClr val="7030A0"/>
                </a:solidFill>
                <a:latin typeface="Nokia Pure Text Light"/>
                <a:ea typeface="Nokia Pure Text Light" pitchFamily="34" charset="0"/>
                <a:cs typeface="Nokia Pure Text Light" pitchFamily="34" charset="0"/>
              </a:rPr>
              <a:t>“:[{</a:t>
            </a:r>
          </a:p>
          <a:p>
            <a:r>
              <a:rPr lang="en-GB" sz="1067" dirty="0">
                <a:solidFill>
                  <a:srgbClr val="7030A0"/>
                </a:solidFill>
                <a:latin typeface="Nokia Pure Text Light"/>
                <a:ea typeface="Nokia Pure Text Light" pitchFamily="34" charset="0"/>
                <a:cs typeface="Nokia Pure Text Light" pitchFamily="34" charset="0"/>
              </a:rPr>
              <a:t>    "accNetChaIdValue":12345678,</a:t>
            </a:r>
          </a:p>
          <a:p>
            <a:r>
              <a:rPr lang="en-GB" sz="1067" b="1" dirty="0">
                <a:solidFill>
                  <a:srgbClr val="7030A0"/>
                </a:solidFill>
                <a:latin typeface="Nokia Pure Text Light"/>
                <a:ea typeface="Nokia Pure Text Light" pitchFamily="34" charset="0"/>
                <a:cs typeface="Nokia Pure Text Light" pitchFamily="34" charset="0"/>
              </a:rPr>
              <a:t>    "</a:t>
            </a:r>
            <a:r>
              <a:rPr lang="en-GB" sz="1067" b="1" dirty="0" err="1">
                <a:solidFill>
                  <a:srgbClr val="7030A0"/>
                </a:solidFill>
                <a:latin typeface="Nokia Pure Text Light"/>
                <a:ea typeface="Nokia Pure Text Light" pitchFamily="34" charset="0"/>
                <a:cs typeface="Nokia Pure Text Light" pitchFamily="34" charset="0"/>
              </a:rPr>
              <a:t>sessionChScope</a:t>
            </a:r>
            <a:r>
              <a:rPr lang="en-GB" sz="1067" b="1" dirty="0">
                <a:solidFill>
                  <a:srgbClr val="7030A0"/>
                </a:solidFill>
                <a:latin typeface="Nokia Pure Text Light"/>
                <a:ea typeface="Nokia Pure Text Light" pitchFamily="34" charset="0"/>
                <a:cs typeface="Nokia Pure Text Light" pitchFamily="34" charset="0"/>
              </a:rPr>
              <a:t>":true </a:t>
            </a:r>
            <a:r>
              <a:rPr lang="en-GB" sz="1067" dirty="0">
                <a:solidFill>
                  <a:srgbClr val="7030A0"/>
                </a:solidFill>
                <a:latin typeface="Nokia Pure Text Light"/>
                <a:ea typeface="Nokia Pure Text Light" pitchFamily="34" charset="0"/>
                <a:cs typeface="Nokia Pure Text Light" pitchFamily="34" charset="0"/>
              </a:rPr>
              <a:t>}]</a:t>
            </a:r>
          </a:p>
          <a:p>
            <a:r>
              <a:rPr lang="en-GB" sz="1067" dirty="0">
                <a:solidFill>
                  <a:schemeClr val="bg1">
                    <a:lumMod val="50000"/>
                  </a:schemeClr>
                </a:solidFill>
                <a:latin typeface="Nokia Pure Text Light"/>
                <a:ea typeface="Nokia Pure Text Light" pitchFamily="34" charset="0"/>
                <a:cs typeface="Nokia Pure Text Light" pitchFamily="34" charset="0"/>
              </a:rPr>
              <a:t>"</a:t>
            </a:r>
            <a:r>
              <a:rPr lang="en-GB" sz="1067" dirty="0" err="1">
                <a:solidFill>
                  <a:schemeClr val="bg1">
                    <a:lumMod val="50000"/>
                  </a:schemeClr>
                </a:solidFill>
                <a:latin typeface="Nokia Pure Text Light"/>
                <a:ea typeface="Nokia Pure Text Light" pitchFamily="34" charset="0"/>
                <a:cs typeface="Nokia Pure Text Light" pitchFamily="34" charset="0"/>
              </a:rPr>
              <a:t>ruleReports</a:t>
            </a:r>
            <a:r>
              <a:rPr lang="en-GB" sz="1067" dirty="0">
                <a:solidFill>
                  <a:schemeClr val="bg1">
                    <a:lumMod val="50000"/>
                  </a:schemeClr>
                </a:solidFill>
                <a:latin typeface="Nokia Pure Text Light"/>
                <a:ea typeface="Nokia Pure Text Light" pitchFamily="34" charset="0"/>
                <a:cs typeface="Nokia Pure Text Light" pitchFamily="34" charset="0"/>
              </a:rPr>
              <a:t>": [ {</a:t>
            </a:r>
          </a:p>
          <a:p>
            <a:r>
              <a:rPr lang="en-GB" sz="1067" dirty="0">
                <a:solidFill>
                  <a:schemeClr val="bg1">
                    <a:lumMod val="50000"/>
                  </a:schemeClr>
                </a:solidFill>
                <a:latin typeface="Nokia Pure Text Light"/>
                <a:ea typeface="Nokia Pure Text Light" pitchFamily="34" charset="0"/>
                <a:cs typeface="Nokia Pure Text Light" pitchFamily="34" charset="0"/>
              </a:rPr>
              <a:t>    "</a:t>
            </a:r>
            <a:r>
              <a:rPr lang="en-GB" sz="1067" dirty="0" err="1">
                <a:solidFill>
                  <a:schemeClr val="bg1">
                    <a:lumMod val="50000"/>
                  </a:schemeClr>
                </a:solidFill>
                <a:latin typeface="Nokia Pure Text Light"/>
                <a:ea typeface="Nokia Pure Text Light" pitchFamily="34" charset="0"/>
                <a:cs typeface="Nokia Pure Text Light" pitchFamily="34" charset="0"/>
              </a:rPr>
              <a:t>pccRuleIds</a:t>
            </a:r>
            <a:r>
              <a:rPr lang="en-GB" sz="1067" dirty="0">
                <a:solidFill>
                  <a:schemeClr val="bg1">
                    <a:lumMod val="50000"/>
                  </a:schemeClr>
                </a:solidFill>
                <a:latin typeface="Nokia Pure Text Light"/>
                <a:ea typeface="Nokia Pure Text Light" pitchFamily="34" charset="0"/>
                <a:cs typeface="Nokia Pure Text Light" pitchFamily="34" charset="0"/>
              </a:rPr>
              <a:t>":[“dynpcc1"],</a:t>
            </a:r>
          </a:p>
          <a:p>
            <a:r>
              <a:rPr lang="en-GB" sz="1067" dirty="0">
                <a:solidFill>
                  <a:schemeClr val="bg1">
                    <a:lumMod val="50000"/>
                  </a:schemeClr>
                </a:solidFill>
                <a:latin typeface="Nokia Pure Text Light"/>
                <a:ea typeface="Nokia Pure Text Light" pitchFamily="34" charset="0"/>
                <a:cs typeface="Nokia Pure Text Light" pitchFamily="34" charset="0"/>
              </a:rPr>
              <a:t>    "</a:t>
            </a:r>
            <a:r>
              <a:rPr lang="en-GB" sz="1067" dirty="0" err="1">
                <a:solidFill>
                  <a:schemeClr val="bg1">
                    <a:lumMod val="50000"/>
                  </a:schemeClr>
                </a:solidFill>
                <a:latin typeface="Nokia Pure Text Light"/>
                <a:ea typeface="Nokia Pure Text Light" pitchFamily="34" charset="0"/>
                <a:cs typeface="Nokia Pure Text Light" pitchFamily="34" charset="0"/>
              </a:rPr>
              <a:t>ruleStatus</a:t>
            </a:r>
            <a:r>
              <a:rPr lang="en-GB" sz="1067" dirty="0">
                <a:solidFill>
                  <a:schemeClr val="bg1">
                    <a:lumMod val="50000"/>
                  </a:schemeClr>
                </a:solidFill>
                <a:latin typeface="Nokia Pure Text Light"/>
                <a:ea typeface="Nokia Pure Text Light" pitchFamily="34" charset="0"/>
                <a:cs typeface="Nokia Pure Text Light" pitchFamily="34" charset="0"/>
              </a:rPr>
              <a:t>":"ACTIVE“ </a:t>
            </a:r>
          </a:p>
          <a:p>
            <a:r>
              <a:rPr lang="en-GB" sz="1067" dirty="0">
                <a:solidFill>
                  <a:schemeClr val="bg1">
                    <a:lumMod val="50000"/>
                  </a:schemeClr>
                </a:solidFill>
                <a:latin typeface="Nokia Pure Text Light"/>
                <a:ea typeface="Nokia Pure Text Light" pitchFamily="34" charset="0"/>
                <a:cs typeface="Nokia Pure Text Light" pitchFamily="34" charset="0"/>
              </a:rPr>
              <a:t>} ]</a:t>
            </a:r>
          </a:p>
        </p:txBody>
      </p:sp>
      <p:sp>
        <p:nvSpPr>
          <p:cNvPr id="49" name="TextBox 48">
            <a:extLst>
              <a:ext uri="{FF2B5EF4-FFF2-40B4-BE49-F238E27FC236}">
                <a16:creationId xmlns:a16="http://schemas.microsoft.com/office/drawing/2014/main" id="{FC2EEF37-155D-4AFA-B8BA-56883E6E731D}"/>
              </a:ext>
            </a:extLst>
          </p:cNvPr>
          <p:cNvSpPr txBox="1"/>
          <p:nvPr/>
        </p:nvSpPr>
        <p:spPr>
          <a:xfrm>
            <a:off x="5286400" y="2277654"/>
            <a:ext cx="1294696" cy="430373"/>
          </a:xfrm>
          <a:prstGeom prst="rect">
            <a:avLst/>
          </a:prstGeom>
          <a:noFill/>
        </p:spPr>
        <p:txBody>
          <a:bodyPr wrap="square" lIns="0" tIns="0" rIns="0" bIns="0" rtlCol="0" anchor="ctr" anchorCtr="0">
            <a:noAutofit/>
          </a:bodyPr>
          <a:lstStyle/>
          <a:p>
            <a:pPr algn="r"/>
            <a:r>
              <a:rPr lang="en-GB" sz="1067" dirty="0">
                <a:solidFill>
                  <a:srgbClr val="000000"/>
                </a:solidFill>
                <a:latin typeface="Nokia Pure Text Light"/>
                <a:ea typeface="Nokia Pure Text Light" pitchFamily="34" charset="0"/>
                <a:cs typeface="Nokia Pure Text Light" pitchFamily="34" charset="0"/>
              </a:rPr>
              <a:t>Response</a:t>
            </a:r>
          </a:p>
          <a:p>
            <a:endParaRPr lang="en-GB" sz="1067" i="1" dirty="0">
              <a:solidFill>
                <a:srgbClr val="000000"/>
              </a:solidFill>
              <a:latin typeface="Nokia Pure Text Light"/>
              <a:ea typeface="Nokia Pure Text Light" pitchFamily="34" charset="0"/>
              <a:cs typeface="Nokia Pure Text Light" pitchFamily="34" charset="0"/>
            </a:endParaRPr>
          </a:p>
        </p:txBody>
      </p:sp>
      <p:cxnSp>
        <p:nvCxnSpPr>
          <p:cNvPr id="50" name="Straight Arrow Connector 49">
            <a:extLst>
              <a:ext uri="{FF2B5EF4-FFF2-40B4-BE49-F238E27FC236}">
                <a16:creationId xmlns:a16="http://schemas.microsoft.com/office/drawing/2014/main" id="{99BB96FC-E181-428B-821F-AA3FFCA360E6}"/>
              </a:ext>
            </a:extLst>
          </p:cNvPr>
          <p:cNvCxnSpPr/>
          <p:nvPr/>
        </p:nvCxnSpPr>
        <p:spPr>
          <a:xfrm>
            <a:off x="3288967" y="2492840"/>
            <a:ext cx="3327020"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6" name="Arrow: Curved Up 5">
            <a:extLst>
              <a:ext uri="{FF2B5EF4-FFF2-40B4-BE49-F238E27FC236}">
                <a16:creationId xmlns:a16="http://schemas.microsoft.com/office/drawing/2014/main" id="{961587CC-A08E-46A3-9956-90FAC5CAB7D4}"/>
              </a:ext>
            </a:extLst>
          </p:cNvPr>
          <p:cNvSpPr/>
          <p:nvPr/>
        </p:nvSpPr>
        <p:spPr>
          <a:xfrm rot="20089507" flipH="1">
            <a:off x="6199067" y="3579906"/>
            <a:ext cx="3327437" cy="380431"/>
          </a:xfrm>
          <a:prstGeom prst="curvedUpArrow">
            <a:avLst/>
          </a:prstGeom>
          <a:solidFill>
            <a:schemeClr val="tx2">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56" name="Callout: Bent Line 55">
            <a:extLst>
              <a:ext uri="{FF2B5EF4-FFF2-40B4-BE49-F238E27FC236}">
                <a16:creationId xmlns:a16="http://schemas.microsoft.com/office/drawing/2014/main" id="{7FEC4E81-4845-4336-82C2-A43827A88CF4}"/>
              </a:ext>
            </a:extLst>
          </p:cNvPr>
          <p:cNvSpPr/>
          <p:nvPr/>
        </p:nvSpPr>
        <p:spPr>
          <a:xfrm flipH="1">
            <a:off x="1503181" y="2067231"/>
            <a:ext cx="1363287" cy="559060"/>
          </a:xfrm>
          <a:prstGeom prst="borderCallout2">
            <a:avLst>
              <a:gd name="adj1" fmla="val 18750"/>
              <a:gd name="adj2" fmla="val -8333"/>
              <a:gd name="adj3" fmla="val 18750"/>
              <a:gd name="adj4" fmla="val -16667"/>
              <a:gd name="adj5" fmla="val -19881"/>
              <a:gd name="adj6" fmla="val -72963"/>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If Access Network Charging Id is </a:t>
            </a:r>
            <a:br>
              <a:rPr lang="en-US" sz="1067" dirty="0">
                <a:solidFill>
                  <a:schemeClr val="tx2"/>
                </a:solidFill>
                <a:latin typeface="Nokia Pure Headline Light"/>
              </a:rPr>
            </a:br>
            <a:r>
              <a:rPr lang="en-US" sz="1067" dirty="0">
                <a:solidFill>
                  <a:schemeClr val="tx2"/>
                </a:solidFill>
                <a:latin typeface="Nokia Pure Headline Light"/>
              </a:rPr>
              <a:t>not known</a:t>
            </a:r>
            <a:endParaRPr lang="en-CA" sz="1067" dirty="0">
              <a:solidFill>
                <a:schemeClr val="tx2"/>
              </a:solidFill>
              <a:latin typeface="Nokia Pure Headline Light"/>
            </a:endParaRPr>
          </a:p>
        </p:txBody>
      </p:sp>
      <p:sp>
        <p:nvSpPr>
          <p:cNvPr id="39" name="Callout: Bent Line 38">
            <a:extLst>
              <a:ext uri="{FF2B5EF4-FFF2-40B4-BE49-F238E27FC236}">
                <a16:creationId xmlns:a16="http://schemas.microsoft.com/office/drawing/2014/main" id="{4A3EE9CE-4E8E-41DD-B7E6-21884554A3CA}"/>
              </a:ext>
            </a:extLst>
          </p:cNvPr>
          <p:cNvSpPr/>
          <p:nvPr/>
        </p:nvSpPr>
        <p:spPr>
          <a:xfrm flipH="1">
            <a:off x="1103292" y="5801006"/>
            <a:ext cx="1652099" cy="375511"/>
          </a:xfrm>
          <a:prstGeom prst="borderCallout2">
            <a:avLst>
              <a:gd name="adj1" fmla="val 52671"/>
              <a:gd name="adj2" fmla="val -5029"/>
              <a:gd name="adj3" fmla="val 52671"/>
              <a:gd name="adj4" fmla="val -15565"/>
              <a:gd name="adj5" fmla="val 1276"/>
              <a:gd name="adj6" fmla="val -40928"/>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Not clear we get this</a:t>
            </a:r>
            <a:endParaRPr lang="en-CA" sz="1067" dirty="0">
              <a:solidFill>
                <a:schemeClr val="tx2"/>
              </a:solidFill>
              <a:latin typeface="Nokia Pure Headline Light"/>
            </a:endParaRPr>
          </a:p>
        </p:txBody>
      </p:sp>
      <p:sp>
        <p:nvSpPr>
          <p:cNvPr id="40" name="Callout: Bent Line 39">
            <a:extLst>
              <a:ext uri="{FF2B5EF4-FFF2-40B4-BE49-F238E27FC236}">
                <a16:creationId xmlns:a16="http://schemas.microsoft.com/office/drawing/2014/main" id="{B3DD5FA8-B605-47A6-BCE2-3CFFB24944F5}"/>
              </a:ext>
            </a:extLst>
          </p:cNvPr>
          <p:cNvSpPr/>
          <p:nvPr/>
        </p:nvSpPr>
        <p:spPr>
          <a:xfrm>
            <a:off x="8716889" y="5883494"/>
            <a:ext cx="1876688" cy="375509"/>
          </a:xfrm>
          <a:prstGeom prst="borderCallout2">
            <a:avLst>
              <a:gd name="adj1" fmla="val 52671"/>
              <a:gd name="adj2" fmla="val -5029"/>
              <a:gd name="adj3" fmla="val 52671"/>
              <a:gd name="adj4" fmla="val -15565"/>
              <a:gd name="adj5" fmla="val -42337"/>
              <a:gd name="adj6" fmla="val -61146"/>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rgbClr val="FF0000"/>
                </a:solidFill>
                <a:latin typeface="Nokia Pure Headline Light"/>
              </a:rPr>
              <a:t>NPC will report this exact AVP structure in the  Rx: RAR</a:t>
            </a:r>
            <a:endParaRPr lang="en-CA" sz="1067" dirty="0">
              <a:solidFill>
                <a:srgbClr val="FF0000"/>
              </a:solidFill>
              <a:latin typeface="Nokia Pure Headline Light"/>
            </a:endParaRPr>
          </a:p>
        </p:txBody>
      </p:sp>
      <p:grpSp>
        <p:nvGrpSpPr>
          <p:cNvPr id="7" name="Group 6">
            <a:extLst>
              <a:ext uri="{FF2B5EF4-FFF2-40B4-BE49-F238E27FC236}">
                <a16:creationId xmlns:a16="http://schemas.microsoft.com/office/drawing/2014/main" id="{66AC3639-910E-4E8C-8E79-37DC9B04249B}"/>
              </a:ext>
            </a:extLst>
          </p:cNvPr>
          <p:cNvGrpSpPr/>
          <p:nvPr/>
        </p:nvGrpSpPr>
        <p:grpSpPr>
          <a:xfrm>
            <a:off x="6809891" y="3387378"/>
            <a:ext cx="5162120" cy="1514005"/>
            <a:chOff x="5107418" y="2540533"/>
            <a:chExt cx="3871590" cy="1135504"/>
          </a:xfrm>
        </p:grpSpPr>
        <p:pic>
          <p:nvPicPr>
            <p:cNvPr id="3" name="Picture 2">
              <a:extLst>
                <a:ext uri="{FF2B5EF4-FFF2-40B4-BE49-F238E27FC236}">
                  <a16:creationId xmlns:a16="http://schemas.microsoft.com/office/drawing/2014/main" id="{D3E38137-AB84-4CCE-87C7-2B6CA26F6F51}"/>
                </a:ext>
              </a:extLst>
            </p:cNvPr>
            <p:cNvPicPr>
              <a:picLocks noChangeAspect="1"/>
            </p:cNvPicPr>
            <p:nvPr/>
          </p:nvPicPr>
          <p:blipFill>
            <a:blip r:embed="rId3"/>
            <a:stretch>
              <a:fillRect/>
            </a:stretch>
          </p:blipFill>
          <p:spPr>
            <a:xfrm>
              <a:off x="5107418" y="2748230"/>
              <a:ext cx="3871590" cy="927807"/>
            </a:xfrm>
            <a:prstGeom prst="rect">
              <a:avLst/>
            </a:prstGeom>
            <a:effectLst>
              <a:outerShdw blurRad="50800" dist="38100" dir="2700000" algn="tl" rotWithShape="0">
                <a:prstClr val="black">
                  <a:alpha val="40000"/>
                </a:prstClr>
              </a:outerShdw>
            </a:effectLst>
          </p:spPr>
        </p:pic>
        <p:sp>
          <p:nvSpPr>
            <p:cNvPr id="43" name="Rectangle: Rounded Corners 42">
              <a:extLst>
                <a:ext uri="{FF2B5EF4-FFF2-40B4-BE49-F238E27FC236}">
                  <a16:creationId xmlns:a16="http://schemas.microsoft.com/office/drawing/2014/main" id="{24139B06-BD45-447A-AA60-D6396F45C429}"/>
                </a:ext>
              </a:extLst>
            </p:cNvPr>
            <p:cNvSpPr/>
            <p:nvPr/>
          </p:nvSpPr>
          <p:spPr>
            <a:xfrm>
              <a:off x="7141779" y="3212133"/>
              <a:ext cx="543498" cy="8827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44" name="Rectangle: Rounded Corners 43">
              <a:extLst>
                <a:ext uri="{FF2B5EF4-FFF2-40B4-BE49-F238E27FC236}">
                  <a16:creationId xmlns:a16="http://schemas.microsoft.com/office/drawing/2014/main" id="{A1BBA221-7BFB-4A91-AACD-78F524C03EBA}"/>
                </a:ext>
              </a:extLst>
            </p:cNvPr>
            <p:cNvSpPr/>
            <p:nvPr/>
          </p:nvSpPr>
          <p:spPr>
            <a:xfrm>
              <a:off x="5363909" y="3391442"/>
              <a:ext cx="855308" cy="8827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45" name="TextBox 44">
              <a:extLst>
                <a:ext uri="{FF2B5EF4-FFF2-40B4-BE49-F238E27FC236}">
                  <a16:creationId xmlns:a16="http://schemas.microsoft.com/office/drawing/2014/main" id="{F6629878-ED9F-4A96-B3C3-35647463A401}"/>
                </a:ext>
              </a:extLst>
            </p:cNvPr>
            <p:cNvSpPr txBox="1"/>
            <p:nvPr/>
          </p:nvSpPr>
          <p:spPr>
            <a:xfrm>
              <a:off x="8396719" y="2540533"/>
              <a:ext cx="552970" cy="268565"/>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067" b="1" dirty="0">
                  <a:solidFill>
                    <a:schemeClr val="tx2"/>
                  </a:solidFill>
                  <a:ea typeface="Nokia Pure Text" panose="020B0503020202020204" pitchFamily="34" charset="0"/>
                  <a:cs typeface="Nokia Pure Headline Light"/>
                </a:rPr>
                <a:t>TS 29.214</a:t>
              </a:r>
              <a:endParaRPr lang="en-CA" sz="1067" b="1" dirty="0">
                <a:solidFill>
                  <a:schemeClr val="tx2"/>
                </a:solidFill>
                <a:ea typeface="Nokia Pure Text" panose="020B0503020202020204" pitchFamily="34" charset="0"/>
                <a:cs typeface="Nokia Pure Headline Light"/>
              </a:endParaRPr>
            </a:p>
          </p:txBody>
        </p:sp>
      </p:grpSp>
    </p:spTree>
    <p:extLst>
      <p:ext uri="{BB962C8B-B14F-4D97-AF65-F5344CB8AC3E}">
        <p14:creationId xmlns:p14="http://schemas.microsoft.com/office/powerpoint/2010/main" val="87341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2BB78F-EA1B-41DB-8265-493B475390EE}"/>
              </a:ext>
            </a:extLst>
          </p:cNvPr>
          <p:cNvPicPr>
            <a:picLocks noChangeAspect="1"/>
          </p:cNvPicPr>
          <p:nvPr/>
        </p:nvPicPr>
        <p:blipFill>
          <a:blip r:embed="rId2"/>
          <a:stretch>
            <a:fillRect/>
          </a:stretch>
        </p:blipFill>
        <p:spPr>
          <a:xfrm>
            <a:off x="556683" y="1767084"/>
            <a:ext cx="4889480" cy="3323833"/>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CA" dirty="0"/>
              <a:t>Access Network Charging Identifier operation</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Access Network Charging Identifier – </a:t>
            </a:r>
            <a:r>
              <a:rPr lang="en-US" b="1" dirty="0">
                <a:solidFill>
                  <a:srgbClr val="7030A0"/>
                </a:solidFill>
              </a:rPr>
              <a:t>session</a:t>
            </a:r>
            <a:r>
              <a:rPr lang="en-US" dirty="0"/>
              <a:t> level Acc Net </a:t>
            </a:r>
            <a:r>
              <a:rPr lang="en-US" dirty="0" err="1"/>
              <a:t>Charg</a:t>
            </a:r>
            <a:r>
              <a:rPr lang="en-US" dirty="0"/>
              <a:t> Id</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845161"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1" name="Text Placeholder 1">
            <a:extLst>
              <a:ext uri="{FF2B5EF4-FFF2-40B4-BE49-F238E27FC236}">
                <a16:creationId xmlns:a16="http://schemas.microsoft.com/office/drawing/2014/main" id="{6A140B77-D404-4EEA-AE09-17E0A995F600}"/>
              </a:ext>
            </a:extLst>
          </p:cNvPr>
          <p:cNvSpPr>
            <a:spLocks noGrp="1"/>
          </p:cNvSpPr>
          <p:nvPr>
            <p:ph type="body" sz="quarter" idx="16"/>
          </p:nvPr>
        </p:nvSpPr>
        <p:spPr>
          <a:xfrm>
            <a:off x="556797" y="1440000"/>
            <a:ext cx="11078400" cy="412800"/>
          </a:xfrm>
        </p:spPr>
        <p:txBody>
          <a:bodyPr/>
          <a:lstStyle/>
          <a:p>
            <a:pPr marL="383108" indent="-383108">
              <a:buFont typeface="Arial" panose="020B0604020202020204" pitchFamily="34" charset="0"/>
              <a:buChar char="•"/>
            </a:pPr>
            <a:r>
              <a:rPr lang="en-US" dirty="0"/>
              <a:t>No Access Network Charging Identifier in the SMF initial Request</a:t>
            </a:r>
            <a:endParaRPr lang="en-CA" dirty="0">
              <a:cs typeface="Courier New" panose="02070309020205020404" pitchFamily="49" charset="0"/>
            </a:endParaRPr>
          </a:p>
          <a:p>
            <a:endParaRPr lang="en-CA" dirty="0">
              <a:cs typeface="Courier New" panose="02070309020205020404" pitchFamily="49" charset="0"/>
            </a:endParaRPr>
          </a:p>
          <a:p>
            <a:endParaRPr lang="en-GB" dirty="0">
              <a:cs typeface="Courier New" panose="02070309020205020404" pitchFamily="49" charset="0"/>
            </a:endParaRPr>
          </a:p>
          <a:p>
            <a:endParaRPr lang="en-CA" dirty="0"/>
          </a:p>
        </p:txBody>
      </p:sp>
      <p:sp>
        <p:nvSpPr>
          <p:cNvPr id="18" name="Callout: Bent Line 17">
            <a:extLst>
              <a:ext uri="{FF2B5EF4-FFF2-40B4-BE49-F238E27FC236}">
                <a16:creationId xmlns:a16="http://schemas.microsoft.com/office/drawing/2014/main" id="{15D69189-33E0-4CFF-B53F-CAA44A00979B}"/>
              </a:ext>
            </a:extLst>
          </p:cNvPr>
          <p:cNvSpPr/>
          <p:nvPr/>
        </p:nvSpPr>
        <p:spPr>
          <a:xfrm flipH="1">
            <a:off x="153846" y="5349782"/>
            <a:ext cx="1047969" cy="533276"/>
          </a:xfrm>
          <a:prstGeom prst="borderCallout2">
            <a:avLst>
              <a:gd name="adj1" fmla="val 18750"/>
              <a:gd name="adj2" fmla="val -8333"/>
              <a:gd name="adj3" fmla="val 18750"/>
              <a:gd name="adj4" fmla="val -16667"/>
              <a:gd name="adj5" fmla="val -56405"/>
              <a:gd name="adj6" fmla="val -43414"/>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No Access Network Charging id</a:t>
            </a:r>
            <a:endParaRPr lang="en-CA" sz="1067" dirty="0">
              <a:solidFill>
                <a:schemeClr val="tx2"/>
              </a:solidFill>
              <a:latin typeface="Nokia Pure Headline Light"/>
            </a:endParaRPr>
          </a:p>
        </p:txBody>
      </p:sp>
      <p:grpSp>
        <p:nvGrpSpPr>
          <p:cNvPr id="28" name="Group 27">
            <a:extLst>
              <a:ext uri="{FF2B5EF4-FFF2-40B4-BE49-F238E27FC236}">
                <a16:creationId xmlns:a16="http://schemas.microsoft.com/office/drawing/2014/main" id="{2B8E823E-93A1-468A-B2D0-0C5CB7F2572D}"/>
              </a:ext>
            </a:extLst>
          </p:cNvPr>
          <p:cNvGrpSpPr/>
          <p:nvPr/>
        </p:nvGrpSpPr>
        <p:grpSpPr>
          <a:xfrm>
            <a:off x="1251795" y="2225680"/>
            <a:ext cx="5726279" cy="3990064"/>
            <a:chOff x="938846" y="1669260"/>
            <a:chExt cx="4294709" cy="2992548"/>
          </a:xfrm>
        </p:grpSpPr>
        <p:pic>
          <p:nvPicPr>
            <p:cNvPr id="24" name="Picture 23">
              <a:extLst>
                <a:ext uri="{FF2B5EF4-FFF2-40B4-BE49-F238E27FC236}">
                  <a16:creationId xmlns:a16="http://schemas.microsoft.com/office/drawing/2014/main" id="{019A3C8D-1E3C-4408-AEAC-D334F74F1E91}"/>
                </a:ext>
              </a:extLst>
            </p:cNvPr>
            <p:cNvPicPr>
              <a:picLocks noChangeAspect="1"/>
            </p:cNvPicPr>
            <p:nvPr/>
          </p:nvPicPr>
          <p:blipFill>
            <a:blip r:embed="rId3"/>
            <a:stretch>
              <a:fillRect/>
            </a:stretch>
          </p:blipFill>
          <p:spPr>
            <a:xfrm>
              <a:off x="1585026" y="1669260"/>
              <a:ext cx="3648529" cy="2648250"/>
            </a:xfrm>
            <a:prstGeom prst="rect">
              <a:avLst/>
            </a:prstGeom>
            <a:effectLst>
              <a:outerShdw blurRad="50800" dist="38100" dir="2700000" algn="tl" rotWithShape="0">
                <a:prstClr val="black">
                  <a:alpha val="40000"/>
                </a:prstClr>
              </a:outerShdw>
            </a:effectLst>
          </p:spPr>
        </p:pic>
        <p:sp>
          <p:nvSpPr>
            <p:cNvPr id="17" name="Rectangle: Rounded Corners 16">
              <a:extLst>
                <a:ext uri="{FF2B5EF4-FFF2-40B4-BE49-F238E27FC236}">
                  <a16:creationId xmlns:a16="http://schemas.microsoft.com/office/drawing/2014/main" id="{93950AA2-085A-4701-B38A-32E38345F1D5}"/>
                </a:ext>
              </a:extLst>
            </p:cNvPr>
            <p:cNvSpPr/>
            <p:nvPr/>
          </p:nvSpPr>
          <p:spPr>
            <a:xfrm>
              <a:off x="2474151" y="2775503"/>
              <a:ext cx="507428" cy="11640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21" name="Callout: Bent Line 20">
              <a:extLst>
                <a:ext uri="{FF2B5EF4-FFF2-40B4-BE49-F238E27FC236}">
                  <a16:creationId xmlns:a16="http://schemas.microsoft.com/office/drawing/2014/main" id="{1F1FC7AD-2239-4AA5-9CF6-8A172D9F29C3}"/>
                </a:ext>
              </a:extLst>
            </p:cNvPr>
            <p:cNvSpPr/>
            <p:nvPr/>
          </p:nvSpPr>
          <p:spPr>
            <a:xfrm flipH="1">
              <a:off x="938846" y="4353122"/>
              <a:ext cx="785977" cy="308686"/>
            </a:xfrm>
            <a:prstGeom prst="borderCallout2">
              <a:avLst>
                <a:gd name="adj1" fmla="val 18750"/>
                <a:gd name="adj2" fmla="val -8333"/>
                <a:gd name="adj3" fmla="val 18750"/>
                <a:gd name="adj4" fmla="val -16667"/>
                <a:gd name="adj5" fmla="val -442652"/>
                <a:gd name="adj6" fmla="val -103119"/>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Installing triggers</a:t>
              </a:r>
              <a:endParaRPr lang="en-CA" sz="1067" dirty="0">
                <a:solidFill>
                  <a:schemeClr val="tx2"/>
                </a:solidFill>
                <a:latin typeface="Nokia Pure Headline Light"/>
              </a:endParaRPr>
            </a:p>
          </p:txBody>
        </p:sp>
        <p:sp>
          <p:nvSpPr>
            <p:cNvPr id="22" name="Rectangle: Rounded Corners 21">
              <a:extLst>
                <a:ext uri="{FF2B5EF4-FFF2-40B4-BE49-F238E27FC236}">
                  <a16:creationId xmlns:a16="http://schemas.microsoft.com/office/drawing/2014/main" id="{F6653234-4B66-429B-BA68-F06CB12BA5BB}"/>
                </a:ext>
              </a:extLst>
            </p:cNvPr>
            <p:cNvSpPr/>
            <p:nvPr/>
          </p:nvSpPr>
          <p:spPr>
            <a:xfrm>
              <a:off x="1921903" y="3484461"/>
              <a:ext cx="1645890" cy="762310"/>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cxnSp>
          <p:nvCxnSpPr>
            <p:cNvPr id="26" name="Straight Connector 25">
              <a:extLst>
                <a:ext uri="{FF2B5EF4-FFF2-40B4-BE49-F238E27FC236}">
                  <a16:creationId xmlns:a16="http://schemas.microsoft.com/office/drawing/2014/main" id="{A407CD2B-052F-4C47-A28A-8EF825F9F020}"/>
                </a:ext>
              </a:extLst>
            </p:cNvPr>
            <p:cNvCxnSpPr/>
            <p:nvPr/>
          </p:nvCxnSpPr>
          <p:spPr>
            <a:xfrm flipH="1">
              <a:off x="1853262" y="4238025"/>
              <a:ext cx="292606" cy="16879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80322A28-415F-4258-B7C2-98641D7836BC}"/>
              </a:ext>
            </a:extLst>
          </p:cNvPr>
          <p:cNvGrpSpPr/>
          <p:nvPr/>
        </p:nvGrpSpPr>
        <p:grpSpPr>
          <a:xfrm>
            <a:off x="3525119" y="2875287"/>
            <a:ext cx="6171400" cy="3340459"/>
            <a:chOff x="2643839" y="2156465"/>
            <a:chExt cx="4628550" cy="2505344"/>
          </a:xfrm>
        </p:grpSpPr>
        <p:grpSp>
          <p:nvGrpSpPr>
            <p:cNvPr id="29" name="Group 28">
              <a:extLst>
                <a:ext uri="{FF2B5EF4-FFF2-40B4-BE49-F238E27FC236}">
                  <a16:creationId xmlns:a16="http://schemas.microsoft.com/office/drawing/2014/main" id="{E3145902-B5B3-4464-A8A3-0188AB90526A}"/>
                </a:ext>
              </a:extLst>
            </p:cNvPr>
            <p:cNvGrpSpPr/>
            <p:nvPr/>
          </p:nvGrpSpPr>
          <p:grpSpPr>
            <a:xfrm>
              <a:off x="2643839" y="2156465"/>
              <a:ext cx="4628550" cy="2505344"/>
              <a:chOff x="2643839" y="2156465"/>
              <a:chExt cx="4628550" cy="2505344"/>
            </a:xfrm>
          </p:grpSpPr>
          <p:pic>
            <p:nvPicPr>
              <p:cNvPr id="13" name="Picture 12">
                <a:extLst>
                  <a:ext uri="{FF2B5EF4-FFF2-40B4-BE49-F238E27FC236}">
                    <a16:creationId xmlns:a16="http://schemas.microsoft.com/office/drawing/2014/main" id="{FC4ED165-A3CB-4869-B01F-EC0FEDE1A63A}"/>
                  </a:ext>
                </a:extLst>
              </p:cNvPr>
              <p:cNvPicPr>
                <a:picLocks noChangeAspect="1"/>
              </p:cNvPicPr>
              <p:nvPr/>
            </p:nvPicPr>
            <p:blipFill>
              <a:blip r:embed="rId4"/>
              <a:stretch>
                <a:fillRect/>
              </a:stretch>
            </p:blipFill>
            <p:spPr>
              <a:xfrm>
                <a:off x="3605279" y="2156465"/>
                <a:ext cx="3667110" cy="2466010"/>
              </a:xfrm>
              <a:prstGeom prst="rect">
                <a:avLst/>
              </a:prstGeom>
              <a:effectLst>
                <a:outerShdw blurRad="50800" dist="38100" dir="2700000" algn="tl" rotWithShape="0">
                  <a:prstClr val="black">
                    <a:alpha val="40000"/>
                  </a:prstClr>
                </a:outerShdw>
              </a:effectLst>
            </p:spPr>
          </p:pic>
          <p:sp>
            <p:nvSpPr>
              <p:cNvPr id="19" name="Callout: Bent Line 18">
                <a:extLst>
                  <a:ext uri="{FF2B5EF4-FFF2-40B4-BE49-F238E27FC236}">
                    <a16:creationId xmlns:a16="http://schemas.microsoft.com/office/drawing/2014/main" id="{4912DA43-605D-42FE-BE38-B32F90CC3CAF}"/>
                  </a:ext>
                </a:extLst>
              </p:cNvPr>
              <p:cNvSpPr/>
              <p:nvPr/>
            </p:nvSpPr>
            <p:spPr>
              <a:xfrm flipH="1">
                <a:off x="2643839" y="4367125"/>
                <a:ext cx="785979" cy="294684"/>
              </a:xfrm>
              <a:prstGeom prst="borderCallout2">
                <a:avLst>
                  <a:gd name="adj1" fmla="val 18750"/>
                  <a:gd name="adj2" fmla="val -8333"/>
                  <a:gd name="adj3" fmla="val 18750"/>
                  <a:gd name="adj4" fmla="val -16667"/>
                  <a:gd name="adj5" fmla="val -200863"/>
                  <a:gd name="adj6" fmla="val -65224"/>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SMF Update</a:t>
                </a:r>
                <a:endParaRPr lang="en-CA" sz="1067" dirty="0">
                  <a:solidFill>
                    <a:schemeClr val="tx2"/>
                  </a:solidFill>
                  <a:latin typeface="Nokia Pure Headline Light"/>
                </a:endParaRPr>
              </a:p>
            </p:txBody>
          </p:sp>
        </p:grpSp>
        <p:sp>
          <p:nvSpPr>
            <p:cNvPr id="34" name="Rectangle: Rounded Corners 33">
              <a:extLst>
                <a:ext uri="{FF2B5EF4-FFF2-40B4-BE49-F238E27FC236}">
                  <a16:creationId xmlns:a16="http://schemas.microsoft.com/office/drawing/2014/main" id="{798CCC75-9498-49C4-B51B-14DA7EEE4942}"/>
                </a:ext>
              </a:extLst>
            </p:cNvPr>
            <p:cNvSpPr/>
            <p:nvPr/>
          </p:nvSpPr>
          <p:spPr>
            <a:xfrm>
              <a:off x="4053103" y="3916908"/>
              <a:ext cx="587135" cy="146592"/>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grpSp>
        <p:nvGrpSpPr>
          <p:cNvPr id="37" name="Group 36">
            <a:extLst>
              <a:ext uri="{FF2B5EF4-FFF2-40B4-BE49-F238E27FC236}">
                <a16:creationId xmlns:a16="http://schemas.microsoft.com/office/drawing/2014/main" id="{27ACB2EA-156B-4763-AAC2-6877A64E4A56}"/>
              </a:ext>
            </a:extLst>
          </p:cNvPr>
          <p:cNvGrpSpPr/>
          <p:nvPr/>
        </p:nvGrpSpPr>
        <p:grpSpPr>
          <a:xfrm>
            <a:off x="6715365" y="3882501"/>
            <a:ext cx="5322791" cy="2652513"/>
            <a:chOff x="5036523" y="2911875"/>
            <a:chExt cx="3992093" cy="1989385"/>
          </a:xfrm>
        </p:grpSpPr>
        <p:grpSp>
          <p:nvGrpSpPr>
            <p:cNvPr id="33" name="Group 32">
              <a:extLst>
                <a:ext uri="{FF2B5EF4-FFF2-40B4-BE49-F238E27FC236}">
                  <a16:creationId xmlns:a16="http://schemas.microsoft.com/office/drawing/2014/main" id="{18525D91-519B-4D72-A486-AAD1564634F0}"/>
                </a:ext>
              </a:extLst>
            </p:cNvPr>
            <p:cNvGrpSpPr/>
            <p:nvPr/>
          </p:nvGrpSpPr>
          <p:grpSpPr>
            <a:xfrm>
              <a:off x="5036523" y="2911875"/>
              <a:ext cx="3992093" cy="1989385"/>
              <a:chOff x="5036523" y="2911875"/>
              <a:chExt cx="3992093" cy="1989385"/>
            </a:xfrm>
          </p:grpSpPr>
          <p:pic>
            <p:nvPicPr>
              <p:cNvPr id="32" name="Picture 31">
                <a:extLst>
                  <a:ext uri="{FF2B5EF4-FFF2-40B4-BE49-F238E27FC236}">
                    <a16:creationId xmlns:a16="http://schemas.microsoft.com/office/drawing/2014/main" id="{260EEAB2-EE98-4E79-8D51-0232182080E7}"/>
                  </a:ext>
                </a:extLst>
              </p:cNvPr>
              <p:cNvPicPr>
                <a:picLocks noChangeAspect="1"/>
              </p:cNvPicPr>
              <p:nvPr/>
            </p:nvPicPr>
            <p:blipFill>
              <a:blip r:embed="rId5"/>
              <a:stretch>
                <a:fillRect/>
              </a:stretch>
            </p:blipFill>
            <p:spPr>
              <a:xfrm>
                <a:off x="5036523" y="2911875"/>
                <a:ext cx="3686994" cy="1989385"/>
              </a:xfrm>
              <a:prstGeom prst="rect">
                <a:avLst/>
              </a:prstGeom>
              <a:effectLst>
                <a:outerShdw blurRad="50800" dist="38100" dir="2700000" algn="tl" rotWithShape="0">
                  <a:prstClr val="black">
                    <a:alpha val="40000"/>
                  </a:prstClr>
                </a:outerShdw>
              </a:effectLst>
            </p:spPr>
          </p:pic>
          <p:sp>
            <p:nvSpPr>
              <p:cNvPr id="27" name="Callout: Bent Line 26">
                <a:extLst>
                  <a:ext uri="{FF2B5EF4-FFF2-40B4-BE49-F238E27FC236}">
                    <a16:creationId xmlns:a16="http://schemas.microsoft.com/office/drawing/2014/main" id="{472F55AE-09A4-4DFC-9D33-F68F4CA70E57}"/>
                  </a:ext>
                </a:extLst>
              </p:cNvPr>
              <p:cNvSpPr/>
              <p:nvPr/>
            </p:nvSpPr>
            <p:spPr>
              <a:xfrm>
                <a:off x="8358599" y="4367125"/>
                <a:ext cx="670017" cy="294684"/>
              </a:xfrm>
              <a:prstGeom prst="borderCallout2">
                <a:avLst>
                  <a:gd name="adj1" fmla="val 18750"/>
                  <a:gd name="adj2" fmla="val -8333"/>
                  <a:gd name="adj3" fmla="val 18750"/>
                  <a:gd name="adj4" fmla="val -16667"/>
                  <a:gd name="adj5" fmla="val -223028"/>
                  <a:gd name="adj6" fmla="val -188294"/>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err="1">
                    <a:solidFill>
                      <a:schemeClr val="tx2"/>
                    </a:solidFill>
                    <a:latin typeface="Nokia Pure Headline Light"/>
                  </a:rPr>
                  <a:t>Rx:RAR</a:t>
                </a:r>
                <a:endParaRPr lang="en-CA" sz="1067" dirty="0">
                  <a:solidFill>
                    <a:schemeClr val="tx2"/>
                  </a:solidFill>
                  <a:latin typeface="Nokia Pure Headline Light"/>
                </a:endParaRPr>
              </a:p>
            </p:txBody>
          </p:sp>
        </p:grpSp>
        <p:sp>
          <p:nvSpPr>
            <p:cNvPr id="36" name="Rectangle: Rounded Corners 35">
              <a:extLst>
                <a:ext uri="{FF2B5EF4-FFF2-40B4-BE49-F238E27FC236}">
                  <a16:creationId xmlns:a16="http://schemas.microsoft.com/office/drawing/2014/main" id="{F7BB7535-CE28-4DD5-8052-9A5EE0BEC4C5}"/>
                </a:ext>
              </a:extLst>
            </p:cNvPr>
            <p:cNvSpPr/>
            <p:nvPr/>
          </p:nvSpPr>
          <p:spPr>
            <a:xfrm>
              <a:off x="5094666" y="4434168"/>
              <a:ext cx="2404779" cy="163001"/>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spTree>
    <p:extLst>
      <p:ext uri="{BB962C8B-B14F-4D97-AF65-F5344CB8AC3E}">
        <p14:creationId xmlns:p14="http://schemas.microsoft.com/office/powerpoint/2010/main" val="2425388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p:cNvSpPr txBox="1"/>
          <p:nvPr/>
        </p:nvSpPr>
        <p:spPr>
          <a:xfrm>
            <a:off x="6945885" y="2179262"/>
            <a:ext cx="3517023" cy="497545"/>
          </a:xfrm>
          <a:prstGeom prst="rect">
            <a:avLst/>
          </a:prstGeom>
          <a:noFill/>
        </p:spPr>
        <p:txBody>
          <a:bodyPr wrap="square" lIns="0" tIns="0" rIns="0" bIns="0" rtlCol="0" anchor="ctr" anchorCtr="0">
            <a:noAutofit/>
          </a:bodyPr>
          <a:lstStyle/>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a:p>
            <a:pPr lvl="0" algn="r">
              <a:defRPr/>
            </a:pPr>
            <a:r>
              <a:rPr lang="en-GB" sz="1067" dirty="0">
                <a:solidFill>
                  <a:srgbClr val="001135"/>
                </a:solidFill>
                <a:latin typeface="Nokia Pure Text Light" pitchFamily="34" charset="0"/>
                <a:ea typeface="Nokia Pure Text Light" pitchFamily="34" charset="0"/>
                <a:cs typeface="Nokia Pure Text Light" pitchFamily="34" charset="0"/>
              </a:rPr>
              <a:t>Rx: AAR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Specific-Action=CHARGING_CORRELATION_EXCHANGE (1) </a:t>
            </a:r>
          </a:p>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sp>
        <p:nvSpPr>
          <p:cNvPr id="4" name="Title 3"/>
          <p:cNvSpPr>
            <a:spLocks noGrp="1"/>
          </p:cNvSpPr>
          <p:nvPr>
            <p:ph type="title"/>
          </p:nvPr>
        </p:nvSpPr>
        <p:spPr/>
        <p:txBody>
          <a:bodyPr>
            <a:normAutofit fontScale="90000"/>
          </a:bodyPr>
          <a:lstStyle/>
          <a:p>
            <a:r>
              <a:rPr lang="en-US" dirty="0"/>
              <a:t>Access Network Charging Identifier – </a:t>
            </a:r>
            <a:r>
              <a:rPr lang="en-US" b="1" dirty="0">
                <a:solidFill>
                  <a:srgbClr val="7030A0"/>
                </a:solidFill>
              </a:rPr>
              <a:t>flow level </a:t>
            </a:r>
            <a:r>
              <a:rPr lang="en-US" dirty="0"/>
              <a:t>Acc Net </a:t>
            </a:r>
            <a:r>
              <a:rPr lang="en-US" dirty="0" err="1"/>
              <a:t>Charg</a:t>
            </a:r>
            <a:r>
              <a:rPr lang="en-US" dirty="0"/>
              <a:t> Id</a:t>
            </a:r>
          </a:p>
        </p:txBody>
      </p:sp>
      <p:sp>
        <p:nvSpPr>
          <p:cNvPr id="5" name="Text Placeholder 4"/>
          <p:cNvSpPr>
            <a:spLocks noGrp="1"/>
          </p:cNvSpPr>
          <p:nvPr>
            <p:ph type="body" sz="quarter" idx="10"/>
          </p:nvPr>
        </p:nvSpPr>
        <p:spPr/>
        <p:txBody>
          <a:bodyPr/>
          <a:lstStyle/>
          <a:p>
            <a:r>
              <a:rPr lang="en-US" dirty="0"/>
              <a:t> </a:t>
            </a:r>
          </a:p>
        </p:txBody>
      </p:sp>
      <p:cxnSp>
        <p:nvCxnSpPr>
          <p:cNvPr id="76" name="Straight Arrow Connector 75"/>
          <p:cNvCxnSpPr>
            <a:cxnSpLocks/>
          </p:cNvCxnSpPr>
          <p:nvPr/>
        </p:nvCxnSpPr>
        <p:spPr>
          <a:xfrm>
            <a:off x="6696391" y="2829669"/>
            <a:ext cx="3811176" cy="1"/>
          </a:xfrm>
          <a:prstGeom prst="straightConnector1">
            <a:avLst/>
          </a:prstGeom>
          <a:ln>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2647" y="2957551"/>
            <a:ext cx="3263847"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529087" y="1600345"/>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2" name="Group 293"/>
          <p:cNvGrpSpPr>
            <a:grpSpLocks/>
          </p:cNvGrpSpPr>
          <p:nvPr/>
        </p:nvGrpSpPr>
        <p:grpSpPr bwMode="auto">
          <a:xfrm>
            <a:off x="389366" y="956039"/>
            <a:ext cx="275172" cy="427392"/>
            <a:chOff x="1259572" y="3691697"/>
            <a:chExt cx="232019" cy="400050"/>
          </a:xfrm>
        </p:grpSpPr>
        <p:sp>
          <p:nvSpPr>
            <p:cNvPr id="103" name="Freeform 304"/>
            <p:cNvSpPr>
              <a:spLocks noEditPoints="1"/>
            </p:cNvSpPr>
            <p:nvPr/>
          </p:nvSpPr>
          <p:spPr bwMode="auto">
            <a:xfrm>
              <a:off x="1259572" y="3691697"/>
              <a:ext cx="232019" cy="400050"/>
            </a:xfrm>
            <a:custGeom>
              <a:avLst/>
              <a:gdLst>
                <a:gd name="T0" fmla="*/ 2147483647 w 61"/>
                <a:gd name="T1" fmla="*/ 0 h 105"/>
                <a:gd name="T2" fmla="*/ 2147483647 w 61"/>
                <a:gd name="T3" fmla="*/ 0 h 105"/>
                <a:gd name="T4" fmla="*/ 2147483647 w 61"/>
                <a:gd name="T5" fmla="*/ 2147483647 h 105"/>
                <a:gd name="T6" fmla="*/ 2147483647 w 61"/>
                <a:gd name="T7" fmla="*/ 2147483647 h 105"/>
                <a:gd name="T8" fmla="*/ 0 w 61"/>
                <a:gd name="T9" fmla="*/ 2147483647 h 105"/>
                <a:gd name="T10" fmla="*/ 0 w 61"/>
                <a:gd name="T11" fmla="*/ 2147483647 h 105"/>
                <a:gd name="T12" fmla="*/ 2147483647 w 61"/>
                <a:gd name="T13" fmla="*/ 2147483647 h 105"/>
                <a:gd name="T14" fmla="*/ 2147483647 w 61"/>
                <a:gd name="T15" fmla="*/ 2147483647 h 105"/>
                <a:gd name="T16" fmla="*/ 2147483647 w 61"/>
                <a:gd name="T17" fmla="*/ 2147483647 h 105"/>
                <a:gd name="T18" fmla="*/ 2147483647 w 61"/>
                <a:gd name="T19" fmla="*/ 2147483647 h 105"/>
                <a:gd name="T20" fmla="*/ 2147483647 w 61"/>
                <a:gd name="T21" fmla="*/ 0 h 105"/>
                <a:gd name="T22" fmla="*/ 2147483647 w 61"/>
                <a:gd name="T23" fmla="*/ 2147483647 h 105"/>
                <a:gd name="T24" fmla="*/ 2147483647 w 61"/>
                <a:gd name="T25" fmla="*/ 2147483647 h 105"/>
                <a:gd name="T26" fmla="*/ 2147483647 w 61"/>
                <a:gd name="T27" fmla="*/ 0 h 105"/>
                <a:gd name="T28" fmla="*/ 2147483647 w 61"/>
                <a:gd name="T29" fmla="*/ 2147483647 h 105"/>
                <a:gd name="T30" fmla="*/ 2147483647 w 61"/>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105"/>
                <a:gd name="T50" fmla="*/ 61 w 61"/>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105">
                  <a:moveTo>
                    <a:pt x="52" y="0"/>
                  </a:moveTo>
                  <a:cubicBezTo>
                    <a:pt x="21" y="0"/>
                    <a:pt x="21" y="0"/>
                    <a:pt x="21" y="0"/>
                  </a:cubicBezTo>
                  <a:cubicBezTo>
                    <a:pt x="21" y="1"/>
                    <a:pt x="22" y="3"/>
                    <a:pt x="22" y="6"/>
                  </a:cubicBezTo>
                  <a:cubicBezTo>
                    <a:pt x="22" y="13"/>
                    <a:pt x="15" y="20"/>
                    <a:pt x="8" y="20"/>
                  </a:cubicBezTo>
                  <a:cubicBezTo>
                    <a:pt x="5" y="20"/>
                    <a:pt x="2" y="19"/>
                    <a:pt x="0" y="18"/>
                  </a:cubicBezTo>
                  <a:cubicBezTo>
                    <a:pt x="0" y="95"/>
                    <a:pt x="0" y="95"/>
                    <a:pt x="0" y="95"/>
                  </a:cubicBezTo>
                  <a:cubicBezTo>
                    <a:pt x="0" y="100"/>
                    <a:pt x="4" y="105"/>
                    <a:pt x="8" y="105"/>
                  </a:cubicBezTo>
                  <a:cubicBezTo>
                    <a:pt x="52" y="105"/>
                    <a:pt x="52" y="105"/>
                    <a:pt x="52" y="105"/>
                  </a:cubicBezTo>
                  <a:cubicBezTo>
                    <a:pt x="57" y="105"/>
                    <a:pt x="61" y="100"/>
                    <a:pt x="61" y="95"/>
                  </a:cubicBezTo>
                  <a:cubicBezTo>
                    <a:pt x="61" y="10"/>
                    <a:pt x="61" y="10"/>
                    <a:pt x="61" y="10"/>
                  </a:cubicBezTo>
                  <a:cubicBezTo>
                    <a:pt x="61" y="4"/>
                    <a:pt x="57" y="0"/>
                    <a:pt x="52" y="0"/>
                  </a:cubicBezTo>
                  <a:moveTo>
                    <a:pt x="7" y="11"/>
                  </a:moveTo>
                  <a:cubicBezTo>
                    <a:pt x="10" y="11"/>
                    <a:pt x="13" y="9"/>
                    <a:pt x="13" y="6"/>
                  </a:cubicBezTo>
                  <a:cubicBezTo>
                    <a:pt x="13" y="3"/>
                    <a:pt x="10" y="0"/>
                    <a:pt x="7" y="0"/>
                  </a:cubicBezTo>
                  <a:cubicBezTo>
                    <a:pt x="4" y="0"/>
                    <a:pt x="2" y="3"/>
                    <a:pt x="2" y="6"/>
                  </a:cubicBezTo>
                  <a:cubicBezTo>
                    <a:pt x="2" y="9"/>
                    <a:pt x="4" y="11"/>
                    <a:pt x="7" y="11"/>
                  </a:cubicBezTo>
                </a:path>
              </a:pathLst>
            </a:custGeom>
            <a:solidFill>
              <a:srgbClr val="6D6E71"/>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124191"/>
                </a:solidFill>
                <a:latin typeface="Arial" charset="0"/>
              </a:endParaRPr>
            </a:p>
          </p:txBody>
        </p:sp>
        <p:sp>
          <p:nvSpPr>
            <p:cNvPr id="104" name="Rectangle 305"/>
            <p:cNvSpPr>
              <a:spLocks noChangeArrowheads="1"/>
            </p:cNvSpPr>
            <p:nvPr/>
          </p:nvSpPr>
          <p:spPr bwMode="auto">
            <a:xfrm>
              <a:off x="1308418" y="3776232"/>
              <a:ext cx="129442" cy="194072"/>
            </a:xfrm>
            <a:prstGeom prst="rect">
              <a:avLst/>
            </a:prstGeom>
            <a:solidFill>
              <a:srgbClr val="FFFFFF"/>
            </a:solidFill>
            <a:ln w="9525">
              <a:noFill/>
              <a:miter lim="800000"/>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sp>
          <p:nvSpPr>
            <p:cNvPr id="105" name="Oval 306"/>
            <p:cNvSpPr>
              <a:spLocks noChangeArrowheads="1"/>
            </p:cNvSpPr>
            <p:nvPr/>
          </p:nvSpPr>
          <p:spPr bwMode="auto">
            <a:xfrm>
              <a:off x="1353600" y="4000071"/>
              <a:ext cx="46404" cy="41672"/>
            </a:xfrm>
            <a:prstGeom prst="ellipse">
              <a:avLst/>
            </a:prstGeom>
            <a:solidFill>
              <a:srgbClr val="FFFFFF"/>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grpSp>
      <p:sp>
        <p:nvSpPr>
          <p:cNvPr id="113" name="Text Box 423"/>
          <p:cNvSpPr txBox="1">
            <a:spLocks noChangeArrowheads="1"/>
          </p:cNvSpPr>
          <p:nvPr/>
        </p:nvSpPr>
        <p:spPr bwMode="auto">
          <a:xfrm>
            <a:off x="183967" y="1340063"/>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UE1</a:t>
            </a:r>
          </a:p>
        </p:txBody>
      </p:sp>
      <p:sp>
        <p:nvSpPr>
          <p:cNvPr id="130" name="Freeform 117"/>
          <p:cNvSpPr>
            <a:spLocks noEditPoints="1"/>
          </p:cNvSpPr>
          <p:nvPr/>
        </p:nvSpPr>
        <p:spPr bwMode="auto">
          <a:xfrm>
            <a:off x="10260243" y="845529"/>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Nokia Pure Text Light"/>
            </a:endParaRPr>
          </a:p>
        </p:txBody>
      </p:sp>
      <p:cxnSp>
        <p:nvCxnSpPr>
          <p:cNvPr id="131" name="Straight Connector 130"/>
          <p:cNvCxnSpPr/>
          <p:nvPr/>
        </p:nvCxnSpPr>
        <p:spPr>
          <a:xfrm flipH="1">
            <a:off x="10485615" y="1590609"/>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 Box 423"/>
          <p:cNvSpPr txBox="1">
            <a:spLocks noChangeArrowheads="1"/>
          </p:cNvSpPr>
          <p:nvPr/>
        </p:nvSpPr>
        <p:spPr bwMode="auto">
          <a:xfrm>
            <a:off x="10159990" y="1341831"/>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AF</a:t>
            </a:r>
          </a:p>
        </p:txBody>
      </p:sp>
      <p:cxnSp>
        <p:nvCxnSpPr>
          <p:cNvPr id="133" name="Straight Arrow Connector 132"/>
          <p:cNvCxnSpPr>
            <a:cxnSpLocks/>
          </p:cNvCxnSpPr>
          <p:nvPr/>
        </p:nvCxnSpPr>
        <p:spPr>
          <a:xfrm>
            <a:off x="6696391" y="2410512"/>
            <a:ext cx="3789224" cy="0"/>
          </a:xfrm>
          <a:prstGeom prst="straightConnector1">
            <a:avLst/>
          </a:prstGeom>
          <a:ln>
            <a:solidFill>
              <a:schemeClr val="tx2"/>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a:off x="6696391" y="4293165"/>
            <a:ext cx="3766516" cy="0"/>
          </a:xfrm>
          <a:prstGeom prst="straightConnector1">
            <a:avLst/>
          </a:prstGeom>
          <a:ln>
            <a:solidFill>
              <a:schemeClr val="tx2"/>
            </a:solidFill>
            <a:headEnd type="none"/>
            <a:tailEnd type="stealth" w="med" len="lg"/>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736239" y="4162358"/>
            <a:ext cx="3576767" cy="2354429"/>
          </a:xfrm>
          <a:prstGeom prst="rect">
            <a:avLst/>
          </a:prstGeom>
          <a:noFill/>
        </p:spPr>
        <p:txBody>
          <a:bodyPr wrap="square" lIns="0" tIns="0" rIns="0" bIns="0" rtlCol="0" anchor="ctr" anchorCtr="0">
            <a:noAutofit/>
          </a:bodyPr>
          <a:lstStyle/>
          <a:p>
            <a:pPr lvl="0">
              <a:defRPr/>
            </a:pPr>
            <a:r>
              <a:rPr lang="en-GB" sz="1067" dirty="0">
                <a:solidFill>
                  <a:schemeClr val="tx2"/>
                </a:solidFill>
                <a:latin typeface="Nokia Pure Text Light" pitchFamily="34" charset="0"/>
                <a:ea typeface="Nokia Pure Text Light" pitchFamily="34" charset="0"/>
                <a:cs typeface="Nokia Pure Text Light" pitchFamily="34" charset="0"/>
              </a:rPr>
              <a:t>Rx: RAR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 CHARGING_CORRELATION_EXCHANGE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Access-Network-Charging-Identifier-Value=12345678</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Flows:</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Media-Component-Number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2</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Access-Network-Charging-Identifier-Value=87654321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Flows:</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Media-Component-Number = 2,</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2</a:t>
            </a: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 </a:t>
            </a:r>
          </a:p>
        </p:txBody>
      </p:sp>
      <p:sp>
        <p:nvSpPr>
          <p:cNvPr id="61" name="Footer Placeholder 4"/>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77" name="Freeform 117">
            <a:extLst>
              <a:ext uri="{FF2B5EF4-FFF2-40B4-BE49-F238E27FC236}">
                <a16:creationId xmlns:a16="http://schemas.microsoft.com/office/drawing/2014/main" id="{5CCDF168-B0C1-4B58-B591-9079B753C3DE}"/>
              </a:ext>
            </a:extLst>
          </p:cNvPr>
          <p:cNvSpPr>
            <a:spLocks noEditPoints="1"/>
          </p:cNvSpPr>
          <p:nvPr/>
        </p:nvSpPr>
        <p:spPr bwMode="auto">
          <a:xfrm>
            <a:off x="6462276" y="868522"/>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78" name="Text Box 423">
            <a:extLst>
              <a:ext uri="{FF2B5EF4-FFF2-40B4-BE49-F238E27FC236}">
                <a16:creationId xmlns:a16="http://schemas.microsoft.com/office/drawing/2014/main" id="{D9A2512A-4D19-46AF-996C-67CDA413C684}"/>
              </a:ext>
            </a:extLst>
          </p:cNvPr>
          <p:cNvSpPr txBox="1">
            <a:spLocks noChangeArrowheads="1"/>
          </p:cNvSpPr>
          <p:nvPr/>
        </p:nvSpPr>
        <p:spPr bwMode="auto">
          <a:xfrm>
            <a:off x="6331026" y="1374579"/>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NPC</a:t>
            </a:r>
          </a:p>
        </p:txBody>
      </p:sp>
      <p:cxnSp>
        <p:nvCxnSpPr>
          <p:cNvPr id="80" name="Straight Connector 79">
            <a:extLst>
              <a:ext uri="{FF2B5EF4-FFF2-40B4-BE49-F238E27FC236}">
                <a16:creationId xmlns:a16="http://schemas.microsoft.com/office/drawing/2014/main" id="{E7AFDD66-88A1-45BB-B0B7-8AB334572CCC}"/>
              </a:ext>
            </a:extLst>
          </p:cNvPr>
          <p:cNvCxnSpPr/>
          <p:nvPr/>
        </p:nvCxnSpPr>
        <p:spPr>
          <a:xfrm flipH="1">
            <a:off x="6665911" y="1612313"/>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reeform 117">
            <a:extLst>
              <a:ext uri="{FF2B5EF4-FFF2-40B4-BE49-F238E27FC236}">
                <a16:creationId xmlns:a16="http://schemas.microsoft.com/office/drawing/2014/main" id="{04B16B5E-57CE-4D81-A9BC-B106331329B2}"/>
              </a:ext>
            </a:extLst>
          </p:cNvPr>
          <p:cNvSpPr>
            <a:spLocks noEditPoints="1"/>
          </p:cNvSpPr>
          <p:nvPr/>
        </p:nvSpPr>
        <p:spPr bwMode="auto">
          <a:xfrm>
            <a:off x="3084527" y="828914"/>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84" name="Text Box 423">
            <a:extLst>
              <a:ext uri="{FF2B5EF4-FFF2-40B4-BE49-F238E27FC236}">
                <a16:creationId xmlns:a16="http://schemas.microsoft.com/office/drawing/2014/main" id="{3FE13845-D5A6-4491-8ED1-B7FDFF9CB455}"/>
              </a:ext>
            </a:extLst>
          </p:cNvPr>
          <p:cNvSpPr txBox="1">
            <a:spLocks noChangeArrowheads="1"/>
          </p:cNvSpPr>
          <p:nvPr/>
        </p:nvSpPr>
        <p:spPr bwMode="auto">
          <a:xfrm>
            <a:off x="2881830" y="1371363"/>
            <a:ext cx="819869"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SMF</a:t>
            </a:r>
          </a:p>
        </p:txBody>
      </p:sp>
      <p:cxnSp>
        <p:nvCxnSpPr>
          <p:cNvPr id="85" name="Straight Connector 84">
            <a:extLst>
              <a:ext uri="{FF2B5EF4-FFF2-40B4-BE49-F238E27FC236}">
                <a16:creationId xmlns:a16="http://schemas.microsoft.com/office/drawing/2014/main" id="{C02EE0AC-7270-4D5B-945B-19A34CABD372}"/>
              </a:ext>
            </a:extLst>
          </p:cNvPr>
          <p:cNvCxnSpPr/>
          <p:nvPr/>
        </p:nvCxnSpPr>
        <p:spPr>
          <a:xfrm flipH="1">
            <a:off x="3273504" y="1620141"/>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E0C2336-AEF3-47D8-B0F6-42A312C80322}"/>
              </a:ext>
            </a:extLst>
          </p:cNvPr>
          <p:cNvCxnSpPr/>
          <p:nvPr/>
        </p:nvCxnSpPr>
        <p:spPr>
          <a:xfrm>
            <a:off x="3275119" y="1842855"/>
            <a:ext cx="3327020" cy="0"/>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631860-3BDB-448A-B8B9-FE9087C092CB}"/>
              </a:ext>
            </a:extLst>
          </p:cNvPr>
          <p:cNvSpPr txBox="1"/>
          <p:nvPr/>
        </p:nvSpPr>
        <p:spPr>
          <a:xfrm>
            <a:off x="3316295" y="1694850"/>
            <a:ext cx="2506283" cy="412799"/>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Npcf_SMPolicyControl_Create</a:t>
            </a:r>
            <a:endParaRPr lang="en-GB" sz="1067" dirty="0">
              <a:solidFill>
                <a:srgbClr val="000000"/>
              </a:solidFill>
              <a:latin typeface="Nokia Pure Text Light"/>
              <a:ea typeface="Nokia Pure Text Light" pitchFamily="34" charset="0"/>
              <a:cs typeface="Nokia Pure Text Light" pitchFamily="34" charset="0"/>
            </a:endParaRPr>
          </a:p>
          <a:p>
            <a:endParaRPr lang="en-GB" sz="1067" strike="sngStrike" dirty="0">
              <a:solidFill>
                <a:schemeClr val="bg1">
                  <a:lumMod val="50000"/>
                </a:schemeClr>
              </a:solidFill>
              <a:latin typeface="Nokia Pure Text Light"/>
              <a:ea typeface="Nokia Pure Text Light" pitchFamily="34" charset="0"/>
              <a:cs typeface="Nokia Pure Text Light" pitchFamily="34" charset="0"/>
            </a:endParaRPr>
          </a:p>
          <a:p>
            <a:endParaRPr lang="en-GB" sz="1067" i="1" dirty="0">
              <a:solidFill>
                <a:srgbClr val="000000"/>
              </a:solidFill>
              <a:latin typeface="Nokia Pure Text Light"/>
              <a:ea typeface="Nokia Pure Text Light" pitchFamily="34" charset="0"/>
              <a:cs typeface="Nokia Pure Text Light" pitchFamily="34" charset="0"/>
            </a:endParaRPr>
          </a:p>
        </p:txBody>
      </p:sp>
      <p:sp>
        <p:nvSpPr>
          <p:cNvPr id="88" name="TextBox 87">
            <a:extLst>
              <a:ext uri="{FF2B5EF4-FFF2-40B4-BE49-F238E27FC236}">
                <a16:creationId xmlns:a16="http://schemas.microsoft.com/office/drawing/2014/main" id="{DB35C227-F8F9-44F2-9379-F6ECADCC1F5A}"/>
              </a:ext>
            </a:extLst>
          </p:cNvPr>
          <p:cNvSpPr txBox="1"/>
          <p:nvPr/>
        </p:nvSpPr>
        <p:spPr>
          <a:xfrm>
            <a:off x="3225937" y="2706057"/>
            <a:ext cx="3421323" cy="1355420"/>
          </a:xfrm>
          <a:prstGeom prst="rect">
            <a:avLst/>
          </a:prstGeom>
          <a:noFill/>
        </p:spPr>
        <p:txBody>
          <a:bodyPr wrap="square" lIns="0" tIns="0" rIns="0" bIns="0" rtlCol="0" anchor="ctr" anchorCtr="0">
            <a:noAutofit/>
          </a:bodyPr>
          <a:lstStyle/>
          <a:p>
            <a:pPr algn="r"/>
            <a:r>
              <a:rPr lang="en-GB" sz="1067" dirty="0" err="1">
                <a:solidFill>
                  <a:schemeClr val="tx2"/>
                </a:solidFill>
                <a:latin typeface="Nokia Pure Text Light" pitchFamily="34" charset="0"/>
                <a:ea typeface="Nokia Pure Text Light" pitchFamily="34" charset="0"/>
                <a:cs typeface="Nokia Pure Text Light" pitchFamily="34" charset="0"/>
              </a:rPr>
              <a:t>Npcf_SMPolicyControl_UpdateNotify</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err="1">
                <a:solidFill>
                  <a:schemeClr val="tx2"/>
                </a:solidFill>
                <a:latin typeface="Nokia Pure Text Light" pitchFamily="34" charset="0"/>
                <a:ea typeface="Nokia Pure Text Light" pitchFamily="34" charset="0"/>
                <a:cs typeface="Nokia Pure Text Light" pitchFamily="34" charset="0"/>
              </a:rPr>
              <a:t>pccRules</a:t>
            </a:r>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 "pccRuleId":"</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lastReqRuleData</a:t>
            </a:r>
            <a:r>
              <a:rPr lang="en-GB" sz="1067" dirty="0">
                <a:solidFill>
                  <a:srgbClr val="7030A0"/>
                </a:solidFill>
                <a:latin typeface="Nokia Pure Text Light" pitchFamily="34" charset="0"/>
                <a:ea typeface="Nokia Pure Text Light" pitchFamily="34" charset="0"/>
                <a:cs typeface="Nokia Pure Text Light" pitchFamily="34" charset="0"/>
              </a:rPr>
              <a:t>":[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refPccRuleIds</a:t>
            </a:r>
            <a:r>
              <a:rPr lang="en-GB" sz="1067" dirty="0">
                <a:solidFill>
                  <a:srgbClr val="7030A0"/>
                </a:solidFill>
                <a:latin typeface="Nokia Pure Text Light" pitchFamily="34" charset="0"/>
                <a:ea typeface="Nokia Pure Text Light" pitchFamily="34" charset="0"/>
                <a:cs typeface="Nokia Pure Text Light" pitchFamily="34" charset="0"/>
              </a:rPr>
              <a:t>": ["dynpcc1", "dynpcc2",…],</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reqData</a:t>
            </a:r>
            <a:r>
              <a:rPr lang="en-GB" sz="1067" dirty="0">
                <a:solidFill>
                  <a:srgbClr val="7030A0"/>
                </a:solidFill>
                <a:latin typeface="Nokia Pure Text Light" pitchFamily="34" charset="0"/>
                <a:ea typeface="Nokia Pure Text Light" pitchFamily="34" charset="0"/>
                <a:cs typeface="Nokia Pure Text Light" pitchFamily="34" charset="0"/>
              </a:rPr>
              <a:t>": ["CH_ID"]</a:t>
            </a:r>
          </a:p>
          <a:p>
            <a:r>
              <a:rPr lang="en-GB" sz="1067" dirty="0">
                <a:solidFill>
                  <a:srgbClr val="7030A0"/>
                </a:solidFill>
                <a:latin typeface="Nokia Pure Text Light" pitchFamily="34" charset="0"/>
                <a:ea typeface="Nokia Pure Text Light" pitchFamily="34" charset="0"/>
                <a:cs typeface="Nokia Pure Text Light" pitchFamily="34" charset="0"/>
              </a:rPr>
              <a:t>              }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policyCtrlReqTriggers</a:t>
            </a:r>
            <a:r>
              <a:rPr lang="en-GB" sz="1067" dirty="0">
                <a:solidFill>
                  <a:srgbClr val="7030A0"/>
                </a:solidFill>
                <a:latin typeface="Nokia Pure Text Light" pitchFamily="34" charset="0"/>
                <a:ea typeface="Nokia Pure Text Light" pitchFamily="34" charset="0"/>
                <a:cs typeface="Nokia Pure Text Light" pitchFamily="34" charset="0"/>
              </a:rPr>
              <a:t>" = ["AN_CH_COR"]</a:t>
            </a:r>
          </a:p>
        </p:txBody>
      </p:sp>
      <p:cxnSp>
        <p:nvCxnSpPr>
          <p:cNvPr id="92" name="Straight Arrow Connector 91">
            <a:extLst>
              <a:ext uri="{FF2B5EF4-FFF2-40B4-BE49-F238E27FC236}">
                <a16:creationId xmlns:a16="http://schemas.microsoft.com/office/drawing/2014/main" id="{C0F4ECC7-AC62-49A9-8710-E018CD446843}"/>
              </a:ext>
            </a:extLst>
          </p:cNvPr>
          <p:cNvCxnSpPr>
            <a:cxnSpLocks/>
          </p:cNvCxnSpPr>
          <p:nvPr/>
        </p:nvCxnSpPr>
        <p:spPr>
          <a:xfrm flipV="1">
            <a:off x="3293499" y="4227094"/>
            <a:ext cx="3322488" cy="1"/>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C2EEF37-155D-4AFA-B8BA-56883E6E731D}"/>
              </a:ext>
            </a:extLst>
          </p:cNvPr>
          <p:cNvSpPr txBox="1"/>
          <p:nvPr/>
        </p:nvSpPr>
        <p:spPr>
          <a:xfrm>
            <a:off x="5286400" y="2072656"/>
            <a:ext cx="1294696" cy="430373"/>
          </a:xfrm>
          <a:prstGeom prst="rect">
            <a:avLst/>
          </a:prstGeom>
          <a:noFill/>
        </p:spPr>
        <p:txBody>
          <a:bodyPr wrap="square" lIns="0" tIns="0" rIns="0" bIns="0" rtlCol="0" anchor="ctr" anchorCtr="0">
            <a:noAutofit/>
          </a:bodyPr>
          <a:lstStyle/>
          <a:p>
            <a:pPr algn="r"/>
            <a:r>
              <a:rPr lang="en-GB" sz="1067" dirty="0">
                <a:solidFill>
                  <a:srgbClr val="000000"/>
                </a:solidFill>
                <a:latin typeface="Nokia Pure Text Light"/>
                <a:ea typeface="Nokia Pure Text Light" pitchFamily="34" charset="0"/>
                <a:cs typeface="Nokia Pure Text Light" pitchFamily="34" charset="0"/>
              </a:rPr>
              <a:t>Response</a:t>
            </a:r>
          </a:p>
          <a:p>
            <a:endParaRPr lang="en-GB" sz="1067" i="1" dirty="0">
              <a:solidFill>
                <a:srgbClr val="000000"/>
              </a:solidFill>
              <a:latin typeface="Nokia Pure Text Light"/>
              <a:ea typeface="Nokia Pure Text Light" pitchFamily="34" charset="0"/>
              <a:cs typeface="Nokia Pure Text Light" pitchFamily="34" charset="0"/>
            </a:endParaRPr>
          </a:p>
        </p:txBody>
      </p:sp>
      <p:cxnSp>
        <p:nvCxnSpPr>
          <p:cNvPr id="50" name="Straight Arrow Connector 49">
            <a:extLst>
              <a:ext uri="{FF2B5EF4-FFF2-40B4-BE49-F238E27FC236}">
                <a16:creationId xmlns:a16="http://schemas.microsoft.com/office/drawing/2014/main" id="{99BB96FC-E181-428B-821F-AA3FFCA360E6}"/>
              </a:ext>
            </a:extLst>
          </p:cNvPr>
          <p:cNvCxnSpPr/>
          <p:nvPr/>
        </p:nvCxnSpPr>
        <p:spPr>
          <a:xfrm>
            <a:off x="3288967" y="2287843"/>
            <a:ext cx="3327020"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8FA5942-B1FB-4EB2-9FA8-32197984B1AA}"/>
              </a:ext>
            </a:extLst>
          </p:cNvPr>
          <p:cNvSpPr txBox="1"/>
          <p:nvPr/>
        </p:nvSpPr>
        <p:spPr>
          <a:xfrm>
            <a:off x="6763653" y="2620232"/>
            <a:ext cx="911217" cy="287825"/>
          </a:xfrm>
          <a:prstGeom prst="rect">
            <a:avLst/>
          </a:prstGeom>
          <a:noFill/>
        </p:spPr>
        <p:txBody>
          <a:bodyPr wrap="square" lIns="0" tIns="0" rIns="0" bIns="0" rtlCol="0" anchor="ctr" anchorCtr="0">
            <a:noAutofit/>
          </a:bodyPr>
          <a:lstStyle/>
          <a:p>
            <a:pPr defTabSz="609585" fontAlgn="base">
              <a:spcBef>
                <a:spcPct val="0"/>
              </a:spcBef>
              <a:spcAft>
                <a:spcPct val="0"/>
              </a:spcAft>
              <a:defRPr/>
            </a:pPr>
            <a:r>
              <a:rPr lang="en-GB" sz="1067" dirty="0">
                <a:solidFill>
                  <a:srgbClr val="001135"/>
                </a:solidFill>
                <a:latin typeface="Nokia Pure Text Light" pitchFamily="34" charset="0"/>
                <a:ea typeface="Nokia Pure Text Light" pitchFamily="34" charset="0"/>
                <a:cs typeface="Nokia Pure Text Light" pitchFamily="34" charset="0"/>
              </a:rPr>
              <a:t>Rx: AAA</a:t>
            </a:r>
          </a:p>
        </p:txBody>
      </p:sp>
      <p:sp>
        <p:nvSpPr>
          <p:cNvPr id="39" name="Callout: Bent Line 38">
            <a:extLst>
              <a:ext uri="{FF2B5EF4-FFF2-40B4-BE49-F238E27FC236}">
                <a16:creationId xmlns:a16="http://schemas.microsoft.com/office/drawing/2014/main" id="{E9EDD219-8915-4951-9112-0036131F0783}"/>
              </a:ext>
            </a:extLst>
          </p:cNvPr>
          <p:cNvSpPr/>
          <p:nvPr/>
        </p:nvSpPr>
        <p:spPr>
          <a:xfrm>
            <a:off x="7372365" y="3471872"/>
            <a:ext cx="1135768" cy="368392"/>
          </a:xfrm>
          <a:prstGeom prst="borderCallout2">
            <a:avLst>
              <a:gd name="adj1" fmla="val 18750"/>
              <a:gd name="adj2" fmla="val -8333"/>
              <a:gd name="adj3" fmla="val 18750"/>
              <a:gd name="adj4" fmla="val -16667"/>
              <a:gd name="adj5" fmla="val -25219"/>
              <a:gd name="adj6" fmla="val -66903"/>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Multiple PCC rules possible</a:t>
            </a:r>
            <a:endParaRPr lang="en-CA" sz="1067" dirty="0">
              <a:solidFill>
                <a:schemeClr val="tx2"/>
              </a:solidFill>
              <a:latin typeface="Nokia Pure Headline Light"/>
            </a:endParaRPr>
          </a:p>
        </p:txBody>
      </p:sp>
      <p:sp>
        <p:nvSpPr>
          <p:cNvPr id="44" name="TextBox 43">
            <a:extLst>
              <a:ext uri="{FF2B5EF4-FFF2-40B4-BE49-F238E27FC236}">
                <a16:creationId xmlns:a16="http://schemas.microsoft.com/office/drawing/2014/main" id="{94AD2088-F935-4A0D-992F-C709C52F1B2E}"/>
              </a:ext>
            </a:extLst>
          </p:cNvPr>
          <p:cNvSpPr txBox="1"/>
          <p:nvPr/>
        </p:nvSpPr>
        <p:spPr>
          <a:xfrm>
            <a:off x="3326729" y="4038161"/>
            <a:ext cx="2697931" cy="2029067"/>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Npcf_SMPolicyControl_Update</a:t>
            </a:r>
            <a:endParaRPr lang="en-GB" sz="1067" dirty="0">
              <a:solidFill>
                <a:srgbClr val="000000"/>
              </a:solidFill>
              <a:latin typeface="Nokia Pure Text Light"/>
              <a:ea typeface="Nokia Pure Text Light" pitchFamily="34" charset="0"/>
              <a:cs typeface="Nokia Pure Text Light" pitchFamily="34" charset="0"/>
            </a:endParaRPr>
          </a:p>
          <a:p>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err="1">
                <a:solidFill>
                  <a:srgbClr val="7030A0"/>
                </a:solidFill>
                <a:latin typeface="Nokia Pure Text Light" pitchFamily="34" charset="0"/>
                <a:ea typeface="Nokia Pure Text Light" pitchFamily="34" charset="0"/>
                <a:cs typeface="Nokia Pure Text Light" pitchFamily="34" charset="0"/>
              </a:rPr>
              <a:t>repPolicyCtrlReqTriggers</a:t>
            </a:r>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pitchFamily="34" charset="0"/>
                <a:ea typeface="Nokia Pure Text Light" pitchFamily="34" charset="0"/>
                <a:cs typeface="Nokia Pure Text Light" pitchFamily="34" charset="0"/>
              </a:rPr>
              <a:t>AN_CH_COR" ],</a:t>
            </a:r>
          </a:p>
          <a:p>
            <a:r>
              <a:rPr lang="en-GB" sz="1067" dirty="0">
                <a:solidFill>
                  <a:srgbClr val="7030A0"/>
                </a:solidFill>
                <a:latin typeface="Nokia Pure Text Light"/>
                <a:ea typeface="Nokia Pure Text Light" pitchFamily="34" charset="0"/>
                <a:cs typeface="Nokia Pure Text Light" pitchFamily="34" charset="0"/>
              </a:rPr>
              <a:t>"</a:t>
            </a:r>
            <a:r>
              <a:rPr lang="en-GB" sz="1067" dirty="0" err="1">
                <a:solidFill>
                  <a:srgbClr val="7030A0"/>
                </a:solidFill>
                <a:latin typeface="Nokia Pure Text Light"/>
                <a:ea typeface="Nokia Pure Text Light" pitchFamily="34" charset="0"/>
                <a:cs typeface="Nokia Pure Text Light" pitchFamily="34" charset="0"/>
              </a:rPr>
              <a:t>accNetChIds</a:t>
            </a:r>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       "accNetChaIdValue":12345678,</a:t>
            </a:r>
          </a:p>
          <a:p>
            <a:r>
              <a:rPr lang="en-GB" sz="1067" dirty="0">
                <a:solidFill>
                  <a:srgbClr val="7030A0"/>
                </a:solidFill>
                <a:latin typeface="Nokia Pure Text Light"/>
                <a:ea typeface="Nokia Pure Text Light" pitchFamily="34" charset="0"/>
                <a:cs typeface="Nokia Pure Text Light" pitchFamily="34" charset="0"/>
              </a:rPr>
              <a:t>       "</a:t>
            </a:r>
            <a:r>
              <a:rPr lang="en-GB" sz="1067" dirty="0" err="1">
                <a:solidFill>
                  <a:srgbClr val="7030A0"/>
                </a:solidFill>
                <a:latin typeface="Nokia Pure Text Light"/>
                <a:ea typeface="Nokia Pure Text Light" pitchFamily="34" charset="0"/>
                <a:cs typeface="Nokia Pure Text Light" pitchFamily="34" charset="0"/>
              </a:rPr>
              <a:t>refPccRuleIds</a:t>
            </a:r>
            <a:r>
              <a:rPr lang="en-GB" sz="1067" dirty="0">
                <a:solidFill>
                  <a:srgbClr val="7030A0"/>
                </a:solidFill>
                <a:latin typeface="Nokia Pure Text Light"/>
                <a:ea typeface="Nokia Pure Text Light" pitchFamily="34" charset="0"/>
                <a:cs typeface="Nokia Pure Text Light" pitchFamily="34" charset="0"/>
              </a:rPr>
              <a:t>”:[</a:t>
            </a:r>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dynpcc1", </a:t>
            </a:r>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dynpcc2</a:t>
            </a:r>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a:t>
            </a:r>
          </a:p>
          <a:p>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       "accNetChaIdValue":87654321,</a:t>
            </a:r>
          </a:p>
          <a:p>
            <a:r>
              <a:rPr lang="en-GB" sz="1067" dirty="0">
                <a:solidFill>
                  <a:srgbClr val="7030A0"/>
                </a:solidFill>
                <a:latin typeface="Nokia Pure Text Light"/>
                <a:ea typeface="Nokia Pure Text Light" pitchFamily="34" charset="0"/>
                <a:cs typeface="Nokia Pure Text Light" pitchFamily="34" charset="0"/>
              </a:rPr>
              <a:t>       "</a:t>
            </a:r>
            <a:r>
              <a:rPr lang="en-GB" sz="1067" dirty="0" err="1">
                <a:solidFill>
                  <a:srgbClr val="7030A0"/>
                </a:solidFill>
                <a:latin typeface="Nokia Pure Text Light"/>
                <a:ea typeface="Nokia Pure Text Light" pitchFamily="34" charset="0"/>
                <a:cs typeface="Nokia Pure Text Light" pitchFamily="34" charset="0"/>
              </a:rPr>
              <a:t>refPccRuleIds</a:t>
            </a:r>
            <a:r>
              <a:rPr lang="en-GB" sz="1067" dirty="0">
                <a:solidFill>
                  <a:srgbClr val="7030A0"/>
                </a:solidFill>
                <a:latin typeface="Nokia Pure Text Light"/>
                <a:ea typeface="Nokia Pure Text Light" pitchFamily="34" charset="0"/>
                <a:cs typeface="Nokia Pure Text Light" pitchFamily="34" charset="0"/>
              </a:rPr>
              <a:t>": [</a:t>
            </a: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dynpcc3", </a:t>
            </a: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dynpcc4</a:t>
            </a: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a:t>
            </a:r>
          </a:p>
          <a:p>
            <a:r>
              <a:rPr lang="en-GB" sz="1067" dirty="0">
                <a:solidFill>
                  <a:srgbClr val="7030A0"/>
                </a:solidFill>
                <a:latin typeface="Nokia Pure Text Light"/>
                <a:ea typeface="Nokia Pure Text Light" pitchFamily="34" charset="0"/>
                <a:cs typeface="Nokia Pure Text Light" pitchFamily="34" charset="0"/>
              </a:rPr>
              <a:t>    }</a:t>
            </a:r>
          </a:p>
          <a:p>
            <a:r>
              <a:rPr lang="en-GB" sz="1067" dirty="0">
                <a:solidFill>
                  <a:srgbClr val="7030A0"/>
                </a:solidFill>
                <a:latin typeface="Nokia Pure Text Light"/>
                <a:ea typeface="Nokia Pure Text Light" pitchFamily="34" charset="0"/>
                <a:cs typeface="Nokia Pure Text Light" pitchFamily="34" charset="0"/>
              </a:rPr>
              <a:t>]</a:t>
            </a:r>
          </a:p>
        </p:txBody>
      </p:sp>
      <p:sp>
        <p:nvSpPr>
          <p:cNvPr id="47" name="Callout: Bent Line 46">
            <a:extLst>
              <a:ext uri="{FF2B5EF4-FFF2-40B4-BE49-F238E27FC236}">
                <a16:creationId xmlns:a16="http://schemas.microsoft.com/office/drawing/2014/main" id="{63776996-667F-443E-B0B5-40A96C0F34CA}"/>
              </a:ext>
            </a:extLst>
          </p:cNvPr>
          <p:cNvSpPr/>
          <p:nvPr/>
        </p:nvSpPr>
        <p:spPr>
          <a:xfrm flipH="1">
            <a:off x="704998" y="5021005"/>
            <a:ext cx="1297469" cy="496932"/>
          </a:xfrm>
          <a:prstGeom prst="borderCallout2">
            <a:avLst>
              <a:gd name="adj1" fmla="val 18750"/>
              <a:gd name="adj2" fmla="val -8333"/>
              <a:gd name="adj3" fmla="val 18750"/>
              <a:gd name="adj4" fmla="val -16667"/>
              <a:gd name="adj5" fmla="val -15326"/>
              <a:gd name="adj6" fmla="val -112371"/>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Report can be per PCC rule or most likely per QCI</a:t>
            </a:r>
            <a:endParaRPr lang="en-CA" sz="1067" dirty="0">
              <a:solidFill>
                <a:schemeClr val="tx2"/>
              </a:solidFill>
              <a:latin typeface="Nokia Pure Headline Light"/>
            </a:endParaRPr>
          </a:p>
        </p:txBody>
      </p:sp>
      <p:sp>
        <p:nvSpPr>
          <p:cNvPr id="48" name="Callout: Bent Line 47">
            <a:extLst>
              <a:ext uri="{FF2B5EF4-FFF2-40B4-BE49-F238E27FC236}">
                <a16:creationId xmlns:a16="http://schemas.microsoft.com/office/drawing/2014/main" id="{24AE8406-5746-423C-A927-91E1F7F92823}"/>
              </a:ext>
            </a:extLst>
          </p:cNvPr>
          <p:cNvSpPr/>
          <p:nvPr/>
        </p:nvSpPr>
        <p:spPr>
          <a:xfrm flipH="1">
            <a:off x="704998" y="5669849"/>
            <a:ext cx="1297469" cy="496932"/>
          </a:xfrm>
          <a:prstGeom prst="borderCallout2">
            <a:avLst>
              <a:gd name="adj1" fmla="val 18750"/>
              <a:gd name="adj2" fmla="val -8333"/>
              <a:gd name="adj3" fmla="val 18750"/>
              <a:gd name="adj4" fmla="val -16667"/>
              <a:gd name="adj5" fmla="val -128106"/>
              <a:gd name="adj6" fmla="val -199518"/>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e.g., two flows: RTP, RTCP</a:t>
            </a:r>
            <a:endParaRPr lang="en-CA" sz="1067" dirty="0">
              <a:solidFill>
                <a:schemeClr val="tx2"/>
              </a:solidFill>
              <a:latin typeface="Nokia Pure Headline Light"/>
            </a:endParaRPr>
          </a:p>
        </p:txBody>
      </p:sp>
    </p:spTree>
    <p:extLst>
      <p:ext uri="{BB962C8B-B14F-4D97-AF65-F5344CB8AC3E}">
        <p14:creationId xmlns:p14="http://schemas.microsoft.com/office/powerpoint/2010/main" val="29121647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2BB78F-EA1B-41DB-8265-493B475390EE}"/>
              </a:ext>
            </a:extLst>
          </p:cNvPr>
          <p:cNvPicPr>
            <a:picLocks noChangeAspect="1"/>
          </p:cNvPicPr>
          <p:nvPr/>
        </p:nvPicPr>
        <p:blipFill>
          <a:blip r:embed="rId2"/>
          <a:stretch>
            <a:fillRect/>
          </a:stretch>
        </p:blipFill>
        <p:spPr>
          <a:xfrm>
            <a:off x="556683" y="1767084"/>
            <a:ext cx="4889480" cy="3323833"/>
          </a:xfrm>
          <a:prstGeom prst="rect">
            <a:avLst/>
          </a:prstGeom>
          <a:effectLst>
            <a:outerShdw blurRad="50800" dist="38100" dir="2700000" algn="tl" rotWithShape="0">
              <a:prstClr val="black">
                <a:alpha val="40000"/>
              </a:prstClr>
            </a:outerShdw>
          </a:effectLst>
        </p:spPr>
      </p:pic>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CA" dirty="0"/>
              <a:t>Access Network Charging Identifier operation</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Access Network Charging Identifier – </a:t>
            </a:r>
            <a:r>
              <a:rPr lang="en-US" b="1" dirty="0">
                <a:solidFill>
                  <a:srgbClr val="7030A0"/>
                </a:solidFill>
              </a:rPr>
              <a:t>per PCC rule</a:t>
            </a:r>
            <a:r>
              <a:rPr lang="en-US" dirty="0"/>
              <a:t> level Acc Net </a:t>
            </a:r>
            <a:r>
              <a:rPr lang="en-US" dirty="0" err="1"/>
              <a:t>Charg</a:t>
            </a:r>
            <a:r>
              <a:rPr lang="en-US" dirty="0"/>
              <a:t> Id</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845161"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1" name="Text Placeholder 1">
            <a:extLst>
              <a:ext uri="{FF2B5EF4-FFF2-40B4-BE49-F238E27FC236}">
                <a16:creationId xmlns:a16="http://schemas.microsoft.com/office/drawing/2014/main" id="{6A140B77-D404-4EEA-AE09-17E0A995F600}"/>
              </a:ext>
            </a:extLst>
          </p:cNvPr>
          <p:cNvSpPr>
            <a:spLocks noGrp="1"/>
          </p:cNvSpPr>
          <p:nvPr>
            <p:ph type="body" sz="quarter" idx="16"/>
          </p:nvPr>
        </p:nvSpPr>
        <p:spPr>
          <a:xfrm>
            <a:off x="556797" y="1440000"/>
            <a:ext cx="11078400" cy="412800"/>
          </a:xfrm>
        </p:spPr>
        <p:txBody>
          <a:bodyPr/>
          <a:lstStyle/>
          <a:p>
            <a:pPr marL="383108" indent="-383108">
              <a:buFont typeface="Arial" panose="020B0604020202020204" pitchFamily="34" charset="0"/>
              <a:buChar char="•"/>
            </a:pPr>
            <a:r>
              <a:rPr lang="en-US" dirty="0"/>
              <a:t>No Access Network Charging Identifier in the SMF initial Request</a:t>
            </a:r>
            <a:endParaRPr lang="en-CA" dirty="0">
              <a:cs typeface="Courier New" panose="02070309020205020404" pitchFamily="49" charset="0"/>
            </a:endParaRPr>
          </a:p>
          <a:p>
            <a:endParaRPr lang="en-CA" dirty="0">
              <a:cs typeface="Courier New" panose="02070309020205020404" pitchFamily="49" charset="0"/>
            </a:endParaRPr>
          </a:p>
          <a:p>
            <a:endParaRPr lang="en-GB" dirty="0">
              <a:cs typeface="Courier New" panose="02070309020205020404" pitchFamily="49" charset="0"/>
            </a:endParaRPr>
          </a:p>
          <a:p>
            <a:endParaRPr lang="en-CA" dirty="0"/>
          </a:p>
        </p:txBody>
      </p:sp>
      <p:pic>
        <p:nvPicPr>
          <p:cNvPr id="24" name="Picture 23">
            <a:extLst>
              <a:ext uri="{FF2B5EF4-FFF2-40B4-BE49-F238E27FC236}">
                <a16:creationId xmlns:a16="http://schemas.microsoft.com/office/drawing/2014/main" id="{019A3C8D-1E3C-4408-AEAC-D334F74F1E91}"/>
              </a:ext>
            </a:extLst>
          </p:cNvPr>
          <p:cNvPicPr>
            <a:picLocks noChangeAspect="1"/>
          </p:cNvPicPr>
          <p:nvPr/>
        </p:nvPicPr>
        <p:blipFill>
          <a:blip r:embed="rId3"/>
          <a:stretch>
            <a:fillRect/>
          </a:stretch>
        </p:blipFill>
        <p:spPr>
          <a:xfrm>
            <a:off x="2125681" y="2233880"/>
            <a:ext cx="4864705" cy="3531000"/>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344DF04E-CFB6-4D96-8D48-ACDA78937539}"/>
              </a:ext>
            </a:extLst>
          </p:cNvPr>
          <p:cNvSpPr/>
          <p:nvPr/>
        </p:nvSpPr>
        <p:spPr>
          <a:xfrm>
            <a:off x="556683" y="1767083"/>
            <a:ext cx="6535932" cy="4055751"/>
          </a:xfrm>
          <a:prstGeom prst="rect">
            <a:avLst/>
          </a:prstGeom>
          <a:solidFill>
            <a:schemeClr val="bg1">
              <a:lumMod val="9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18" name="Callout: Bent Line 17">
            <a:extLst>
              <a:ext uri="{FF2B5EF4-FFF2-40B4-BE49-F238E27FC236}">
                <a16:creationId xmlns:a16="http://schemas.microsoft.com/office/drawing/2014/main" id="{15D69189-33E0-4CFF-B53F-CAA44A00979B}"/>
              </a:ext>
            </a:extLst>
          </p:cNvPr>
          <p:cNvSpPr/>
          <p:nvPr/>
        </p:nvSpPr>
        <p:spPr>
          <a:xfrm flipH="1">
            <a:off x="153846" y="5349782"/>
            <a:ext cx="1047969" cy="533276"/>
          </a:xfrm>
          <a:prstGeom prst="borderCallout2">
            <a:avLst>
              <a:gd name="adj1" fmla="val 18750"/>
              <a:gd name="adj2" fmla="val -8333"/>
              <a:gd name="adj3" fmla="val 18750"/>
              <a:gd name="adj4" fmla="val -16667"/>
              <a:gd name="adj5" fmla="val -56405"/>
              <a:gd name="adj6" fmla="val -43414"/>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No Access Network Charging id</a:t>
            </a:r>
            <a:endParaRPr lang="en-CA" sz="1067" dirty="0">
              <a:solidFill>
                <a:schemeClr val="tx2"/>
              </a:solidFill>
              <a:latin typeface="Nokia Pure Headline Light"/>
            </a:endParaRPr>
          </a:p>
        </p:txBody>
      </p:sp>
      <p:grpSp>
        <p:nvGrpSpPr>
          <p:cNvPr id="10" name="Group 9">
            <a:extLst>
              <a:ext uri="{FF2B5EF4-FFF2-40B4-BE49-F238E27FC236}">
                <a16:creationId xmlns:a16="http://schemas.microsoft.com/office/drawing/2014/main" id="{1FF5E528-116D-4036-8610-250E613871A3}"/>
              </a:ext>
            </a:extLst>
          </p:cNvPr>
          <p:cNvGrpSpPr/>
          <p:nvPr/>
        </p:nvGrpSpPr>
        <p:grpSpPr>
          <a:xfrm>
            <a:off x="2692994" y="2469425"/>
            <a:ext cx="6312012" cy="3480960"/>
            <a:chOff x="2538380" y="2156465"/>
            <a:chExt cx="4734009" cy="2610720"/>
          </a:xfrm>
        </p:grpSpPr>
        <p:grpSp>
          <p:nvGrpSpPr>
            <p:cNvPr id="9" name="Group 8">
              <a:extLst>
                <a:ext uri="{FF2B5EF4-FFF2-40B4-BE49-F238E27FC236}">
                  <a16:creationId xmlns:a16="http://schemas.microsoft.com/office/drawing/2014/main" id="{58447F30-C43A-44CB-9532-BE5110E86F82}"/>
                </a:ext>
              </a:extLst>
            </p:cNvPr>
            <p:cNvGrpSpPr/>
            <p:nvPr/>
          </p:nvGrpSpPr>
          <p:grpSpPr>
            <a:xfrm>
              <a:off x="2538380" y="2156465"/>
              <a:ext cx="4734009" cy="2610720"/>
              <a:chOff x="2538380" y="2156465"/>
              <a:chExt cx="4734009" cy="2610720"/>
            </a:xfrm>
          </p:grpSpPr>
          <p:pic>
            <p:nvPicPr>
              <p:cNvPr id="8" name="Picture 7">
                <a:extLst>
                  <a:ext uri="{FF2B5EF4-FFF2-40B4-BE49-F238E27FC236}">
                    <a16:creationId xmlns:a16="http://schemas.microsoft.com/office/drawing/2014/main" id="{D24DC3CA-93F7-44A9-90D0-DCC41B52D7AB}"/>
                  </a:ext>
                </a:extLst>
              </p:cNvPr>
              <p:cNvPicPr>
                <a:picLocks noChangeAspect="1"/>
              </p:cNvPicPr>
              <p:nvPr/>
            </p:nvPicPr>
            <p:blipFill>
              <a:blip r:embed="rId4"/>
              <a:stretch>
                <a:fillRect/>
              </a:stretch>
            </p:blipFill>
            <p:spPr>
              <a:xfrm>
                <a:off x="3616192" y="2156465"/>
                <a:ext cx="3656197" cy="2506355"/>
              </a:xfrm>
              <a:prstGeom prst="rect">
                <a:avLst/>
              </a:prstGeom>
            </p:spPr>
          </p:pic>
          <p:sp>
            <p:nvSpPr>
              <p:cNvPr id="19" name="Callout: Bent Line 18">
                <a:extLst>
                  <a:ext uri="{FF2B5EF4-FFF2-40B4-BE49-F238E27FC236}">
                    <a16:creationId xmlns:a16="http://schemas.microsoft.com/office/drawing/2014/main" id="{4912DA43-605D-42FE-BE38-B32F90CC3CAF}"/>
                  </a:ext>
                </a:extLst>
              </p:cNvPr>
              <p:cNvSpPr/>
              <p:nvPr/>
            </p:nvSpPr>
            <p:spPr>
              <a:xfrm flipH="1">
                <a:off x="2538380" y="4367125"/>
                <a:ext cx="891438" cy="400060"/>
              </a:xfrm>
              <a:prstGeom prst="borderCallout2">
                <a:avLst>
                  <a:gd name="adj1" fmla="val 18750"/>
                  <a:gd name="adj2" fmla="val -8333"/>
                  <a:gd name="adj3" fmla="val 18750"/>
                  <a:gd name="adj4" fmla="val -16667"/>
                  <a:gd name="adj5" fmla="val -4032"/>
                  <a:gd name="adj6" fmla="val -78247"/>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SMF Update, Charging Id per PCC rule</a:t>
                </a:r>
                <a:endParaRPr lang="en-CA" sz="1067" dirty="0">
                  <a:solidFill>
                    <a:schemeClr val="tx2"/>
                  </a:solidFill>
                  <a:latin typeface="Nokia Pure Headline Light"/>
                </a:endParaRPr>
              </a:p>
            </p:txBody>
          </p:sp>
        </p:grpSp>
        <p:sp>
          <p:nvSpPr>
            <p:cNvPr id="25" name="Rectangle: Rounded Corners 24">
              <a:extLst>
                <a:ext uri="{FF2B5EF4-FFF2-40B4-BE49-F238E27FC236}">
                  <a16:creationId xmlns:a16="http://schemas.microsoft.com/office/drawing/2014/main" id="{4361E343-B215-41A1-99BF-69C6A1A166A7}"/>
                </a:ext>
              </a:extLst>
            </p:cNvPr>
            <p:cNvSpPr/>
            <p:nvPr/>
          </p:nvSpPr>
          <p:spPr>
            <a:xfrm>
              <a:off x="3896436" y="3972167"/>
              <a:ext cx="1605355" cy="548938"/>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0" name="Rectangle: Rounded Corners 29">
              <a:extLst>
                <a:ext uri="{FF2B5EF4-FFF2-40B4-BE49-F238E27FC236}">
                  <a16:creationId xmlns:a16="http://schemas.microsoft.com/office/drawing/2014/main" id="{B60CD05C-0CCA-40C6-96C4-D056B2C40319}"/>
                </a:ext>
              </a:extLst>
            </p:cNvPr>
            <p:cNvSpPr/>
            <p:nvPr/>
          </p:nvSpPr>
          <p:spPr>
            <a:xfrm>
              <a:off x="3794239" y="3830300"/>
              <a:ext cx="457040" cy="102173"/>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sp>
        <p:nvSpPr>
          <p:cNvPr id="21" name="Callout: Bent Line 20">
            <a:extLst>
              <a:ext uri="{FF2B5EF4-FFF2-40B4-BE49-F238E27FC236}">
                <a16:creationId xmlns:a16="http://schemas.microsoft.com/office/drawing/2014/main" id="{1F1FC7AD-2239-4AA5-9CF6-8A172D9F29C3}"/>
              </a:ext>
            </a:extLst>
          </p:cNvPr>
          <p:cNvSpPr/>
          <p:nvPr/>
        </p:nvSpPr>
        <p:spPr>
          <a:xfrm flipH="1">
            <a:off x="1269768" y="5465840"/>
            <a:ext cx="1047969" cy="411581"/>
          </a:xfrm>
          <a:prstGeom prst="borderCallout2">
            <a:avLst>
              <a:gd name="adj1" fmla="val 18750"/>
              <a:gd name="adj2" fmla="val -8333"/>
              <a:gd name="adj3" fmla="val 18750"/>
              <a:gd name="adj4" fmla="val -16667"/>
              <a:gd name="adj5" fmla="val -442652"/>
              <a:gd name="adj6" fmla="val -103119"/>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Installing triggers</a:t>
            </a:r>
            <a:endParaRPr lang="en-CA" sz="1067" dirty="0">
              <a:solidFill>
                <a:schemeClr val="tx2"/>
              </a:solidFill>
              <a:latin typeface="Nokia Pure Headline Light"/>
            </a:endParaRPr>
          </a:p>
        </p:txBody>
      </p:sp>
      <p:grpSp>
        <p:nvGrpSpPr>
          <p:cNvPr id="31" name="Group 30">
            <a:extLst>
              <a:ext uri="{FF2B5EF4-FFF2-40B4-BE49-F238E27FC236}">
                <a16:creationId xmlns:a16="http://schemas.microsoft.com/office/drawing/2014/main" id="{1970DCCC-3B51-4AC9-ABB8-A950354B2221}"/>
              </a:ext>
            </a:extLst>
          </p:cNvPr>
          <p:cNvGrpSpPr/>
          <p:nvPr/>
        </p:nvGrpSpPr>
        <p:grpSpPr>
          <a:xfrm>
            <a:off x="6746438" y="3535977"/>
            <a:ext cx="5018221" cy="2995599"/>
            <a:chOff x="5059828" y="2651982"/>
            <a:chExt cx="3763666" cy="2246699"/>
          </a:xfrm>
        </p:grpSpPr>
        <p:grpSp>
          <p:nvGrpSpPr>
            <p:cNvPr id="20" name="Group 19">
              <a:extLst>
                <a:ext uri="{FF2B5EF4-FFF2-40B4-BE49-F238E27FC236}">
                  <a16:creationId xmlns:a16="http://schemas.microsoft.com/office/drawing/2014/main" id="{DBE4667F-171A-4B0D-98D0-05664C2B239B}"/>
                </a:ext>
              </a:extLst>
            </p:cNvPr>
            <p:cNvGrpSpPr/>
            <p:nvPr/>
          </p:nvGrpSpPr>
          <p:grpSpPr>
            <a:xfrm>
              <a:off x="5059828" y="2651982"/>
              <a:ext cx="3763666" cy="2246699"/>
              <a:chOff x="5036523" y="2911875"/>
              <a:chExt cx="3763666" cy="2246699"/>
            </a:xfrm>
          </p:grpSpPr>
          <p:pic>
            <p:nvPicPr>
              <p:cNvPr id="16" name="Picture 15">
                <a:extLst>
                  <a:ext uri="{FF2B5EF4-FFF2-40B4-BE49-F238E27FC236}">
                    <a16:creationId xmlns:a16="http://schemas.microsoft.com/office/drawing/2014/main" id="{3966153E-91FD-45FE-B57E-A6F8A834CAFF}"/>
                  </a:ext>
                </a:extLst>
              </p:cNvPr>
              <p:cNvPicPr>
                <a:picLocks noChangeAspect="1"/>
              </p:cNvPicPr>
              <p:nvPr/>
            </p:nvPicPr>
            <p:blipFill>
              <a:blip r:embed="rId5"/>
              <a:stretch>
                <a:fillRect/>
              </a:stretch>
            </p:blipFill>
            <p:spPr>
              <a:xfrm>
                <a:off x="5036523" y="2911875"/>
                <a:ext cx="3686994" cy="2246699"/>
              </a:xfrm>
              <a:prstGeom prst="rect">
                <a:avLst/>
              </a:prstGeom>
              <a:effectLst>
                <a:outerShdw blurRad="50800" dist="38100" dir="2700000" algn="tl" rotWithShape="0">
                  <a:prstClr val="black">
                    <a:alpha val="40000"/>
                  </a:prstClr>
                </a:outerShdw>
              </a:effectLst>
            </p:spPr>
          </p:pic>
          <p:sp>
            <p:nvSpPr>
              <p:cNvPr id="27" name="Callout: Bent Line 26">
                <a:extLst>
                  <a:ext uri="{FF2B5EF4-FFF2-40B4-BE49-F238E27FC236}">
                    <a16:creationId xmlns:a16="http://schemas.microsoft.com/office/drawing/2014/main" id="{472F55AE-09A4-4DFC-9D33-F68F4CA70E57}"/>
                  </a:ext>
                </a:extLst>
              </p:cNvPr>
              <p:cNvSpPr/>
              <p:nvPr/>
            </p:nvSpPr>
            <p:spPr>
              <a:xfrm>
                <a:off x="7744347" y="4019851"/>
                <a:ext cx="1055842" cy="399720"/>
              </a:xfrm>
              <a:prstGeom prst="borderCallout2">
                <a:avLst>
                  <a:gd name="adj1" fmla="val 67303"/>
                  <a:gd name="adj2" fmla="val -484"/>
                  <a:gd name="adj3" fmla="val 67303"/>
                  <a:gd name="adj4" fmla="val -8033"/>
                  <a:gd name="adj5" fmla="val 105530"/>
                  <a:gd name="adj6" fmla="val -37728"/>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Specify the Charging Id against the Service Flow</a:t>
                </a:r>
                <a:endParaRPr lang="en-CA" sz="1067" dirty="0">
                  <a:solidFill>
                    <a:schemeClr val="tx2"/>
                  </a:solidFill>
                  <a:latin typeface="Nokia Pure Headline Light"/>
                </a:endParaRPr>
              </a:p>
            </p:txBody>
          </p:sp>
        </p:grpSp>
        <p:sp>
          <p:nvSpPr>
            <p:cNvPr id="34" name="Rectangle: Rounded Corners 33">
              <a:extLst>
                <a:ext uri="{FF2B5EF4-FFF2-40B4-BE49-F238E27FC236}">
                  <a16:creationId xmlns:a16="http://schemas.microsoft.com/office/drawing/2014/main" id="{B80D85EF-9973-4DD7-B3C0-780FDD48EA93}"/>
                </a:ext>
              </a:extLst>
            </p:cNvPr>
            <p:cNvSpPr/>
            <p:nvPr/>
          </p:nvSpPr>
          <p:spPr>
            <a:xfrm>
              <a:off x="5225071" y="3628076"/>
              <a:ext cx="2432768" cy="730347"/>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5" name="Rectangle: Rounded Corners 34">
              <a:extLst>
                <a:ext uri="{FF2B5EF4-FFF2-40B4-BE49-F238E27FC236}">
                  <a16:creationId xmlns:a16="http://schemas.microsoft.com/office/drawing/2014/main" id="{FDB1F0FE-735E-44AB-8D0A-C7C629241698}"/>
                </a:ext>
              </a:extLst>
            </p:cNvPr>
            <p:cNvSpPr/>
            <p:nvPr/>
          </p:nvSpPr>
          <p:spPr>
            <a:xfrm>
              <a:off x="7233778" y="3724605"/>
              <a:ext cx="369935" cy="93582"/>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6" name="Rectangle: Rounded Corners 35">
              <a:extLst>
                <a:ext uri="{FF2B5EF4-FFF2-40B4-BE49-F238E27FC236}">
                  <a16:creationId xmlns:a16="http://schemas.microsoft.com/office/drawing/2014/main" id="{F4CC211B-A920-4B04-8D8D-A676D89DE3B1}"/>
                </a:ext>
              </a:extLst>
            </p:cNvPr>
            <p:cNvSpPr/>
            <p:nvPr/>
          </p:nvSpPr>
          <p:spPr>
            <a:xfrm>
              <a:off x="5659040" y="4212313"/>
              <a:ext cx="1472761" cy="146109"/>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37" name="Rectangle: Rounded Corners 36">
              <a:extLst>
                <a:ext uri="{FF2B5EF4-FFF2-40B4-BE49-F238E27FC236}">
                  <a16:creationId xmlns:a16="http://schemas.microsoft.com/office/drawing/2014/main" id="{2D5A60F7-2A16-49F4-A8AE-1DF9AB05E7EA}"/>
                </a:ext>
              </a:extLst>
            </p:cNvPr>
            <p:cNvSpPr/>
            <p:nvPr/>
          </p:nvSpPr>
          <p:spPr>
            <a:xfrm>
              <a:off x="5252490" y="4367125"/>
              <a:ext cx="2405349" cy="531556"/>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spTree>
    <p:extLst>
      <p:ext uri="{BB962C8B-B14F-4D97-AF65-F5344CB8AC3E}">
        <p14:creationId xmlns:p14="http://schemas.microsoft.com/office/powerpoint/2010/main" val="220092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p:cNvSpPr txBox="1"/>
          <p:nvPr/>
        </p:nvSpPr>
        <p:spPr>
          <a:xfrm>
            <a:off x="6945885" y="2459785"/>
            <a:ext cx="3517023" cy="497545"/>
          </a:xfrm>
          <a:prstGeom prst="rect">
            <a:avLst/>
          </a:prstGeom>
          <a:noFill/>
        </p:spPr>
        <p:txBody>
          <a:bodyPr wrap="square" lIns="0" tIns="0" rIns="0" bIns="0" rtlCol="0" anchor="ctr" anchorCtr="0">
            <a:noAutofit/>
          </a:bodyPr>
          <a:lstStyle/>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a:p>
            <a:pPr lvl="0" algn="r">
              <a:defRPr/>
            </a:pPr>
            <a:r>
              <a:rPr lang="en-GB" sz="1067" dirty="0">
                <a:solidFill>
                  <a:srgbClr val="001135"/>
                </a:solidFill>
                <a:latin typeface="Nokia Pure Text Light" pitchFamily="34" charset="0"/>
                <a:ea typeface="Nokia Pure Text Light" pitchFamily="34" charset="0"/>
                <a:cs typeface="Nokia Pure Text Light" pitchFamily="34" charset="0"/>
              </a:rPr>
              <a:t>Rx: AAR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Specific-Action=CHARGING_CORRELATION_EXCHANGE (1) </a:t>
            </a:r>
          </a:p>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sp>
        <p:nvSpPr>
          <p:cNvPr id="4" name="Title 3"/>
          <p:cNvSpPr>
            <a:spLocks noGrp="1"/>
          </p:cNvSpPr>
          <p:nvPr>
            <p:ph type="title"/>
          </p:nvPr>
        </p:nvSpPr>
        <p:spPr/>
        <p:txBody>
          <a:bodyPr>
            <a:normAutofit fontScale="90000"/>
          </a:bodyPr>
          <a:lstStyle/>
          <a:p>
            <a:r>
              <a:rPr lang="en-US" dirty="0"/>
              <a:t>Access Network Charging Identifier – Access Network Charging Address</a:t>
            </a:r>
          </a:p>
        </p:txBody>
      </p:sp>
      <p:sp>
        <p:nvSpPr>
          <p:cNvPr id="5" name="Text Placeholder 4"/>
          <p:cNvSpPr>
            <a:spLocks noGrp="1"/>
          </p:cNvSpPr>
          <p:nvPr>
            <p:ph type="body" sz="quarter" idx="10"/>
          </p:nvPr>
        </p:nvSpPr>
        <p:spPr/>
        <p:txBody>
          <a:bodyPr/>
          <a:lstStyle/>
          <a:p>
            <a:r>
              <a:rPr lang="en-US" dirty="0"/>
              <a:t> </a:t>
            </a:r>
          </a:p>
        </p:txBody>
      </p:sp>
      <p:cxnSp>
        <p:nvCxnSpPr>
          <p:cNvPr id="76" name="Straight Arrow Connector 75"/>
          <p:cNvCxnSpPr>
            <a:cxnSpLocks/>
          </p:cNvCxnSpPr>
          <p:nvPr/>
        </p:nvCxnSpPr>
        <p:spPr>
          <a:xfrm>
            <a:off x="6696391" y="3110192"/>
            <a:ext cx="3811176" cy="1"/>
          </a:xfrm>
          <a:prstGeom prst="straightConnector1">
            <a:avLst/>
          </a:prstGeom>
          <a:ln>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2647" y="3302809"/>
            <a:ext cx="3263847"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763652" y="2900753"/>
            <a:ext cx="3483384" cy="630847"/>
          </a:xfrm>
          <a:prstGeom prst="rect">
            <a:avLst/>
          </a:prstGeom>
          <a:noFill/>
        </p:spPr>
        <p:txBody>
          <a:bodyPr wrap="square" lIns="0" tIns="0" rIns="0" bIns="0" rtlCol="0" anchor="ctr" anchorCtr="0">
            <a:noAutofit/>
          </a:bodyPr>
          <a:lstStyle/>
          <a:p>
            <a:pPr defTabSz="609585" fontAlgn="base">
              <a:spcBef>
                <a:spcPct val="0"/>
              </a:spcBef>
              <a:spcAft>
                <a:spcPct val="0"/>
              </a:spcAft>
              <a:defRPr/>
            </a:pPr>
            <a:r>
              <a:rPr lang="en-GB" sz="1067" dirty="0">
                <a:solidFill>
                  <a:srgbClr val="001135"/>
                </a:solidFill>
                <a:latin typeface="Nokia Pure Text Light" pitchFamily="34" charset="0"/>
                <a:ea typeface="Nokia Pure Text Light" pitchFamily="34" charset="0"/>
                <a:cs typeface="Nokia Pure Text Light" pitchFamily="34" charset="0"/>
              </a:rPr>
              <a:t>Rx: AAA</a:t>
            </a: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Access-Network-Charging-Identifier-Value=12345678</a:t>
            </a:r>
          </a:p>
        </p:txBody>
      </p:sp>
      <p:cxnSp>
        <p:nvCxnSpPr>
          <p:cNvPr id="98" name="Straight Connector 97"/>
          <p:cNvCxnSpPr/>
          <p:nvPr/>
        </p:nvCxnSpPr>
        <p:spPr>
          <a:xfrm flipH="1">
            <a:off x="529087" y="1600345"/>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2" name="Group 293"/>
          <p:cNvGrpSpPr>
            <a:grpSpLocks/>
          </p:cNvGrpSpPr>
          <p:nvPr/>
        </p:nvGrpSpPr>
        <p:grpSpPr bwMode="auto">
          <a:xfrm>
            <a:off x="389366" y="956039"/>
            <a:ext cx="275172" cy="427392"/>
            <a:chOff x="1259572" y="3691697"/>
            <a:chExt cx="232019" cy="400050"/>
          </a:xfrm>
        </p:grpSpPr>
        <p:sp>
          <p:nvSpPr>
            <p:cNvPr id="103" name="Freeform 304"/>
            <p:cNvSpPr>
              <a:spLocks noEditPoints="1"/>
            </p:cNvSpPr>
            <p:nvPr/>
          </p:nvSpPr>
          <p:spPr bwMode="auto">
            <a:xfrm>
              <a:off x="1259572" y="3691697"/>
              <a:ext cx="232019" cy="400050"/>
            </a:xfrm>
            <a:custGeom>
              <a:avLst/>
              <a:gdLst>
                <a:gd name="T0" fmla="*/ 2147483647 w 61"/>
                <a:gd name="T1" fmla="*/ 0 h 105"/>
                <a:gd name="T2" fmla="*/ 2147483647 w 61"/>
                <a:gd name="T3" fmla="*/ 0 h 105"/>
                <a:gd name="T4" fmla="*/ 2147483647 w 61"/>
                <a:gd name="T5" fmla="*/ 2147483647 h 105"/>
                <a:gd name="T6" fmla="*/ 2147483647 w 61"/>
                <a:gd name="T7" fmla="*/ 2147483647 h 105"/>
                <a:gd name="T8" fmla="*/ 0 w 61"/>
                <a:gd name="T9" fmla="*/ 2147483647 h 105"/>
                <a:gd name="T10" fmla="*/ 0 w 61"/>
                <a:gd name="T11" fmla="*/ 2147483647 h 105"/>
                <a:gd name="T12" fmla="*/ 2147483647 w 61"/>
                <a:gd name="T13" fmla="*/ 2147483647 h 105"/>
                <a:gd name="T14" fmla="*/ 2147483647 w 61"/>
                <a:gd name="T15" fmla="*/ 2147483647 h 105"/>
                <a:gd name="T16" fmla="*/ 2147483647 w 61"/>
                <a:gd name="T17" fmla="*/ 2147483647 h 105"/>
                <a:gd name="T18" fmla="*/ 2147483647 w 61"/>
                <a:gd name="T19" fmla="*/ 2147483647 h 105"/>
                <a:gd name="T20" fmla="*/ 2147483647 w 61"/>
                <a:gd name="T21" fmla="*/ 0 h 105"/>
                <a:gd name="T22" fmla="*/ 2147483647 w 61"/>
                <a:gd name="T23" fmla="*/ 2147483647 h 105"/>
                <a:gd name="T24" fmla="*/ 2147483647 w 61"/>
                <a:gd name="T25" fmla="*/ 2147483647 h 105"/>
                <a:gd name="T26" fmla="*/ 2147483647 w 61"/>
                <a:gd name="T27" fmla="*/ 0 h 105"/>
                <a:gd name="T28" fmla="*/ 2147483647 w 61"/>
                <a:gd name="T29" fmla="*/ 2147483647 h 105"/>
                <a:gd name="T30" fmla="*/ 2147483647 w 61"/>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105"/>
                <a:gd name="T50" fmla="*/ 61 w 61"/>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105">
                  <a:moveTo>
                    <a:pt x="52" y="0"/>
                  </a:moveTo>
                  <a:cubicBezTo>
                    <a:pt x="21" y="0"/>
                    <a:pt x="21" y="0"/>
                    <a:pt x="21" y="0"/>
                  </a:cubicBezTo>
                  <a:cubicBezTo>
                    <a:pt x="21" y="1"/>
                    <a:pt x="22" y="3"/>
                    <a:pt x="22" y="6"/>
                  </a:cubicBezTo>
                  <a:cubicBezTo>
                    <a:pt x="22" y="13"/>
                    <a:pt x="15" y="20"/>
                    <a:pt x="8" y="20"/>
                  </a:cubicBezTo>
                  <a:cubicBezTo>
                    <a:pt x="5" y="20"/>
                    <a:pt x="2" y="19"/>
                    <a:pt x="0" y="18"/>
                  </a:cubicBezTo>
                  <a:cubicBezTo>
                    <a:pt x="0" y="95"/>
                    <a:pt x="0" y="95"/>
                    <a:pt x="0" y="95"/>
                  </a:cubicBezTo>
                  <a:cubicBezTo>
                    <a:pt x="0" y="100"/>
                    <a:pt x="4" y="105"/>
                    <a:pt x="8" y="105"/>
                  </a:cubicBezTo>
                  <a:cubicBezTo>
                    <a:pt x="52" y="105"/>
                    <a:pt x="52" y="105"/>
                    <a:pt x="52" y="105"/>
                  </a:cubicBezTo>
                  <a:cubicBezTo>
                    <a:pt x="57" y="105"/>
                    <a:pt x="61" y="100"/>
                    <a:pt x="61" y="95"/>
                  </a:cubicBezTo>
                  <a:cubicBezTo>
                    <a:pt x="61" y="10"/>
                    <a:pt x="61" y="10"/>
                    <a:pt x="61" y="10"/>
                  </a:cubicBezTo>
                  <a:cubicBezTo>
                    <a:pt x="61" y="4"/>
                    <a:pt x="57" y="0"/>
                    <a:pt x="52" y="0"/>
                  </a:cubicBezTo>
                  <a:moveTo>
                    <a:pt x="7" y="11"/>
                  </a:moveTo>
                  <a:cubicBezTo>
                    <a:pt x="10" y="11"/>
                    <a:pt x="13" y="9"/>
                    <a:pt x="13" y="6"/>
                  </a:cubicBezTo>
                  <a:cubicBezTo>
                    <a:pt x="13" y="3"/>
                    <a:pt x="10" y="0"/>
                    <a:pt x="7" y="0"/>
                  </a:cubicBezTo>
                  <a:cubicBezTo>
                    <a:pt x="4" y="0"/>
                    <a:pt x="2" y="3"/>
                    <a:pt x="2" y="6"/>
                  </a:cubicBezTo>
                  <a:cubicBezTo>
                    <a:pt x="2" y="9"/>
                    <a:pt x="4" y="11"/>
                    <a:pt x="7" y="11"/>
                  </a:cubicBezTo>
                </a:path>
              </a:pathLst>
            </a:custGeom>
            <a:solidFill>
              <a:srgbClr val="6D6E71"/>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124191"/>
                </a:solidFill>
                <a:latin typeface="Arial" charset="0"/>
              </a:endParaRPr>
            </a:p>
          </p:txBody>
        </p:sp>
        <p:sp>
          <p:nvSpPr>
            <p:cNvPr id="104" name="Rectangle 305"/>
            <p:cNvSpPr>
              <a:spLocks noChangeArrowheads="1"/>
            </p:cNvSpPr>
            <p:nvPr/>
          </p:nvSpPr>
          <p:spPr bwMode="auto">
            <a:xfrm>
              <a:off x="1308418" y="3776232"/>
              <a:ext cx="129442" cy="194072"/>
            </a:xfrm>
            <a:prstGeom prst="rect">
              <a:avLst/>
            </a:prstGeom>
            <a:solidFill>
              <a:srgbClr val="FFFFFF"/>
            </a:solidFill>
            <a:ln w="9525">
              <a:noFill/>
              <a:miter lim="800000"/>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sp>
          <p:nvSpPr>
            <p:cNvPr id="105" name="Oval 306"/>
            <p:cNvSpPr>
              <a:spLocks noChangeArrowheads="1"/>
            </p:cNvSpPr>
            <p:nvPr/>
          </p:nvSpPr>
          <p:spPr bwMode="auto">
            <a:xfrm>
              <a:off x="1353600" y="4000071"/>
              <a:ext cx="46404" cy="41672"/>
            </a:xfrm>
            <a:prstGeom prst="ellipse">
              <a:avLst/>
            </a:prstGeom>
            <a:solidFill>
              <a:srgbClr val="FFFFFF"/>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grpSp>
      <p:sp>
        <p:nvSpPr>
          <p:cNvPr id="113" name="Text Box 423"/>
          <p:cNvSpPr txBox="1">
            <a:spLocks noChangeArrowheads="1"/>
          </p:cNvSpPr>
          <p:nvPr/>
        </p:nvSpPr>
        <p:spPr bwMode="auto">
          <a:xfrm>
            <a:off x="183967" y="1340063"/>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UE1</a:t>
            </a:r>
          </a:p>
        </p:txBody>
      </p:sp>
      <p:sp>
        <p:nvSpPr>
          <p:cNvPr id="130" name="Freeform 117"/>
          <p:cNvSpPr>
            <a:spLocks noEditPoints="1"/>
          </p:cNvSpPr>
          <p:nvPr/>
        </p:nvSpPr>
        <p:spPr bwMode="auto">
          <a:xfrm>
            <a:off x="10260243" y="845529"/>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Nokia Pure Text Light"/>
            </a:endParaRPr>
          </a:p>
        </p:txBody>
      </p:sp>
      <p:cxnSp>
        <p:nvCxnSpPr>
          <p:cNvPr id="131" name="Straight Connector 130"/>
          <p:cNvCxnSpPr/>
          <p:nvPr/>
        </p:nvCxnSpPr>
        <p:spPr>
          <a:xfrm flipH="1">
            <a:off x="10485615" y="1590609"/>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 Box 423"/>
          <p:cNvSpPr txBox="1">
            <a:spLocks noChangeArrowheads="1"/>
          </p:cNvSpPr>
          <p:nvPr/>
        </p:nvSpPr>
        <p:spPr bwMode="auto">
          <a:xfrm>
            <a:off x="10159990" y="1341831"/>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AF</a:t>
            </a:r>
          </a:p>
        </p:txBody>
      </p:sp>
      <p:cxnSp>
        <p:nvCxnSpPr>
          <p:cNvPr id="133" name="Straight Arrow Connector 132"/>
          <p:cNvCxnSpPr>
            <a:cxnSpLocks/>
          </p:cNvCxnSpPr>
          <p:nvPr/>
        </p:nvCxnSpPr>
        <p:spPr>
          <a:xfrm>
            <a:off x="6696391" y="2691035"/>
            <a:ext cx="3789224" cy="0"/>
          </a:xfrm>
          <a:prstGeom prst="straightConnector1">
            <a:avLst/>
          </a:prstGeom>
          <a:ln>
            <a:solidFill>
              <a:schemeClr val="tx2"/>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a:off x="6696391" y="5202707"/>
            <a:ext cx="3766516" cy="0"/>
          </a:xfrm>
          <a:prstGeom prst="straightConnector1">
            <a:avLst/>
          </a:prstGeom>
          <a:ln>
            <a:solidFill>
              <a:schemeClr val="tx2"/>
            </a:solidFill>
            <a:headEnd type="none"/>
            <a:tailEnd type="stealth" w="med" len="lg"/>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726459" y="4966642"/>
            <a:ext cx="3576767" cy="1001636"/>
          </a:xfrm>
          <a:prstGeom prst="rect">
            <a:avLst/>
          </a:prstGeom>
          <a:noFill/>
        </p:spPr>
        <p:txBody>
          <a:bodyPr wrap="square" lIns="0" tIns="0" rIns="0" bIns="0" rtlCol="0" anchor="ctr" anchorCtr="0">
            <a:noAutofit/>
          </a:bodyPr>
          <a:lstStyle/>
          <a:p>
            <a:pPr lvl="0">
              <a:defRPr/>
            </a:pPr>
            <a:r>
              <a:rPr lang="en-GB" sz="1067" dirty="0">
                <a:solidFill>
                  <a:schemeClr val="tx2"/>
                </a:solidFill>
                <a:latin typeface="Nokia Pure Text Light" pitchFamily="34" charset="0"/>
                <a:ea typeface="Nokia Pure Text Light" pitchFamily="34" charset="0"/>
                <a:cs typeface="Nokia Pure Text Light" pitchFamily="34" charset="0"/>
              </a:rPr>
              <a:t>Rx: RAR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 CHARGING_CORRELATION_EXCHANGE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Access-Network-Charging-Identifier-Value=12345678</a:t>
            </a:r>
          </a:p>
          <a:p>
            <a:pPr>
              <a:defRPr/>
            </a:pPr>
            <a:r>
              <a:rPr lang="en-GB" sz="1067" b="1" dirty="0">
                <a:solidFill>
                  <a:srgbClr val="7030A0"/>
                </a:solidFill>
                <a:latin typeface="Nokia Pure Text Light" pitchFamily="34" charset="0"/>
                <a:ea typeface="Nokia Pure Text Light" pitchFamily="34" charset="0"/>
                <a:cs typeface="Nokia Pure Text Light" pitchFamily="34" charset="0"/>
              </a:rPr>
              <a:t>Access-Network-Charging-Address = 10.10.10.10 </a:t>
            </a:r>
          </a:p>
        </p:txBody>
      </p:sp>
      <p:sp>
        <p:nvSpPr>
          <p:cNvPr id="61" name="Footer Placeholder 4"/>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77" name="Freeform 117">
            <a:extLst>
              <a:ext uri="{FF2B5EF4-FFF2-40B4-BE49-F238E27FC236}">
                <a16:creationId xmlns:a16="http://schemas.microsoft.com/office/drawing/2014/main" id="{5CCDF168-B0C1-4B58-B591-9079B753C3DE}"/>
              </a:ext>
            </a:extLst>
          </p:cNvPr>
          <p:cNvSpPr>
            <a:spLocks noEditPoints="1"/>
          </p:cNvSpPr>
          <p:nvPr/>
        </p:nvSpPr>
        <p:spPr bwMode="auto">
          <a:xfrm>
            <a:off x="6462276" y="868522"/>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78" name="Text Box 423">
            <a:extLst>
              <a:ext uri="{FF2B5EF4-FFF2-40B4-BE49-F238E27FC236}">
                <a16:creationId xmlns:a16="http://schemas.microsoft.com/office/drawing/2014/main" id="{D9A2512A-4D19-46AF-996C-67CDA413C684}"/>
              </a:ext>
            </a:extLst>
          </p:cNvPr>
          <p:cNvSpPr txBox="1">
            <a:spLocks noChangeArrowheads="1"/>
          </p:cNvSpPr>
          <p:nvPr/>
        </p:nvSpPr>
        <p:spPr bwMode="auto">
          <a:xfrm>
            <a:off x="6331026" y="1374579"/>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NPC</a:t>
            </a:r>
          </a:p>
        </p:txBody>
      </p:sp>
      <p:cxnSp>
        <p:nvCxnSpPr>
          <p:cNvPr id="80" name="Straight Connector 79">
            <a:extLst>
              <a:ext uri="{FF2B5EF4-FFF2-40B4-BE49-F238E27FC236}">
                <a16:creationId xmlns:a16="http://schemas.microsoft.com/office/drawing/2014/main" id="{E7AFDD66-88A1-45BB-B0B7-8AB334572CCC}"/>
              </a:ext>
            </a:extLst>
          </p:cNvPr>
          <p:cNvCxnSpPr/>
          <p:nvPr/>
        </p:nvCxnSpPr>
        <p:spPr>
          <a:xfrm flipH="1">
            <a:off x="6665911" y="1612313"/>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reeform 117">
            <a:extLst>
              <a:ext uri="{FF2B5EF4-FFF2-40B4-BE49-F238E27FC236}">
                <a16:creationId xmlns:a16="http://schemas.microsoft.com/office/drawing/2014/main" id="{04B16B5E-57CE-4D81-A9BC-B106331329B2}"/>
              </a:ext>
            </a:extLst>
          </p:cNvPr>
          <p:cNvSpPr>
            <a:spLocks noEditPoints="1"/>
          </p:cNvSpPr>
          <p:nvPr/>
        </p:nvSpPr>
        <p:spPr bwMode="auto">
          <a:xfrm>
            <a:off x="3084527" y="828914"/>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84" name="Text Box 423">
            <a:extLst>
              <a:ext uri="{FF2B5EF4-FFF2-40B4-BE49-F238E27FC236}">
                <a16:creationId xmlns:a16="http://schemas.microsoft.com/office/drawing/2014/main" id="{3FE13845-D5A6-4491-8ED1-B7FDFF9CB455}"/>
              </a:ext>
            </a:extLst>
          </p:cNvPr>
          <p:cNvSpPr txBox="1">
            <a:spLocks noChangeArrowheads="1"/>
          </p:cNvSpPr>
          <p:nvPr/>
        </p:nvSpPr>
        <p:spPr bwMode="auto">
          <a:xfrm>
            <a:off x="2881830" y="1371363"/>
            <a:ext cx="819869"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SMF</a:t>
            </a:r>
          </a:p>
        </p:txBody>
      </p:sp>
      <p:cxnSp>
        <p:nvCxnSpPr>
          <p:cNvPr id="85" name="Straight Connector 84">
            <a:extLst>
              <a:ext uri="{FF2B5EF4-FFF2-40B4-BE49-F238E27FC236}">
                <a16:creationId xmlns:a16="http://schemas.microsoft.com/office/drawing/2014/main" id="{C02EE0AC-7270-4D5B-945B-19A34CABD372}"/>
              </a:ext>
            </a:extLst>
          </p:cNvPr>
          <p:cNvCxnSpPr/>
          <p:nvPr/>
        </p:nvCxnSpPr>
        <p:spPr>
          <a:xfrm flipH="1">
            <a:off x="3273504" y="1620141"/>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E0C2336-AEF3-47D8-B0F6-42A312C80322}"/>
              </a:ext>
            </a:extLst>
          </p:cNvPr>
          <p:cNvCxnSpPr/>
          <p:nvPr/>
        </p:nvCxnSpPr>
        <p:spPr>
          <a:xfrm>
            <a:off x="3279621" y="1780212"/>
            <a:ext cx="3327020" cy="0"/>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631860-3BDB-448A-B8B9-FE9087C092CB}"/>
              </a:ext>
            </a:extLst>
          </p:cNvPr>
          <p:cNvSpPr txBox="1"/>
          <p:nvPr/>
        </p:nvSpPr>
        <p:spPr>
          <a:xfrm>
            <a:off x="3312077" y="1599342"/>
            <a:ext cx="3400163" cy="930471"/>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Npcf_SMPolicyControl_Create</a:t>
            </a:r>
            <a:endParaRPr lang="en-GB" sz="1067" dirty="0">
              <a:solidFill>
                <a:srgbClr val="000000"/>
              </a:solidFill>
              <a:latin typeface="Nokia Pure Text Light"/>
              <a:ea typeface="Nokia Pure Text Light" pitchFamily="34" charset="0"/>
              <a:cs typeface="Nokia Pure Text Light" pitchFamily="34" charset="0"/>
            </a:endParaRPr>
          </a:p>
          <a:p>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r>
              <a:rPr lang="en-GB" sz="1067" dirty="0" err="1">
                <a:solidFill>
                  <a:schemeClr val="bg1">
                    <a:lumMod val="75000"/>
                  </a:schemeClr>
                </a:solidFill>
                <a:latin typeface="Nokia Pure Text Light"/>
                <a:ea typeface="Nokia Pure Text Light" pitchFamily="34" charset="0"/>
                <a:cs typeface="Nokia Pure Text Light" pitchFamily="34" charset="0"/>
              </a:rPr>
              <a:t>accNetChIds</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 "</a:t>
            </a:r>
            <a:r>
              <a:rPr lang="en-GB" sz="1067" dirty="0">
                <a:solidFill>
                  <a:schemeClr val="bg1">
                    <a:lumMod val="75000"/>
                  </a:schemeClr>
                </a:solidFill>
                <a:latin typeface="Nokia Pure Text Light"/>
                <a:ea typeface="Nokia Pure Text Light" pitchFamily="34" charset="0"/>
                <a:cs typeface="Nokia Pure Text Light" pitchFamily="34" charset="0"/>
              </a:rPr>
              <a:t> {</a:t>
            </a:r>
          </a:p>
          <a:p>
            <a:r>
              <a:rPr lang="en-GB" sz="1067" dirty="0">
                <a:solidFill>
                  <a:schemeClr val="bg1">
                    <a:lumMod val="75000"/>
                  </a:schemeClr>
                </a:solidFill>
                <a:latin typeface="Nokia Pure Text Light"/>
                <a:ea typeface="Nokia Pure Text Light" pitchFamily="34" charset="0"/>
                <a:cs typeface="Nokia Pure Text Light" pitchFamily="34" charset="0"/>
              </a:rPr>
              <a:t>    "accNetChaIdValue":12345678,</a:t>
            </a:r>
          </a:p>
          <a:p>
            <a:r>
              <a:rPr lang="en-GB" sz="1067" dirty="0">
                <a:solidFill>
                  <a:schemeClr val="bg1">
                    <a:lumMod val="75000"/>
                  </a:schemeClr>
                </a:solidFill>
                <a:latin typeface="Nokia Pure Text Light"/>
                <a:ea typeface="Nokia Pure Text Light" pitchFamily="34" charset="0"/>
                <a:cs typeface="Nokia Pure Text Light" pitchFamily="34" charset="0"/>
              </a:rPr>
              <a:t>    "</a:t>
            </a:r>
            <a:r>
              <a:rPr lang="en-GB" sz="1067" dirty="0" err="1">
                <a:solidFill>
                  <a:schemeClr val="bg1">
                    <a:lumMod val="75000"/>
                  </a:schemeClr>
                </a:solidFill>
                <a:latin typeface="Nokia Pure Text Light"/>
                <a:ea typeface="Nokia Pure Text Light" pitchFamily="34" charset="0"/>
                <a:cs typeface="Nokia Pure Text Light" pitchFamily="34" charset="0"/>
              </a:rPr>
              <a:t>sessionChScope</a:t>
            </a:r>
            <a:r>
              <a:rPr lang="en-GB" sz="1067" dirty="0">
                <a:solidFill>
                  <a:schemeClr val="bg1">
                    <a:lumMod val="75000"/>
                  </a:schemeClr>
                </a:solidFill>
                <a:latin typeface="Nokia Pure Text Light"/>
                <a:ea typeface="Nokia Pure Text Light" pitchFamily="34" charset="0"/>
                <a:cs typeface="Nokia Pure Text Light" pitchFamily="34" charset="0"/>
              </a:rPr>
              <a:t>":true }</a:t>
            </a:r>
          </a:p>
          <a:p>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a:t>
            </a:r>
            <a:r>
              <a:rPr lang="en-GB" sz="1067" dirty="0" err="1">
                <a:solidFill>
                  <a:schemeClr val="bg1">
                    <a:lumMod val="75000"/>
                  </a:schemeClr>
                </a:solidFill>
                <a:latin typeface="Nokia Pure Text Light"/>
                <a:ea typeface="Nokia Pure Text Light" pitchFamily="34" charset="0"/>
                <a:cs typeface="Nokia Pure Text Light" pitchFamily="34" charset="0"/>
              </a:rPr>
              <a:t>chargEntityAddr</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a:t>
            </a:r>
            <a:r>
              <a:rPr lang="en-GB" sz="1067" dirty="0">
                <a:solidFill>
                  <a:schemeClr val="bg1">
                    <a:lumMod val="75000"/>
                  </a:schemeClr>
                </a:solidFill>
                <a:latin typeface="Nokia Pure Text Light"/>
                <a:ea typeface="Nokia Pure Text Light" pitchFamily="34" charset="0"/>
                <a:cs typeface="Nokia Pure Text Light" pitchFamily="34" charset="0"/>
              </a:rPr>
              <a:t>: </a:t>
            </a:r>
            <a:r>
              <a:rPr lang="en-GB" sz="1067" dirty="0">
                <a:solidFill>
                  <a:schemeClr val="bg1">
                    <a:lumMod val="75000"/>
                  </a:schemeClr>
                </a:solidFill>
                <a:latin typeface="Nokia Pure Text Light" pitchFamily="34" charset="0"/>
                <a:ea typeface="Nokia Pure Text Light" pitchFamily="34" charset="0"/>
                <a:cs typeface="Nokia Pure Text Light" pitchFamily="34" charset="0"/>
              </a:rPr>
              <a:t>{"anChargIpv4Addr":"10.10.10.10"}</a:t>
            </a:r>
            <a:endParaRPr lang="en-GB" sz="1067" dirty="0">
              <a:solidFill>
                <a:schemeClr val="bg1">
                  <a:lumMod val="75000"/>
                </a:schemeClr>
              </a:solidFill>
              <a:latin typeface="Nokia Pure Text Light"/>
              <a:ea typeface="Nokia Pure Text Light" pitchFamily="34" charset="0"/>
              <a:cs typeface="Nokia Pure Text Light" pitchFamily="34" charset="0"/>
            </a:endParaRPr>
          </a:p>
        </p:txBody>
      </p:sp>
      <p:sp>
        <p:nvSpPr>
          <p:cNvPr id="88" name="TextBox 87">
            <a:extLst>
              <a:ext uri="{FF2B5EF4-FFF2-40B4-BE49-F238E27FC236}">
                <a16:creationId xmlns:a16="http://schemas.microsoft.com/office/drawing/2014/main" id="{DB35C227-F8F9-44F2-9379-F6ECADCC1F5A}"/>
              </a:ext>
            </a:extLst>
          </p:cNvPr>
          <p:cNvSpPr txBox="1"/>
          <p:nvPr/>
        </p:nvSpPr>
        <p:spPr>
          <a:xfrm>
            <a:off x="3225938" y="3051315"/>
            <a:ext cx="3380703" cy="1355420"/>
          </a:xfrm>
          <a:prstGeom prst="rect">
            <a:avLst/>
          </a:prstGeom>
          <a:noFill/>
        </p:spPr>
        <p:txBody>
          <a:bodyPr wrap="square" lIns="0" tIns="0" rIns="0" bIns="0" rtlCol="0" anchor="ctr" anchorCtr="0">
            <a:noAutofit/>
          </a:bodyPr>
          <a:lstStyle/>
          <a:p>
            <a:pPr algn="r"/>
            <a:r>
              <a:rPr lang="en-GB" sz="1067" dirty="0" err="1">
                <a:solidFill>
                  <a:schemeClr val="tx2"/>
                </a:solidFill>
                <a:latin typeface="Nokia Pure Text Light" pitchFamily="34" charset="0"/>
                <a:ea typeface="Nokia Pure Text Light" pitchFamily="34" charset="0"/>
                <a:cs typeface="Nokia Pure Text Light" pitchFamily="34" charset="0"/>
              </a:rPr>
              <a:t>Npcf_SMPolicyControl_UpdateNotify</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err="1">
                <a:solidFill>
                  <a:schemeClr val="tx2"/>
                </a:solidFill>
                <a:latin typeface="Nokia Pure Text Light" pitchFamily="34" charset="0"/>
                <a:ea typeface="Nokia Pure Text Light" pitchFamily="34" charset="0"/>
                <a:cs typeface="Nokia Pure Text Light" pitchFamily="34" charset="0"/>
              </a:rPr>
              <a:t>pccRules</a:t>
            </a:r>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 "pccRuleId":</a:t>
            </a:r>
            <a:r>
              <a:rPr lang="en-GB" sz="1067" dirty="0">
                <a:solidFill>
                  <a:srgbClr val="7030A0"/>
                </a:solidFill>
                <a:latin typeface="Nokia Pure Text Light" pitchFamily="34" charset="0"/>
                <a:ea typeface="Nokia Pure Text Light" pitchFamily="34" charset="0"/>
                <a:cs typeface="Nokia Pure Text Light" pitchFamily="34" charset="0"/>
              </a:rPr>
              <a:t>"dynpcc1"</a:t>
            </a:r>
            <a:r>
              <a:rPr lang="en-GB" sz="1067" dirty="0">
                <a:solidFill>
                  <a:schemeClr val="tx2"/>
                </a:solidFill>
                <a:latin typeface="Nokia Pure Text Light" pitchFamily="34" charset="0"/>
                <a:ea typeface="Nokia Pure Text Light" pitchFamily="34" charset="0"/>
                <a:cs typeface="Nokia Pure Text Light" pitchFamily="34" charset="0"/>
              </a:rPr>
              <a:t>}},</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lastReqRuleData</a:t>
            </a:r>
            <a:r>
              <a:rPr lang="en-GB" sz="1067" dirty="0">
                <a:solidFill>
                  <a:srgbClr val="7030A0"/>
                </a:solidFill>
                <a:latin typeface="Nokia Pure Text Light" pitchFamily="34" charset="0"/>
                <a:ea typeface="Nokia Pure Text Light" pitchFamily="34" charset="0"/>
                <a:cs typeface="Nokia Pure Text Light" pitchFamily="34" charset="0"/>
              </a:rPr>
              <a:t>":[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refPccRuleIds</a:t>
            </a:r>
            <a:r>
              <a:rPr lang="en-GB" sz="1067" dirty="0">
                <a:solidFill>
                  <a:srgbClr val="7030A0"/>
                </a:solidFill>
                <a:latin typeface="Nokia Pure Text Light" pitchFamily="34" charset="0"/>
                <a:ea typeface="Nokia Pure Text Light" pitchFamily="34" charset="0"/>
                <a:cs typeface="Nokia Pure Text Light" pitchFamily="34" charset="0"/>
              </a:rPr>
              <a:t>": ["dynpcc1"],</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reqData</a:t>
            </a:r>
            <a:r>
              <a:rPr lang="en-GB" sz="1067" dirty="0">
                <a:solidFill>
                  <a:srgbClr val="7030A0"/>
                </a:solidFill>
                <a:latin typeface="Nokia Pure Text Light" pitchFamily="34" charset="0"/>
                <a:ea typeface="Nokia Pure Text Light" pitchFamily="34" charset="0"/>
                <a:cs typeface="Nokia Pure Text Light" pitchFamily="34" charset="0"/>
              </a:rPr>
              <a:t>": [”CH_ID”]</a:t>
            </a:r>
          </a:p>
          <a:p>
            <a:r>
              <a:rPr lang="en-GB" sz="1067" dirty="0">
                <a:solidFill>
                  <a:srgbClr val="7030A0"/>
                </a:solidFill>
                <a:latin typeface="Nokia Pure Text Light" pitchFamily="34" charset="0"/>
                <a:ea typeface="Nokia Pure Text Light" pitchFamily="34" charset="0"/>
                <a:cs typeface="Nokia Pure Text Light" pitchFamily="34" charset="0"/>
              </a:rPr>
              <a:t>              } ],</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GB" sz="1067" dirty="0" err="1">
                <a:solidFill>
                  <a:srgbClr val="7030A0"/>
                </a:solidFill>
                <a:latin typeface="Nokia Pure Text Light" pitchFamily="34" charset="0"/>
                <a:ea typeface="Nokia Pure Text Light" pitchFamily="34" charset="0"/>
                <a:cs typeface="Nokia Pure Text Light" pitchFamily="34" charset="0"/>
              </a:rPr>
              <a:t>policyCtrlReqTriggers</a:t>
            </a:r>
            <a:r>
              <a:rPr lang="en-GB" sz="1067" dirty="0">
                <a:solidFill>
                  <a:srgbClr val="7030A0"/>
                </a:solidFill>
                <a:latin typeface="Nokia Pure Text Light" pitchFamily="34" charset="0"/>
                <a:ea typeface="Nokia Pure Text Light" pitchFamily="34" charset="0"/>
                <a:cs typeface="Nokia Pure Text Light" pitchFamily="34" charset="0"/>
              </a:rPr>
              <a:t>" = ["AN_CH_COR"]</a:t>
            </a:r>
          </a:p>
        </p:txBody>
      </p:sp>
      <p:cxnSp>
        <p:nvCxnSpPr>
          <p:cNvPr id="92" name="Straight Arrow Connector 91">
            <a:extLst>
              <a:ext uri="{FF2B5EF4-FFF2-40B4-BE49-F238E27FC236}">
                <a16:creationId xmlns:a16="http://schemas.microsoft.com/office/drawing/2014/main" id="{C0F4ECC7-AC62-49A9-8710-E018CD446843}"/>
              </a:ext>
            </a:extLst>
          </p:cNvPr>
          <p:cNvCxnSpPr>
            <a:cxnSpLocks/>
          </p:cNvCxnSpPr>
          <p:nvPr/>
        </p:nvCxnSpPr>
        <p:spPr>
          <a:xfrm flipV="1">
            <a:off x="3293499" y="4884705"/>
            <a:ext cx="3322488" cy="1"/>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45C644-95D3-46A3-B887-2237DC37724E}"/>
              </a:ext>
            </a:extLst>
          </p:cNvPr>
          <p:cNvSpPr txBox="1"/>
          <p:nvPr/>
        </p:nvSpPr>
        <p:spPr>
          <a:xfrm>
            <a:off x="3298389" y="4707124"/>
            <a:ext cx="3509744" cy="1197128"/>
          </a:xfrm>
          <a:prstGeom prst="rect">
            <a:avLst/>
          </a:prstGeom>
          <a:noFill/>
        </p:spPr>
        <p:txBody>
          <a:bodyPr wrap="square" lIns="0" tIns="0" rIns="0" bIns="0" rtlCol="0" anchor="ctr" anchorCtr="0">
            <a:noAutofit/>
          </a:bodyPr>
          <a:lstStyle/>
          <a:p>
            <a:r>
              <a:rPr lang="en-GB" sz="1067" dirty="0" err="1">
                <a:solidFill>
                  <a:schemeClr val="tx2"/>
                </a:solidFill>
                <a:latin typeface="Nokia Pure Text Light"/>
                <a:ea typeface="Nokia Pure Text Light" pitchFamily="34" charset="0"/>
                <a:cs typeface="Nokia Pure Text Light" pitchFamily="34" charset="0"/>
              </a:rPr>
              <a:t>Npcf_SMPolicyControl_Update</a:t>
            </a:r>
            <a:endParaRPr lang="en-GB" sz="1067" dirty="0">
              <a:solidFill>
                <a:schemeClr val="tx2"/>
              </a:solidFill>
              <a:latin typeface="Nokia Pure Text Light"/>
              <a:ea typeface="Nokia Pure Text Light" pitchFamily="34" charset="0"/>
              <a:cs typeface="Nokia Pure Text Light" pitchFamily="34" charset="0"/>
            </a:endParaRPr>
          </a:p>
          <a:p>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err="1">
                <a:solidFill>
                  <a:schemeClr val="tx2"/>
                </a:solidFill>
                <a:latin typeface="Nokia Pure Text Light" pitchFamily="34" charset="0"/>
                <a:ea typeface="Nokia Pure Text Light" pitchFamily="34" charset="0"/>
                <a:cs typeface="Nokia Pure Text Light" pitchFamily="34" charset="0"/>
              </a:rPr>
              <a:t>repPolicyCtrlReqTriggers</a:t>
            </a:r>
            <a:r>
              <a:rPr lang="en-GB" sz="1067" dirty="0">
                <a:solidFill>
                  <a:schemeClr val="tx2"/>
                </a:solidFill>
                <a:latin typeface="Nokia Pure Text Light" pitchFamily="34" charset="0"/>
                <a:ea typeface="Nokia Pure Text Light" pitchFamily="34" charset="0"/>
                <a:cs typeface="Nokia Pure Text Light" pitchFamily="34" charset="0"/>
              </a:rPr>
              <a:t>":[ “AN_CH_COR" ],</a:t>
            </a:r>
          </a:p>
          <a:p>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err="1">
                <a:solidFill>
                  <a:schemeClr val="tx2"/>
                </a:solidFill>
                <a:latin typeface="Nokia Pure Text Light"/>
                <a:ea typeface="Nokia Pure Text Light" pitchFamily="34" charset="0"/>
                <a:cs typeface="Nokia Pure Text Light" pitchFamily="34" charset="0"/>
              </a:rPr>
              <a:t>accNetChIds</a:t>
            </a:r>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a:solidFill>
                  <a:schemeClr val="tx2"/>
                </a:solidFill>
                <a:latin typeface="Nokia Pure Text Light"/>
                <a:ea typeface="Nokia Pure Text Light" pitchFamily="34" charset="0"/>
                <a:cs typeface="Nokia Pure Text Light" pitchFamily="34" charset="0"/>
              </a:rPr>
              <a:t> {</a:t>
            </a:r>
          </a:p>
          <a:p>
            <a:r>
              <a:rPr lang="en-GB" sz="1067" dirty="0">
                <a:solidFill>
                  <a:schemeClr val="tx2"/>
                </a:solidFill>
                <a:latin typeface="Nokia Pure Text Light"/>
                <a:ea typeface="Nokia Pure Text Light" pitchFamily="34" charset="0"/>
                <a:cs typeface="Nokia Pure Text Light" pitchFamily="34" charset="0"/>
              </a:rPr>
              <a:t>    "accNetChaIdValue":12345678,</a:t>
            </a:r>
          </a:p>
          <a:p>
            <a:r>
              <a:rPr lang="en-GB" sz="1067" dirty="0">
                <a:solidFill>
                  <a:schemeClr val="tx2"/>
                </a:solidFill>
                <a:latin typeface="Nokia Pure Text Light"/>
                <a:ea typeface="Nokia Pure Text Light" pitchFamily="34" charset="0"/>
                <a:cs typeface="Nokia Pure Text Light" pitchFamily="34" charset="0"/>
              </a:rPr>
              <a:t>    "</a:t>
            </a:r>
            <a:r>
              <a:rPr lang="en-GB" sz="1067" dirty="0" err="1">
                <a:solidFill>
                  <a:schemeClr val="tx2"/>
                </a:solidFill>
                <a:latin typeface="Nokia Pure Text Light"/>
                <a:ea typeface="Nokia Pure Text Light" pitchFamily="34" charset="0"/>
                <a:cs typeface="Nokia Pure Text Light" pitchFamily="34" charset="0"/>
              </a:rPr>
              <a:t>sessionChScope</a:t>
            </a:r>
            <a:r>
              <a:rPr lang="en-GB" sz="1067" dirty="0">
                <a:solidFill>
                  <a:schemeClr val="tx2"/>
                </a:solidFill>
                <a:latin typeface="Nokia Pure Text Light"/>
                <a:ea typeface="Nokia Pure Text Light" pitchFamily="34" charset="0"/>
                <a:cs typeface="Nokia Pure Text Light" pitchFamily="34" charset="0"/>
              </a:rPr>
              <a:t>":true }</a:t>
            </a:r>
          </a:p>
          <a:p>
            <a:r>
              <a:rPr lang="en-GB" sz="1067" dirty="0">
                <a:solidFill>
                  <a:srgbClr val="7030A0"/>
                </a:solidFill>
                <a:latin typeface="Nokia Pure Text Light" pitchFamily="34" charset="0"/>
                <a:ea typeface="Nokia Pure Text Light" pitchFamily="34" charset="0"/>
                <a:cs typeface="Nokia Pure Text Light" pitchFamily="34" charset="0"/>
              </a:rPr>
              <a:t>"</a:t>
            </a:r>
            <a:r>
              <a:rPr lang="en-GB" sz="1067" dirty="0" err="1">
                <a:solidFill>
                  <a:srgbClr val="7030A0"/>
                </a:solidFill>
                <a:latin typeface="Nokia Pure Text Light"/>
                <a:ea typeface="Nokia Pure Text Light" pitchFamily="34" charset="0"/>
                <a:cs typeface="Nokia Pure Text Light" pitchFamily="34" charset="0"/>
              </a:rPr>
              <a:t>chargEntityAddr</a:t>
            </a:r>
            <a:r>
              <a:rPr lang="en-GB" sz="1067" dirty="0">
                <a:solidFill>
                  <a:schemeClr val="tx2"/>
                </a:solidFill>
                <a:latin typeface="Nokia Pure Text Light" pitchFamily="34" charset="0"/>
                <a:ea typeface="Nokia Pure Text Light" pitchFamily="34" charset="0"/>
                <a:cs typeface="Nokia Pure Text Light" pitchFamily="34" charset="0"/>
              </a:rPr>
              <a:t>"</a:t>
            </a:r>
            <a:r>
              <a:rPr lang="en-GB" sz="1067" dirty="0">
                <a:solidFill>
                  <a:srgbClr val="7030A0"/>
                </a:solidFill>
                <a:latin typeface="Nokia Pure Text Light"/>
                <a:ea typeface="Nokia Pure Text Light" pitchFamily="34" charset="0"/>
                <a:cs typeface="Nokia Pure Text Light" pitchFamily="34" charset="0"/>
              </a:rPr>
              <a:t>: </a:t>
            </a:r>
            <a:r>
              <a:rPr lang="en-GB" sz="1067" dirty="0">
                <a:solidFill>
                  <a:srgbClr val="7030A0"/>
                </a:solidFill>
                <a:latin typeface="Nokia Pure Text Light" pitchFamily="34" charset="0"/>
                <a:ea typeface="Nokia Pure Text Light" pitchFamily="34" charset="0"/>
                <a:cs typeface="Nokia Pure Text Light" pitchFamily="34" charset="0"/>
              </a:rPr>
              <a:t>{"anChargIpv4Addr":"10.10.10.10"}</a:t>
            </a:r>
            <a:r>
              <a:rPr lang="en-GB" sz="1067" b="1" dirty="0">
                <a:solidFill>
                  <a:srgbClr val="7030A0"/>
                </a:solidFill>
                <a:latin typeface="Nokia Pure Text Light" pitchFamily="34" charset="0"/>
                <a:ea typeface="Nokia Pure Text Light" pitchFamily="34" charset="0"/>
                <a:cs typeface="Nokia Pure Text Light" pitchFamily="34" charset="0"/>
              </a:rPr>
              <a:t> </a:t>
            </a:r>
            <a:br>
              <a:rPr lang="en-GB" sz="1067" dirty="0">
                <a:solidFill>
                  <a:srgbClr val="7030A0"/>
                </a:solidFill>
                <a:latin typeface="Nokia Pure Text Light" pitchFamily="34" charset="0"/>
                <a:ea typeface="Nokia Pure Text Light" pitchFamily="34" charset="0"/>
                <a:cs typeface="Nokia Pure Text Light" pitchFamily="34" charset="0"/>
              </a:rPr>
            </a:br>
            <a:endParaRPr lang="en-GB" sz="1067" dirty="0">
              <a:solidFill>
                <a:schemeClr val="bg1">
                  <a:lumMod val="50000"/>
                </a:schemeClr>
              </a:solidFill>
              <a:latin typeface="Nokia Pure Text Light"/>
              <a:ea typeface="Nokia Pure Text Light" pitchFamily="34" charset="0"/>
              <a:cs typeface="Nokia Pure Text Light" pitchFamily="34" charset="0"/>
            </a:endParaRPr>
          </a:p>
        </p:txBody>
      </p:sp>
      <p:sp>
        <p:nvSpPr>
          <p:cNvPr id="49" name="TextBox 48">
            <a:extLst>
              <a:ext uri="{FF2B5EF4-FFF2-40B4-BE49-F238E27FC236}">
                <a16:creationId xmlns:a16="http://schemas.microsoft.com/office/drawing/2014/main" id="{FC2EEF37-155D-4AFA-B8BA-56883E6E731D}"/>
              </a:ext>
            </a:extLst>
          </p:cNvPr>
          <p:cNvSpPr txBox="1"/>
          <p:nvPr/>
        </p:nvSpPr>
        <p:spPr>
          <a:xfrm>
            <a:off x="5311960" y="2430754"/>
            <a:ext cx="1294696" cy="430373"/>
          </a:xfrm>
          <a:prstGeom prst="rect">
            <a:avLst/>
          </a:prstGeom>
          <a:noFill/>
        </p:spPr>
        <p:txBody>
          <a:bodyPr wrap="square" lIns="0" tIns="0" rIns="0" bIns="0" rtlCol="0" anchor="ctr" anchorCtr="0">
            <a:noAutofit/>
          </a:bodyPr>
          <a:lstStyle/>
          <a:p>
            <a:pPr algn="r"/>
            <a:r>
              <a:rPr lang="en-GB" sz="1067" dirty="0">
                <a:solidFill>
                  <a:srgbClr val="000000"/>
                </a:solidFill>
                <a:latin typeface="Nokia Pure Text Light"/>
                <a:ea typeface="Nokia Pure Text Light" pitchFamily="34" charset="0"/>
                <a:cs typeface="Nokia Pure Text Light" pitchFamily="34" charset="0"/>
              </a:rPr>
              <a:t>Response</a:t>
            </a:r>
          </a:p>
          <a:p>
            <a:endParaRPr lang="en-GB" sz="1067" i="1" dirty="0">
              <a:solidFill>
                <a:srgbClr val="000000"/>
              </a:solidFill>
              <a:latin typeface="Nokia Pure Text Light"/>
              <a:ea typeface="Nokia Pure Text Light" pitchFamily="34" charset="0"/>
              <a:cs typeface="Nokia Pure Text Light" pitchFamily="34" charset="0"/>
            </a:endParaRPr>
          </a:p>
        </p:txBody>
      </p:sp>
      <p:cxnSp>
        <p:nvCxnSpPr>
          <p:cNvPr id="50" name="Straight Arrow Connector 49">
            <a:extLst>
              <a:ext uri="{FF2B5EF4-FFF2-40B4-BE49-F238E27FC236}">
                <a16:creationId xmlns:a16="http://schemas.microsoft.com/office/drawing/2014/main" id="{99BB96FC-E181-428B-821F-AA3FFCA360E6}"/>
              </a:ext>
            </a:extLst>
          </p:cNvPr>
          <p:cNvCxnSpPr/>
          <p:nvPr/>
        </p:nvCxnSpPr>
        <p:spPr>
          <a:xfrm>
            <a:off x="3288967" y="2619548"/>
            <a:ext cx="3327020"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34" name="Callout: Bent Line 33">
            <a:extLst>
              <a:ext uri="{FF2B5EF4-FFF2-40B4-BE49-F238E27FC236}">
                <a16:creationId xmlns:a16="http://schemas.microsoft.com/office/drawing/2014/main" id="{3B787D04-B254-4EEE-A84E-A8163548D440}"/>
              </a:ext>
            </a:extLst>
          </p:cNvPr>
          <p:cNvSpPr/>
          <p:nvPr/>
        </p:nvSpPr>
        <p:spPr>
          <a:xfrm flipH="1">
            <a:off x="1263910" y="5681710"/>
            <a:ext cx="1297469" cy="496932"/>
          </a:xfrm>
          <a:prstGeom prst="borderCallout2">
            <a:avLst>
              <a:gd name="adj1" fmla="val 18750"/>
              <a:gd name="adj2" fmla="val -8333"/>
              <a:gd name="adj3" fmla="val 18750"/>
              <a:gd name="adj4" fmla="val -16667"/>
              <a:gd name="adj5" fmla="val -18250"/>
              <a:gd name="adj6" fmla="val -48749"/>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Outside </a:t>
            </a:r>
            <a:r>
              <a:rPr lang="en-US" sz="1067" dirty="0" err="1">
                <a:solidFill>
                  <a:schemeClr val="tx2"/>
                </a:solidFill>
                <a:latin typeface="Nokia Pure Headline Light"/>
              </a:rPr>
              <a:t>accNetchIds</a:t>
            </a:r>
            <a:r>
              <a:rPr lang="en-US" sz="1067" dirty="0">
                <a:solidFill>
                  <a:schemeClr val="tx2"/>
                </a:solidFill>
                <a:latin typeface="Nokia Pure Headline Light"/>
              </a:rPr>
              <a:t>, single value</a:t>
            </a:r>
            <a:endParaRPr lang="en-CA" sz="1067" dirty="0">
              <a:solidFill>
                <a:schemeClr val="tx2"/>
              </a:solidFill>
              <a:latin typeface="Nokia Pure Headline Light"/>
            </a:endParaRPr>
          </a:p>
        </p:txBody>
      </p:sp>
      <p:sp>
        <p:nvSpPr>
          <p:cNvPr id="35" name="Callout: Bent Line 34">
            <a:extLst>
              <a:ext uri="{FF2B5EF4-FFF2-40B4-BE49-F238E27FC236}">
                <a16:creationId xmlns:a16="http://schemas.microsoft.com/office/drawing/2014/main" id="{F9501C01-B6AE-4AD1-99B8-18BC2CFD1F5D}"/>
              </a:ext>
            </a:extLst>
          </p:cNvPr>
          <p:cNvSpPr/>
          <p:nvPr/>
        </p:nvSpPr>
        <p:spPr>
          <a:xfrm flipH="1">
            <a:off x="1279099" y="2122617"/>
            <a:ext cx="1297469" cy="496932"/>
          </a:xfrm>
          <a:prstGeom prst="borderCallout2">
            <a:avLst>
              <a:gd name="adj1" fmla="val 18750"/>
              <a:gd name="adj2" fmla="val -8333"/>
              <a:gd name="adj3" fmla="val 18750"/>
              <a:gd name="adj4" fmla="val -16667"/>
              <a:gd name="adj5" fmla="val 55354"/>
              <a:gd name="adj6" fmla="val -46400"/>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Can be received here as well</a:t>
            </a:r>
            <a:endParaRPr lang="en-CA" sz="1067" dirty="0">
              <a:solidFill>
                <a:schemeClr val="tx2"/>
              </a:solidFill>
              <a:latin typeface="Nokia Pure Headline Light"/>
            </a:endParaRPr>
          </a:p>
        </p:txBody>
      </p:sp>
      <p:cxnSp>
        <p:nvCxnSpPr>
          <p:cNvPr id="3" name="Straight Connector 2">
            <a:extLst>
              <a:ext uri="{FF2B5EF4-FFF2-40B4-BE49-F238E27FC236}">
                <a16:creationId xmlns:a16="http://schemas.microsoft.com/office/drawing/2014/main" id="{A31EC4F6-3C38-4809-B7FF-48C0C9B567D8}"/>
              </a:ext>
            </a:extLst>
          </p:cNvPr>
          <p:cNvCxnSpPr/>
          <p:nvPr/>
        </p:nvCxnSpPr>
        <p:spPr>
          <a:xfrm>
            <a:off x="2770830" y="2219293"/>
            <a:ext cx="467333" cy="3248167"/>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38" name="Callout: Bent Line 37">
            <a:extLst>
              <a:ext uri="{FF2B5EF4-FFF2-40B4-BE49-F238E27FC236}">
                <a16:creationId xmlns:a16="http://schemas.microsoft.com/office/drawing/2014/main" id="{CA91EE13-B0D0-4637-8AEF-80A26B99FE4F}"/>
              </a:ext>
            </a:extLst>
          </p:cNvPr>
          <p:cNvSpPr/>
          <p:nvPr/>
        </p:nvSpPr>
        <p:spPr>
          <a:xfrm>
            <a:off x="8745970" y="1109694"/>
            <a:ext cx="1327997" cy="496932"/>
          </a:xfrm>
          <a:prstGeom prst="borderCallout2">
            <a:avLst>
              <a:gd name="adj1" fmla="val 18750"/>
              <a:gd name="adj2" fmla="val -8333"/>
              <a:gd name="adj3" fmla="val 18750"/>
              <a:gd name="adj4" fmla="val -16667"/>
              <a:gd name="adj5" fmla="val -71348"/>
              <a:gd name="adj6" fmla="val -80265"/>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rgbClr val="FF0000"/>
                </a:solidFill>
                <a:latin typeface="Nokia Pure Headline Light"/>
              </a:rPr>
              <a:t>Not part of initial V15.1.0</a:t>
            </a:r>
            <a:endParaRPr lang="en-CA" sz="1067" dirty="0">
              <a:solidFill>
                <a:srgbClr val="FF0000"/>
              </a:solidFill>
              <a:latin typeface="Nokia Pure Headline Light"/>
            </a:endParaRPr>
          </a:p>
        </p:txBody>
      </p:sp>
    </p:spTree>
    <p:extLst>
      <p:ext uri="{BB962C8B-B14F-4D97-AF65-F5344CB8AC3E}">
        <p14:creationId xmlns:p14="http://schemas.microsoft.com/office/powerpoint/2010/main" val="5650138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Access Network Charging Identifier – Access Network Charging Address</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The 3GPP challenge </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0" name="TextBox 9">
            <a:extLst>
              <a:ext uri="{FF2B5EF4-FFF2-40B4-BE49-F238E27FC236}">
                <a16:creationId xmlns:a16="http://schemas.microsoft.com/office/drawing/2014/main" id="{29182C87-D384-42F0-BB6D-B1ADF092A3AE}"/>
              </a:ext>
            </a:extLst>
          </p:cNvPr>
          <p:cNvSpPr txBox="1"/>
          <p:nvPr/>
        </p:nvSpPr>
        <p:spPr>
          <a:xfrm>
            <a:off x="10258480" y="1765161"/>
            <a:ext cx="737293" cy="358087"/>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067" b="1" dirty="0">
                <a:solidFill>
                  <a:schemeClr val="tx2"/>
                </a:solidFill>
                <a:ea typeface="Nokia Pure Text" panose="020B0503020202020204" pitchFamily="34" charset="0"/>
                <a:cs typeface="Nokia Pure Headline Light"/>
              </a:rPr>
              <a:t>TS 29.214</a:t>
            </a:r>
            <a:endParaRPr lang="en-CA" sz="1067" b="1" dirty="0">
              <a:solidFill>
                <a:schemeClr val="tx2"/>
              </a:solidFill>
              <a:ea typeface="Nokia Pure Text" panose="020B0503020202020204" pitchFamily="34" charset="0"/>
              <a:cs typeface="Nokia Pure Headline Light"/>
            </a:endParaRPr>
          </a:p>
        </p:txBody>
      </p:sp>
      <p:pic>
        <p:nvPicPr>
          <p:cNvPr id="12" name="Picture 11">
            <a:extLst>
              <a:ext uri="{FF2B5EF4-FFF2-40B4-BE49-F238E27FC236}">
                <a16:creationId xmlns:a16="http://schemas.microsoft.com/office/drawing/2014/main" id="{B750A81F-3CDE-4804-B672-E14DD11A38C1}"/>
              </a:ext>
            </a:extLst>
          </p:cNvPr>
          <p:cNvPicPr>
            <a:picLocks noChangeAspect="1"/>
          </p:cNvPicPr>
          <p:nvPr/>
        </p:nvPicPr>
        <p:blipFill>
          <a:blip r:embed="rId2"/>
          <a:stretch>
            <a:fillRect/>
          </a:stretch>
        </p:blipFill>
        <p:spPr>
          <a:xfrm>
            <a:off x="5882676" y="2123185"/>
            <a:ext cx="5111296" cy="3317724"/>
          </a:xfrm>
          <a:prstGeom prst="rect">
            <a:avLst/>
          </a:prstGeom>
          <a:effectLst>
            <a:outerShdw blurRad="50800" dist="38100" dir="2700000" algn="tl" rotWithShape="0">
              <a:prstClr val="black">
                <a:alpha val="40000"/>
              </a:prstClr>
            </a:outerShdw>
          </a:effectLst>
        </p:spPr>
      </p:pic>
      <p:sp>
        <p:nvSpPr>
          <p:cNvPr id="14" name="Callout: Bent Line 13">
            <a:extLst>
              <a:ext uri="{FF2B5EF4-FFF2-40B4-BE49-F238E27FC236}">
                <a16:creationId xmlns:a16="http://schemas.microsoft.com/office/drawing/2014/main" id="{964583C5-6548-44CF-B7A1-7BAEFC4B80F5}"/>
              </a:ext>
            </a:extLst>
          </p:cNvPr>
          <p:cNvSpPr/>
          <p:nvPr/>
        </p:nvSpPr>
        <p:spPr>
          <a:xfrm>
            <a:off x="9150748" y="5573869"/>
            <a:ext cx="1267043" cy="225063"/>
          </a:xfrm>
          <a:prstGeom prst="borderCallout2">
            <a:avLst>
              <a:gd name="adj1" fmla="val 18750"/>
              <a:gd name="adj2" fmla="val -8333"/>
              <a:gd name="adj3" fmla="val 18750"/>
              <a:gd name="adj4" fmla="val -16667"/>
              <a:gd name="adj5" fmla="val -99102"/>
              <a:gd name="adj6" fmla="val -44440"/>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Optional (Single)</a:t>
            </a:r>
            <a:endParaRPr lang="en-CA" sz="1067" dirty="0">
              <a:solidFill>
                <a:schemeClr val="tx2"/>
              </a:solidFill>
              <a:latin typeface="Nokia Pure Headline Light"/>
            </a:endParaRPr>
          </a:p>
        </p:txBody>
      </p:sp>
      <p:sp>
        <p:nvSpPr>
          <p:cNvPr id="15" name="Callout: Bent Line 14">
            <a:extLst>
              <a:ext uri="{FF2B5EF4-FFF2-40B4-BE49-F238E27FC236}">
                <a16:creationId xmlns:a16="http://schemas.microsoft.com/office/drawing/2014/main" id="{B8529D8A-3AC6-41F1-BEFA-7ED774AE2149}"/>
              </a:ext>
            </a:extLst>
          </p:cNvPr>
          <p:cNvSpPr/>
          <p:nvPr/>
        </p:nvSpPr>
        <p:spPr>
          <a:xfrm>
            <a:off x="9155209" y="5819359"/>
            <a:ext cx="1267043" cy="225063"/>
          </a:xfrm>
          <a:prstGeom prst="borderCallout2">
            <a:avLst>
              <a:gd name="adj1" fmla="val 18750"/>
              <a:gd name="adj2" fmla="val -8333"/>
              <a:gd name="adj3" fmla="val 18750"/>
              <a:gd name="adj4" fmla="val -16667"/>
              <a:gd name="adj5" fmla="val -256765"/>
              <a:gd name="adj6" fmla="val -185904"/>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Multiple, Optional</a:t>
            </a:r>
            <a:endParaRPr lang="en-CA" sz="1067" dirty="0">
              <a:solidFill>
                <a:schemeClr val="tx2"/>
              </a:solidFill>
              <a:latin typeface="Nokia Pure Headline Light"/>
            </a:endParaRPr>
          </a:p>
        </p:txBody>
      </p:sp>
      <p:grpSp>
        <p:nvGrpSpPr>
          <p:cNvPr id="21" name="Group 20">
            <a:extLst>
              <a:ext uri="{FF2B5EF4-FFF2-40B4-BE49-F238E27FC236}">
                <a16:creationId xmlns:a16="http://schemas.microsoft.com/office/drawing/2014/main" id="{DF6A5BC5-D3E2-4FF6-8FBC-437551539609}"/>
              </a:ext>
            </a:extLst>
          </p:cNvPr>
          <p:cNvGrpSpPr/>
          <p:nvPr/>
        </p:nvGrpSpPr>
        <p:grpSpPr>
          <a:xfrm>
            <a:off x="837081" y="1765162"/>
            <a:ext cx="4403659" cy="1694847"/>
            <a:chOff x="627811" y="1323871"/>
            <a:chExt cx="3302744" cy="1271135"/>
          </a:xfrm>
        </p:grpSpPr>
        <p:pic>
          <p:nvPicPr>
            <p:cNvPr id="18" name="Picture 17">
              <a:extLst>
                <a:ext uri="{FF2B5EF4-FFF2-40B4-BE49-F238E27FC236}">
                  <a16:creationId xmlns:a16="http://schemas.microsoft.com/office/drawing/2014/main" id="{C8BA73D7-DA5B-4531-943F-F9F1AFF59256}"/>
                </a:ext>
              </a:extLst>
            </p:cNvPr>
            <p:cNvPicPr>
              <a:picLocks noChangeAspect="1"/>
            </p:cNvPicPr>
            <p:nvPr/>
          </p:nvPicPr>
          <p:blipFill>
            <a:blip r:embed="rId3"/>
            <a:stretch>
              <a:fillRect/>
            </a:stretch>
          </p:blipFill>
          <p:spPr>
            <a:xfrm>
              <a:off x="627811" y="1592388"/>
              <a:ext cx="3302744" cy="1002618"/>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FA6B8E40-2478-47F7-AB6D-5645FF8F8D91}"/>
                </a:ext>
              </a:extLst>
            </p:cNvPr>
            <p:cNvSpPr txBox="1"/>
            <p:nvPr/>
          </p:nvSpPr>
          <p:spPr>
            <a:xfrm>
              <a:off x="627811" y="1323871"/>
              <a:ext cx="552970" cy="268565"/>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067" b="1" dirty="0">
                  <a:solidFill>
                    <a:schemeClr val="tx2"/>
                  </a:solidFill>
                  <a:ea typeface="Nokia Pure Text" panose="020B0503020202020204" pitchFamily="34" charset="0"/>
                  <a:cs typeface="Nokia Pure Headline Light"/>
                </a:rPr>
                <a:t>TS 29.512</a:t>
              </a:r>
              <a:endParaRPr lang="en-CA" sz="1067" b="1" dirty="0">
                <a:solidFill>
                  <a:schemeClr val="tx2"/>
                </a:solidFill>
                <a:ea typeface="Nokia Pure Text" panose="020B0503020202020204" pitchFamily="34" charset="0"/>
                <a:cs typeface="Nokia Pure Headline Light"/>
              </a:endParaRPr>
            </a:p>
          </p:txBody>
        </p:sp>
        <p:sp>
          <p:nvSpPr>
            <p:cNvPr id="20" name="Rectangle: Rounded Corners 19">
              <a:extLst>
                <a:ext uri="{FF2B5EF4-FFF2-40B4-BE49-F238E27FC236}">
                  <a16:creationId xmlns:a16="http://schemas.microsoft.com/office/drawing/2014/main" id="{466C2DDB-2D79-4E53-A4DC-3A6EC2E9E5C5}"/>
                </a:ext>
              </a:extLst>
            </p:cNvPr>
            <p:cNvSpPr/>
            <p:nvPr/>
          </p:nvSpPr>
          <p:spPr>
            <a:xfrm>
              <a:off x="3273534" y="2397084"/>
              <a:ext cx="268060" cy="86809"/>
            </a:xfrm>
            <a:prstGeom prst="roundRect">
              <a:avLst/>
            </a:prstGeom>
            <a:noFill/>
            <a:ln w="15875">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grpSp>
      <p:sp>
        <p:nvSpPr>
          <p:cNvPr id="22" name="TextBox 21">
            <a:extLst>
              <a:ext uri="{FF2B5EF4-FFF2-40B4-BE49-F238E27FC236}">
                <a16:creationId xmlns:a16="http://schemas.microsoft.com/office/drawing/2014/main" id="{3BCD7B46-A78B-4049-B56B-8CAE8C9C7B00}"/>
              </a:ext>
            </a:extLst>
          </p:cNvPr>
          <p:cNvSpPr txBox="1"/>
          <p:nvPr/>
        </p:nvSpPr>
        <p:spPr>
          <a:xfrm>
            <a:off x="870894" y="3750723"/>
            <a:ext cx="4305578" cy="768135"/>
          </a:xfrm>
          <a:prstGeom prst="rect">
            <a:avLst/>
          </a:prstGeom>
          <a:solidFill>
            <a:schemeClr val="bg1"/>
          </a:solidFill>
          <a:effectLst>
            <a:outerShdw blurRad="50800" dist="38100" dir="2700000" algn="tl" rotWithShape="0">
              <a:prstClr val="black">
                <a:alpha val="40000"/>
              </a:prstClr>
            </a:outerShdw>
          </a:effectLst>
        </p:spPr>
        <p:txBody>
          <a:bodyPr wrap="none" lIns="96000" tIns="96000" rIns="96000" bIns="96000" rtlCol="0">
            <a:spAutoFit/>
          </a:bodyPr>
          <a:lstStyle/>
          <a:p>
            <a:pPr defTabSz="609585" fontAlgn="base">
              <a:spcAft>
                <a:spcPct val="0"/>
              </a:spcAft>
              <a:buClr>
                <a:srgbClr val="001135"/>
              </a:buClr>
            </a:pPr>
            <a:r>
              <a:rPr lang="en-CA" sz="933" dirty="0">
                <a:solidFill>
                  <a:srgbClr val="242424"/>
                </a:solidFill>
                <a:latin typeface="Courier New" panose="02070309020205020404" pitchFamily="49" charset="0"/>
                <a:cs typeface="Courier New" panose="02070309020205020404" pitchFamily="49" charset="0"/>
              </a:rPr>
              <a:t>"</a:t>
            </a:r>
            <a:r>
              <a:rPr lang="en-CA" sz="933" dirty="0" err="1">
                <a:solidFill>
                  <a:srgbClr val="242424"/>
                </a:solidFill>
                <a:latin typeface="Courier New" panose="02070309020205020404" pitchFamily="49" charset="0"/>
                <a:cs typeface="Courier New" panose="02070309020205020404" pitchFamily="49" charset="0"/>
              </a:rPr>
              <a:t>chargEntityAddr</a:t>
            </a:r>
            <a:r>
              <a:rPr lang="en-CA" sz="933" dirty="0">
                <a:solidFill>
                  <a:srgbClr val="242424"/>
                </a:solidFill>
                <a:latin typeface="Courier New" panose="02070309020205020404" pitchFamily="49" charset="0"/>
                <a:cs typeface="Courier New" panose="02070309020205020404" pitchFamily="49" charset="0"/>
              </a:rPr>
              <a:t>":{</a:t>
            </a:r>
          </a:p>
          <a:p>
            <a:pPr defTabSz="609585" fontAlgn="base">
              <a:spcAft>
                <a:spcPct val="0"/>
              </a:spcAft>
              <a:buClr>
                <a:srgbClr val="001135"/>
              </a:buClr>
            </a:pPr>
            <a:r>
              <a:rPr lang="en-CA" sz="933" dirty="0">
                <a:solidFill>
                  <a:srgbClr val="242424"/>
                </a:solidFill>
                <a:latin typeface="Courier New" panose="02070309020205020404" pitchFamily="49" charset="0"/>
                <a:cs typeface="Courier New" panose="02070309020205020404" pitchFamily="49" charset="0"/>
              </a:rPr>
              <a:t>  "anChargIpv4Addr":"172.17.104.241",</a:t>
            </a:r>
          </a:p>
          <a:p>
            <a:pPr defTabSz="609585" fontAlgn="base">
              <a:spcAft>
                <a:spcPct val="0"/>
              </a:spcAft>
              <a:buClr>
                <a:srgbClr val="001135"/>
              </a:buClr>
            </a:pPr>
            <a:r>
              <a:rPr lang="en-CA" sz="933" dirty="0">
                <a:solidFill>
                  <a:srgbClr val="242424"/>
                </a:solidFill>
                <a:latin typeface="Courier New" panose="02070309020205020404" pitchFamily="49" charset="0"/>
                <a:cs typeface="Courier New" panose="02070309020205020404" pitchFamily="49" charset="0"/>
              </a:rPr>
              <a:t>  "anChargIpv6Addr":"1111:111:111:111:111:305:1002:8010",</a:t>
            </a:r>
          </a:p>
          <a:p>
            <a:pPr defTabSz="609585" fontAlgn="base">
              <a:spcAft>
                <a:spcPct val="0"/>
              </a:spcAft>
              <a:buClr>
                <a:srgbClr val="001135"/>
              </a:buClr>
            </a:pPr>
            <a:r>
              <a:rPr lang="en-CA" sz="933" dirty="0">
                <a:solidFill>
                  <a:srgbClr val="242424"/>
                </a:solidFill>
                <a:latin typeface="Courier New" panose="02070309020205020404" pitchFamily="49" charset="0"/>
                <a:ea typeface="Nokia Pure Text" panose="020B0503020202020204" pitchFamily="34" charset="0"/>
                <a:cs typeface="Courier New" panose="02070309020205020404" pitchFamily="49" charset="0"/>
              </a:rPr>
              <a:t>}</a:t>
            </a:r>
            <a:endParaRPr lang="en-CA" sz="933" dirty="0">
              <a:solidFill>
                <a:schemeClr val="tx2"/>
              </a:solidFill>
              <a:latin typeface="Courier New" panose="02070309020205020404" pitchFamily="49" charset="0"/>
              <a:ea typeface="Nokia Pure Text" panose="020B0503020202020204" pitchFamily="34" charset="0"/>
              <a:cs typeface="Courier New" panose="02070309020205020404" pitchFamily="49" charset="0"/>
            </a:endParaRPr>
          </a:p>
        </p:txBody>
      </p:sp>
      <p:sp>
        <p:nvSpPr>
          <p:cNvPr id="23" name="Callout: Bent Line 22">
            <a:extLst>
              <a:ext uri="{FF2B5EF4-FFF2-40B4-BE49-F238E27FC236}">
                <a16:creationId xmlns:a16="http://schemas.microsoft.com/office/drawing/2014/main" id="{ED28F844-F42C-4873-84F8-233184AD7C9B}"/>
              </a:ext>
            </a:extLst>
          </p:cNvPr>
          <p:cNvSpPr/>
          <p:nvPr/>
        </p:nvSpPr>
        <p:spPr>
          <a:xfrm>
            <a:off x="3276376" y="4809829"/>
            <a:ext cx="1267043" cy="225063"/>
          </a:xfrm>
          <a:prstGeom prst="borderCallout2">
            <a:avLst>
              <a:gd name="adj1" fmla="val 18750"/>
              <a:gd name="adj2" fmla="val -8333"/>
              <a:gd name="adj3" fmla="val 18750"/>
              <a:gd name="adj4" fmla="val -16667"/>
              <a:gd name="adj5" fmla="val -99102"/>
              <a:gd name="adj6" fmla="val -44440"/>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Nested attribute</a:t>
            </a:r>
            <a:endParaRPr lang="en-CA" sz="1067" dirty="0">
              <a:solidFill>
                <a:schemeClr val="tx2"/>
              </a:solidFill>
              <a:latin typeface="Nokia Pure Headline Light"/>
            </a:endParaRPr>
          </a:p>
        </p:txBody>
      </p:sp>
      <p:pic>
        <p:nvPicPr>
          <p:cNvPr id="1026" name="Picture 2" descr="Image result for thinking emoji">
            <a:extLst>
              <a:ext uri="{FF2B5EF4-FFF2-40B4-BE49-F238E27FC236}">
                <a16:creationId xmlns:a16="http://schemas.microsoft.com/office/drawing/2014/main" id="{258898DC-2D19-45BA-B4BA-82C3BA9A5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8047" y="5120615"/>
            <a:ext cx="837501" cy="837501"/>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Curved Right 23">
            <a:extLst>
              <a:ext uri="{FF2B5EF4-FFF2-40B4-BE49-F238E27FC236}">
                <a16:creationId xmlns:a16="http://schemas.microsoft.com/office/drawing/2014/main" id="{522C3A25-1804-43AD-89D0-848111332459}"/>
              </a:ext>
            </a:extLst>
          </p:cNvPr>
          <p:cNvSpPr/>
          <p:nvPr/>
        </p:nvSpPr>
        <p:spPr>
          <a:xfrm rot="16624942">
            <a:off x="3774464" y="3807365"/>
            <a:ext cx="876829" cy="3407912"/>
          </a:xfrm>
          <a:prstGeom prst="curvedRightArrow">
            <a:avLst>
              <a:gd name="adj1" fmla="val 13655"/>
              <a:gd name="adj2" fmla="val 36495"/>
              <a:gd name="adj3" fmla="val 25000"/>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26" name="Callout: Bent Line 25">
            <a:extLst>
              <a:ext uri="{FF2B5EF4-FFF2-40B4-BE49-F238E27FC236}">
                <a16:creationId xmlns:a16="http://schemas.microsoft.com/office/drawing/2014/main" id="{37823A50-D20C-4A58-ACD3-B9EFD13DEA95}"/>
              </a:ext>
            </a:extLst>
          </p:cNvPr>
          <p:cNvSpPr/>
          <p:nvPr/>
        </p:nvSpPr>
        <p:spPr>
          <a:xfrm flipH="1">
            <a:off x="410918" y="5689375"/>
            <a:ext cx="1928469" cy="537483"/>
          </a:xfrm>
          <a:prstGeom prst="borderCallout2">
            <a:avLst>
              <a:gd name="adj1" fmla="val 18751"/>
              <a:gd name="adj2" fmla="val -3234"/>
              <a:gd name="adj3" fmla="val 18751"/>
              <a:gd name="adj4" fmla="val -11059"/>
              <a:gd name="adj5" fmla="val -24442"/>
              <a:gd name="adj6" fmla="val -31930"/>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For NPC chosen to propagate the IPv4 to AF if both present….</a:t>
            </a:r>
            <a:endParaRPr lang="en-CA" sz="1067" dirty="0">
              <a:solidFill>
                <a:schemeClr val="tx2"/>
              </a:solidFill>
              <a:latin typeface="Nokia Pure Headline Light"/>
            </a:endParaRPr>
          </a:p>
        </p:txBody>
      </p:sp>
    </p:spTree>
    <p:extLst>
      <p:ext uri="{BB962C8B-B14F-4D97-AF65-F5344CB8AC3E}">
        <p14:creationId xmlns:p14="http://schemas.microsoft.com/office/powerpoint/2010/main" val="207907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CA" dirty="0"/>
              <a:t>Access Network Charging Identifier operation</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Identifier examples</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pic>
        <p:nvPicPr>
          <p:cNvPr id="8" name="Picture 7">
            <a:extLst>
              <a:ext uri="{FF2B5EF4-FFF2-40B4-BE49-F238E27FC236}">
                <a16:creationId xmlns:a16="http://schemas.microsoft.com/office/drawing/2014/main" id="{5959F24E-45A9-4392-AEEB-70D340E6B28E}"/>
              </a:ext>
            </a:extLst>
          </p:cNvPr>
          <p:cNvPicPr>
            <a:picLocks noChangeAspect="1"/>
          </p:cNvPicPr>
          <p:nvPr/>
        </p:nvPicPr>
        <p:blipFill>
          <a:blip r:embed="rId2"/>
          <a:stretch>
            <a:fillRect/>
          </a:stretch>
        </p:blipFill>
        <p:spPr>
          <a:xfrm>
            <a:off x="647667" y="5205203"/>
            <a:ext cx="8287255" cy="342331"/>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B96ADF51-CFD2-4D6E-BDF0-D55C6EE0E070}"/>
              </a:ext>
            </a:extLst>
          </p:cNvPr>
          <p:cNvSpPr txBox="1"/>
          <p:nvPr/>
        </p:nvSpPr>
        <p:spPr>
          <a:xfrm>
            <a:off x="556683" y="4930772"/>
            <a:ext cx="1017690" cy="378541"/>
          </a:xfrm>
          <a:prstGeom prst="rect">
            <a:avLst/>
          </a:prstGeom>
          <a:noFill/>
        </p:spPr>
        <p:txBody>
          <a:bodyPr wrap="none" lIns="96000" tIns="96000" rIns="96000" bIns="96000" rtlCol="0">
            <a:spAutoFit/>
          </a:bodyPr>
          <a:lstStyle/>
          <a:p>
            <a:pPr marL="228594" indent="-228594" defTabSz="609585" fontAlgn="base">
              <a:spcAft>
                <a:spcPct val="0"/>
              </a:spcAft>
              <a:buClr>
                <a:srgbClr val="001135"/>
              </a:buClr>
              <a:buFont typeface="Arial" panose="020B0604020202020204" pitchFamily="34" charset="0"/>
              <a:buChar char="•"/>
            </a:pPr>
            <a:r>
              <a:rPr lang="en-US" sz="1200" dirty="0">
                <a:solidFill>
                  <a:schemeClr val="tx2"/>
                </a:solidFill>
                <a:ea typeface="Nokia Pure Text" panose="020B0503020202020204" pitchFamily="34" charset="0"/>
                <a:cs typeface="Nokia Pure Headline Light"/>
              </a:rPr>
              <a:t>TELUS 4G</a:t>
            </a:r>
            <a:endParaRPr lang="en-CA" sz="1200" dirty="0">
              <a:solidFill>
                <a:schemeClr val="tx2"/>
              </a:solidFill>
              <a:ea typeface="Nokia Pure Text" panose="020B0503020202020204" pitchFamily="34" charset="0"/>
              <a:cs typeface="Nokia Pure Headline Light"/>
            </a:endParaRPr>
          </a:p>
        </p:txBody>
      </p:sp>
      <p:pic>
        <p:nvPicPr>
          <p:cNvPr id="12" name="Picture 11">
            <a:extLst>
              <a:ext uri="{FF2B5EF4-FFF2-40B4-BE49-F238E27FC236}">
                <a16:creationId xmlns:a16="http://schemas.microsoft.com/office/drawing/2014/main" id="{67DE2C66-FAC2-4C09-99A2-08E99B9FA883}"/>
              </a:ext>
            </a:extLst>
          </p:cNvPr>
          <p:cNvPicPr>
            <a:picLocks noChangeAspect="1"/>
          </p:cNvPicPr>
          <p:nvPr/>
        </p:nvPicPr>
        <p:blipFill>
          <a:blip r:embed="rId3"/>
          <a:stretch>
            <a:fillRect/>
          </a:stretch>
        </p:blipFill>
        <p:spPr>
          <a:xfrm>
            <a:off x="670845" y="3002470"/>
            <a:ext cx="5270500" cy="1765300"/>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CA0632DD-5CD9-443F-8868-9D2AF9B5C132}"/>
              </a:ext>
            </a:extLst>
          </p:cNvPr>
          <p:cNvSpPr txBox="1"/>
          <p:nvPr/>
        </p:nvSpPr>
        <p:spPr>
          <a:xfrm>
            <a:off x="607045" y="2707363"/>
            <a:ext cx="711645" cy="378541"/>
          </a:xfrm>
          <a:prstGeom prst="rect">
            <a:avLst/>
          </a:prstGeom>
          <a:noFill/>
        </p:spPr>
        <p:txBody>
          <a:bodyPr wrap="none" lIns="96000" tIns="96000" rIns="96000" bIns="96000" rtlCol="0">
            <a:spAutoFit/>
          </a:bodyPr>
          <a:lstStyle/>
          <a:p>
            <a:pPr marL="228594" indent="-228594" defTabSz="609585" fontAlgn="base">
              <a:spcAft>
                <a:spcPct val="0"/>
              </a:spcAft>
              <a:buClr>
                <a:srgbClr val="001135"/>
              </a:buClr>
              <a:buFont typeface="Arial" panose="020B0604020202020204" pitchFamily="34" charset="0"/>
              <a:buChar char="•"/>
            </a:pPr>
            <a:r>
              <a:rPr lang="en-US" sz="1200" dirty="0">
                <a:solidFill>
                  <a:schemeClr val="tx2"/>
                </a:solidFill>
                <a:ea typeface="Nokia Pure Text" panose="020B0503020202020204" pitchFamily="34" charset="0"/>
                <a:cs typeface="Nokia Pure Headline Light"/>
              </a:rPr>
              <a:t>BELL</a:t>
            </a:r>
            <a:endParaRPr lang="en-CA" sz="1067" dirty="0">
              <a:solidFill>
                <a:schemeClr val="tx2"/>
              </a:solidFill>
              <a:ea typeface="Nokia Pure Text" panose="020B0503020202020204" pitchFamily="34" charset="0"/>
              <a:cs typeface="Nokia Pure Headline Light"/>
            </a:endParaRPr>
          </a:p>
        </p:txBody>
      </p:sp>
      <p:sp>
        <p:nvSpPr>
          <p:cNvPr id="14" name="Arrow: Curved Down 13">
            <a:extLst>
              <a:ext uri="{FF2B5EF4-FFF2-40B4-BE49-F238E27FC236}">
                <a16:creationId xmlns:a16="http://schemas.microsoft.com/office/drawing/2014/main" id="{9F568B9C-28CE-4EB5-9A2C-45EDD18032F5}"/>
              </a:ext>
            </a:extLst>
          </p:cNvPr>
          <p:cNvSpPr/>
          <p:nvPr/>
        </p:nvSpPr>
        <p:spPr>
          <a:xfrm rot="911961">
            <a:off x="3846426" y="3963685"/>
            <a:ext cx="4189839" cy="342331"/>
          </a:xfrm>
          <a:prstGeom prst="curvedDownArrow">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tIns="120000" bIns="120000" rtlCol="0" anchor="b" anchorCtr="0"/>
          <a:lstStyle/>
          <a:p>
            <a:pPr algn="ctr"/>
            <a:endParaRPr lang="en-CA" sz="1867" dirty="0">
              <a:solidFill>
                <a:srgbClr val="124191"/>
              </a:solidFill>
              <a:latin typeface="Nokia Pure Headline Light"/>
            </a:endParaRPr>
          </a:p>
        </p:txBody>
      </p:sp>
      <p:sp>
        <p:nvSpPr>
          <p:cNvPr id="15" name="TextBox 14">
            <a:extLst>
              <a:ext uri="{FF2B5EF4-FFF2-40B4-BE49-F238E27FC236}">
                <a16:creationId xmlns:a16="http://schemas.microsoft.com/office/drawing/2014/main" id="{B9B63C01-58CD-401D-BB6A-2A182113FCB7}"/>
              </a:ext>
            </a:extLst>
          </p:cNvPr>
          <p:cNvSpPr txBox="1"/>
          <p:nvPr/>
        </p:nvSpPr>
        <p:spPr>
          <a:xfrm>
            <a:off x="7749717" y="4790336"/>
            <a:ext cx="1035452" cy="398996"/>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333" b="1" dirty="0">
                <a:solidFill>
                  <a:schemeClr val="tx2"/>
                </a:solidFill>
                <a:ea typeface="Nokia Pure Text" panose="020B0503020202020204" pitchFamily="34" charset="0"/>
                <a:cs typeface="Nokia Pure Headline Light"/>
              </a:rPr>
              <a:t>0x6943CFFE</a:t>
            </a:r>
            <a:endParaRPr lang="en-CA" sz="1333" b="1" dirty="0">
              <a:solidFill>
                <a:schemeClr val="tx2"/>
              </a:solidFill>
              <a:ea typeface="Nokia Pure Text" panose="020B0503020202020204" pitchFamily="34" charset="0"/>
              <a:cs typeface="Nokia Pure Headline Light"/>
            </a:endParaRPr>
          </a:p>
        </p:txBody>
      </p:sp>
      <p:sp>
        <p:nvSpPr>
          <p:cNvPr id="16" name="TextBox 15">
            <a:extLst>
              <a:ext uri="{FF2B5EF4-FFF2-40B4-BE49-F238E27FC236}">
                <a16:creationId xmlns:a16="http://schemas.microsoft.com/office/drawing/2014/main" id="{66F8CB0B-87D0-4ED7-8A76-EBA42E48DBF0}"/>
              </a:ext>
            </a:extLst>
          </p:cNvPr>
          <p:cNvSpPr txBox="1"/>
          <p:nvPr/>
        </p:nvSpPr>
        <p:spPr>
          <a:xfrm>
            <a:off x="607045" y="1701085"/>
            <a:ext cx="2957004" cy="378541"/>
          </a:xfrm>
          <a:prstGeom prst="rect">
            <a:avLst/>
          </a:prstGeom>
          <a:noFill/>
        </p:spPr>
        <p:txBody>
          <a:bodyPr wrap="none" lIns="96000" tIns="96000" rIns="96000" bIns="96000" rtlCol="0">
            <a:spAutoFit/>
          </a:bodyPr>
          <a:lstStyle/>
          <a:p>
            <a:pPr marL="228594" indent="-228594" defTabSz="609585" fontAlgn="base">
              <a:spcAft>
                <a:spcPct val="0"/>
              </a:spcAft>
              <a:buClr>
                <a:srgbClr val="001135"/>
              </a:buClr>
              <a:buFont typeface="Arial" panose="020B0604020202020204" pitchFamily="34" charset="0"/>
              <a:buChar char="•"/>
            </a:pPr>
            <a:r>
              <a:rPr lang="en-US" sz="1200" dirty="0">
                <a:solidFill>
                  <a:schemeClr val="tx2"/>
                </a:solidFill>
                <a:ea typeface="Nokia Pure Text" panose="020B0503020202020204" pitchFamily="34" charset="0"/>
                <a:cs typeface="Nokia Pure Headline Light"/>
              </a:rPr>
              <a:t>T-Mobile  -&gt; no </a:t>
            </a:r>
            <a:r>
              <a:rPr lang="en-US" sz="1200" dirty="0" err="1">
                <a:solidFill>
                  <a:schemeClr val="tx2"/>
                </a:solidFill>
                <a:ea typeface="Nokia Pure Text" panose="020B0503020202020204" pitchFamily="34" charset="0"/>
                <a:cs typeface="Nokia Pure Headline Light"/>
              </a:rPr>
              <a:t>ccNetChId</a:t>
            </a:r>
            <a:r>
              <a:rPr lang="en-US" sz="1200" dirty="0">
                <a:solidFill>
                  <a:schemeClr val="tx2"/>
                </a:solidFill>
                <a:ea typeface="Nokia Pure Text" panose="020B0503020202020204" pitchFamily="34" charset="0"/>
                <a:cs typeface="Nokia Pure Headline Light"/>
              </a:rPr>
              <a:t> in N7 Request</a:t>
            </a:r>
            <a:endParaRPr lang="en-CA" sz="1200" dirty="0">
              <a:solidFill>
                <a:schemeClr val="tx2"/>
              </a:solidFill>
              <a:ea typeface="Nokia Pure Text" panose="020B0503020202020204" pitchFamily="34" charset="0"/>
              <a:cs typeface="Nokia Pure Headline Light"/>
            </a:endParaRPr>
          </a:p>
        </p:txBody>
      </p:sp>
    </p:spTree>
    <p:extLst>
      <p:ext uri="{BB962C8B-B14F-4D97-AF65-F5344CB8AC3E}">
        <p14:creationId xmlns:p14="http://schemas.microsoft.com/office/powerpoint/2010/main" val="8168207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EF4701-855C-48E7-A145-B70A1DEB7479}"/>
              </a:ext>
            </a:extLst>
          </p:cNvPr>
          <p:cNvSpPr/>
          <p:nvPr/>
        </p:nvSpPr>
        <p:spPr>
          <a:xfrm>
            <a:off x="461362" y="1907835"/>
            <a:ext cx="10167068" cy="337956"/>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dirty="0">
              <a:solidFill>
                <a:srgbClr val="FFFFFF"/>
              </a:solidFill>
              <a:latin typeface="Nokia Pure Text Light"/>
            </a:endParaRPr>
          </a:p>
        </p:txBody>
      </p:sp>
      <p:sp>
        <p:nvSpPr>
          <p:cNvPr id="2" name="Content Placeholder 1">
            <a:extLst>
              <a:ext uri="{FF2B5EF4-FFF2-40B4-BE49-F238E27FC236}">
                <a16:creationId xmlns:a16="http://schemas.microsoft.com/office/drawing/2014/main" id="{7E51395A-1D1F-4232-8521-675BCF36E4B7}"/>
              </a:ext>
            </a:extLst>
          </p:cNvPr>
          <p:cNvSpPr>
            <a:spLocks noGrp="1"/>
          </p:cNvSpPr>
          <p:nvPr>
            <p:ph sz="quarter" idx="15"/>
          </p:nvPr>
        </p:nvSpPr>
        <p:spPr>
          <a:xfrm>
            <a:off x="556800" y="1143151"/>
            <a:ext cx="11078400" cy="2641671"/>
          </a:xfrm>
        </p:spPr>
        <p:txBody>
          <a:bodyPr/>
          <a:lstStyle/>
          <a:p>
            <a:pPr marL="457189" indent="-457189" algn="just">
              <a:buFont typeface="+mj-lt"/>
              <a:buAutoNum type="arabicPeriod"/>
            </a:pPr>
            <a:r>
              <a:rPr lang="en-US" sz="1867" dirty="0"/>
              <a:t>Feature overview</a:t>
            </a:r>
          </a:p>
          <a:p>
            <a:pPr marL="457189" indent="-457189" algn="just">
              <a:buFont typeface="+mj-lt"/>
              <a:buAutoNum type="arabicPeriod"/>
            </a:pPr>
            <a:r>
              <a:rPr lang="en-US" sz="1867" dirty="0"/>
              <a:t>Access Network Charging Identifier operation</a:t>
            </a:r>
          </a:p>
          <a:p>
            <a:pPr marL="457189" indent="-457189" algn="just">
              <a:buFont typeface="+mj-lt"/>
              <a:buAutoNum type="arabicPeriod"/>
            </a:pPr>
            <a:r>
              <a:rPr lang="en-US" sz="1867" dirty="0"/>
              <a:t>SM view</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315C5116-2ED4-4464-ACC7-079045D67778}"/>
              </a:ext>
            </a:extLst>
          </p:cNvPr>
          <p:cNvSpPr>
            <a:spLocks noGrp="1"/>
          </p:cNvSpPr>
          <p:nvPr>
            <p:ph type="title"/>
          </p:nvPr>
        </p:nvSpPr>
        <p:spPr/>
        <p:txBody>
          <a:bodyPr>
            <a:normAutofit fontScale="90000"/>
          </a:bodyPr>
          <a:lstStyle/>
          <a:p>
            <a:r>
              <a:rPr lang="en-US" dirty="0"/>
              <a:t>Agenda</a:t>
            </a:r>
            <a:endParaRPr lang="en-CA" dirty="0"/>
          </a:p>
        </p:txBody>
      </p:sp>
    </p:spTree>
    <p:extLst>
      <p:ext uri="{BB962C8B-B14F-4D97-AF65-F5344CB8AC3E}">
        <p14:creationId xmlns:p14="http://schemas.microsoft.com/office/powerpoint/2010/main" val="258838196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SM view</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Access Network Charging Identifier support</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1" name="Text Placeholder 1">
            <a:extLst>
              <a:ext uri="{FF2B5EF4-FFF2-40B4-BE49-F238E27FC236}">
                <a16:creationId xmlns:a16="http://schemas.microsoft.com/office/drawing/2014/main" id="{6A140B77-D404-4EEA-AE09-17E0A995F600}"/>
              </a:ext>
            </a:extLst>
          </p:cNvPr>
          <p:cNvSpPr>
            <a:spLocks noGrp="1"/>
          </p:cNvSpPr>
          <p:nvPr>
            <p:ph type="body" sz="quarter" idx="16"/>
          </p:nvPr>
        </p:nvSpPr>
        <p:spPr>
          <a:xfrm>
            <a:off x="556797" y="1440000"/>
            <a:ext cx="11078400" cy="1989000"/>
          </a:xfrm>
        </p:spPr>
        <p:txBody>
          <a:bodyPr/>
          <a:lstStyle/>
          <a:p>
            <a:pPr marL="383108" indent="-383108">
              <a:buFont typeface="Arial" panose="020B0604020202020204" pitchFamily="34" charset="0"/>
              <a:buChar char="•"/>
            </a:pPr>
            <a:r>
              <a:rPr lang="en-US" dirty="0"/>
              <a:t>The support for the Identifier at the PDU session was not completed in 22.5, created NPCART-5688</a:t>
            </a:r>
          </a:p>
          <a:p>
            <a:pPr marL="383108" indent="-383108">
              <a:buFont typeface="Arial" panose="020B0604020202020204" pitchFamily="34" charset="0"/>
              <a:buChar char="•"/>
            </a:pPr>
            <a:r>
              <a:rPr lang="en-US" dirty="0">
                <a:cs typeface="Courier New" panose="02070309020205020404" pitchFamily="49" charset="0"/>
              </a:rPr>
              <a:t>Currently no Access Network Charging Identifier details are shown in the SM for the PDU session</a:t>
            </a:r>
          </a:p>
          <a:p>
            <a:pPr marL="383108" indent="-383108">
              <a:buFont typeface="Arial" panose="020B0604020202020204" pitchFamily="34" charset="0"/>
              <a:buChar char="•"/>
            </a:pPr>
            <a:r>
              <a:rPr lang="en-US" dirty="0">
                <a:cs typeface="Courier New" panose="02070309020205020404" pitchFamily="49" charset="0"/>
              </a:rPr>
              <a:t>Re-labeled the “header”, also replaced “AN” with “Access Network” , re-arranged the rows</a:t>
            </a:r>
          </a:p>
          <a:p>
            <a:pPr marL="383108" indent="-383108">
              <a:buFont typeface="Arial" panose="020B0604020202020204" pitchFamily="34" charset="0"/>
              <a:buChar char="•"/>
            </a:pPr>
            <a:r>
              <a:rPr lang="en-US" dirty="0">
                <a:cs typeface="Courier New" panose="02070309020205020404" pitchFamily="49" charset="0"/>
              </a:rPr>
              <a:t>AF session in SM does not show Access Network Charging Identifier, but has it in Aerospike</a:t>
            </a:r>
          </a:p>
          <a:p>
            <a:endParaRPr lang="en-CA" dirty="0">
              <a:cs typeface="Courier New" panose="02070309020205020404" pitchFamily="49" charset="0"/>
            </a:endParaRPr>
          </a:p>
          <a:p>
            <a:pPr marL="457189" indent="-457189">
              <a:buFont typeface="+mj-lt"/>
              <a:buAutoNum type="arabicPeriod"/>
            </a:pPr>
            <a:endParaRPr lang="en-GB" dirty="0">
              <a:cs typeface="Courier New" panose="02070309020205020404" pitchFamily="49" charset="0"/>
            </a:endParaRPr>
          </a:p>
          <a:p>
            <a:endParaRPr lang="en-CA" dirty="0"/>
          </a:p>
        </p:txBody>
      </p:sp>
      <p:pic>
        <p:nvPicPr>
          <p:cNvPr id="15" name="Picture 14">
            <a:extLst>
              <a:ext uri="{FF2B5EF4-FFF2-40B4-BE49-F238E27FC236}">
                <a16:creationId xmlns:a16="http://schemas.microsoft.com/office/drawing/2014/main" id="{2D870C3D-142D-4F87-949C-6BAACD4EE216}"/>
              </a:ext>
            </a:extLst>
          </p:cNvPr>
          <p:cNvPicPr>
            <a:picLocks noChangeAspect="1"/>
          </p:cNvPicPr>
          <p:nvPr/>
        </p:nvPicPr>
        <p:blipFill>
          <a:blip r:embed="rId2"/>
          <a:stretch>
            <a:fillRect/>
          </a:stretch>
        </p:blipFill>
        <p:spPr>
          <a:xfrm>
            <a:off x="7679807" y="3278383"/>
            <a:ext cx="2674375" cy="819823"/>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F703F50F-EAD7-4AF9-8181-4E33B2D1F754}"/>
              </a:ext>
            </a:extLst>
          </p:cNvPr>
          <p:cNvGrpSpPr/>
          <p:nvPr/>
        </p:nvGrpSpPr>
        <p:grpSpPr>
          <a:xfrm>
            <a:off x="556683" y="3295496"/>
            <a:ext cx="9221675" cy="3113592"/>
            <a:chOff x="417512" y="2471622"/>
            <a:chExt cx="6916256" cy="2335194"/>
          </a:xfrm>
        </p:grpSpPr>
        <p:grpSp>
          <p:nvGrpSpPr>
            <p:cNvPr id="9" name="Group 8">
              <a:extLst>
                <a:ext uri="{FF2B5EF4-FFF2-40B4-BE49-F238E27FC236}">
                  <a16:creationId xmlns:a16="http://schemas.microsoft.com/office/drawing/2014/main" id="{1F7B0AB5-1328-462E-9CCE-D55DDB3E2257}"/>
                </a:ext>
              </a:extLst>
            </p:cNvPr>
            <p:cNvGrpSpPr/>
            <p:nvPr/>
          </p:nvGrpSpPr>
          <p:grpSpPr>
            <a:xfrm>
              <a:off x="417512" y="2471622"/>
              <a:ext cx="4940710" cy="2224699"/>
              <a:chOff x="744793" y="2328401"/>
              <a:chExt cx="4725042" cy="2049061"/>
            </a:xfrm>
          </p:grpSpPr>
          <p:pic>
            <p:nvPicPr>
              <p:cNvPr id="3" name="Picture 2">
                <a:extLst>
                  <a:ext uri="{FF2B5EF4-FFF2-40B4-BE49-F238E27FC236}">
                    <a16:creationId xmlns:a16="http://schemas.microsoft.com/office/drawing/2014/main" id="{D67E0FC5-5075-45EA-9593-E18AC59B770A}"/>
                  </a:ext>
                </a:extLst>
              </p:cNvPr>
              <p:cNvPicPr>
                <a:picLocks noChangeAspect="1"/>
              </p:cNvPicPr>
              <p:nvPr/>
            </p:nvPicPr>
            <p:blipFill>
              <a:blip r:embed="rId3"/>
              <a:stretch>
                <a:fillRect/>
              </a:stretch>
            </p:blipFill>
            <p:spPr>
              <a:xfrm>
                <a:off x="744793" y="2328401"/>
                <a:ext cx="4725042" cy="2049061"/>
              </a:xfrm>
              <a:prstGeom prst="rect">
                <a:avLst/>
              </a:prstGeom>
              <a:effectLst>
                <a:outerShdw blurRad="50800" dist="38100" dir="2700000" algn="tl" rotWithShape="0">
                  <a:prstClr val="black">
                    <a:alpha val="40000"/>
                  </a:prstClr>
                </a:outerShdw>
              </a:effectLst>
            </p:spPr>
          </p:pic>
          <p:cxnSp>
            <p:nvCxnSpPr>
              <p:cNvPr id="8" name="Straight Connector 7">
                <a:extLst>
                  <a:ext uri="{FF2B5EF4-FFF2-40B4-BE49-F238E27FC236}">
                    <a16:creationId xmlns:a16="http://schemas.microsoft.com/office/drawing/2014/main" id="{6F120EFC-D660-4517-84EA-A494FA4CFE8F}"/>
                  </a:ext>
                </a:extLst>
              </p:cNvPr>
              <p:cNvCxnSpPr/>
              <p:nvPr/>
            </p:nvCxnSpPr>
            <p:spPr>
              <a:xfrm>
                <a:off x="825909" y="3510116"/>
                <a:ext cx="4557252" cy="0"/>
              </a:xfrm>
              <a:prstGeom prst="line">
                <a:avLst/>
              </a:prstGeom>
              <a:ln w="6350" cmpd="sng">
                <a:solidFill>
                  <a:schemeClr val="bg2"/>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12" name="Callout: Bent Line 11">
              <a:extLst>
                <a:ext uri="{FF2B5EF4-FFF2-40B4-BE49-F238E27FC236}">
                  <a16:creationId xmlns:a16="http://schemas.microsoft.com/office/drawing/2014/main" id="{DD4B6534-28D0-48DD-9ED9-EFFD912307E8}"/>
                </a:ext>
              </a:extLst>
            </p:cNvPr>
            <p:cNvSpPr/>
            <p:nvPr/>
          </p:nvSpPr>
          <p:spPr>
            <a:xfrm>
              <a:off x="5759855" y="3306410"/>
              <a:ext cx="1571221" cy="325737"/>
            </a:xfrm>
            <a:prstGeom prst="borderCallout2">
              <a:avLst>
                <a:gd name="adj1" fmla="val 18751"/>
                <a:gd name="adj2" fmla="val -3234"/>
                <a:gd name="adj3" fmla="val 18751"/>
                <a:gd name="adj4" fmla="val -11059"/>
                <a:gd name="adj5" fmla="val -94621"/>
                <a:gd name="adj6" fmla="val -39439"/>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4G format really,  may change to indicate v4 and v6 addresses</a:t>
              </a:r>
              <a:endParaRPr lang="en-CA" sz="1067" dirty="0">
                <a:solidFill>
                  <a:schemeClr val="tx2"/>
                </a:solidFill>
                <a:latin typeface="Nokia Pure Headline Light"/>
              </a:endParaRPr>
            </a:p>
          </p:txBody>
        </p:sp>
        <p:sp>
          <p:nvSpPr>
            <p:cNvPr id="13" name="Callout: Bent Line 12">
              <a:extLst>
                <a:ext uri="{FF2B5EF4-FFF2-40B4-BE49-F238E27FC236}">
                  <a16:creationId xmlns:a16="http://schemas.microsoft.com/office/drawing/2014/main" id="{68FA0025-18DE-4D57-9EEA-BE1D1E3DC6FE}"/>
                </a:ext>
              </a:extLst>
            </p:cNvPr>
            <p:cNvSpPr/>
            <p:nvPr/>
          </p:nvSpPr>
          <p:spPr>
            <a:xfrm>
              <a:off x="5759856" y="3692387"/>
              <a:ext cx="1571221" cy="325737"/>
            </a:xfrm>
            <a:prstGeom prst="borderCallout2">
              <a:avLst>
                <a:gd name="adj1" fmla="val 18751"/>
                <a:gd name="adj2" fmla="val -3234"/>
                <a:gd name="adj3" fmla="val 18751"/>
                <a:gd name="adj4" fmla="val -11059"/>
                <a:gd name="adj5" fmla="val -158009"/>
                <a:gd name="adj6" fmla="val -39439"/>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The AN Charging Id if session level</a:t>
              </a:r>
              <a:endParaRPr lang="en-CA" sz="1067" dirty="0">
                <a:solidFill>
                  <a:schemeClr val="tx2"/>
                </a:solidFill>
                <a:latin typeface="Nokia Pure Headline Light"/>
              </a:endParaRPr>
            </a:p>
          </p:txBody>
        </p:sp>
        <p:sp>
          <p:nvSpPr>
            <p:cNvPr id="14" name="Callout: Bent Line 13">
              <a:extLst>
                <a:ext uri="{FF2B5EF4-FFF2-40B4-BE49-F238E27FC236}">
                  <a16:creationId xmlns:a16="http://schemas.microsoft.com/office/drawing/2014/main" id="{7A672831-C168-449D-B81D-66A78E6D1E37}"/>
                </a:ext>
              </a:extLst>
            </p:cNvPr>
            <p:cNvSpPr/>
            <p:nvPr/>
          </p:nvSpPr>
          <p:spPr>
            <a:xfrm>
              <a:off x="5762547" y="4097658"/>
              <a:ext cx="1571221" cy="325737"/>
            </a:xfrm>
            <a:prstGeom prst="borderCallout2">
              <a:avLst>
                <a:gd name="adj1" fmla="val 18751"/>
                <a:gd name="adj2" fmla="val -3234"/>
                <a:gd name="adj3" fmla="val 18751"/>
                <a:gd name="adj4" fmla="val -11059"/>
                <a:gd name="adj5" fmla="val -262146"/>
                <a:gd name="adj6" fmla="val -85433"/>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Will be adding  Session Scope flag (perhaps redundant)  </a:t>
              </a:r>
              <a:endParaRPr lang="en-CA" sz="1067" dirty="0">
                <a:solidFill>
                  <a:schemeClr val="tx2"/>
                </a:solidFill>
                <a:latin typeface="Nokia Pure Headline Light"/>
              </a:endParaRPr>
            </a:p>
          </p:txBody>
        </p:sp>
        <p:sp>
          <p:nvSpPr>
            <p:cNvPr id="16" name="Callout: Bent Line 15">
              <a:extLst>
                <a:ext uri="{FF2B5EF4-FFF2-40B4-BE49-F238E27FC236}">
                  <a16:creationId xmlns:a16="http://schemas.microsoft.com/office/drawing/2014/main" id="{8008AC39-407B-4B1F-B375-F8E212E1FD92}"/>
                </a:ext>
              </a:extLst>
            </p:cNvPr>
            <p:cNvSpPr/>
            <p:nvPr/>
          </p:nvSpPr>
          <p:spPr>
            <a:xfrm>
              <a:off x="5759856" y="4481079"/>
              <a:ext cx="1571221" cy="325737"/>
            </a:xfrm>
            <a:prstGeom prst="borderCallout2">
              <a:avLst>
                <a:gd name="adj1" fmla="val 18751"/>
                <a:gd name="adj2" fmla="val -3234"/>
                <a:gd name="adj3" fmla="val 18751"/>
                <a:gd name="adj4" fmla="val -11059"/>
                <a:gd name="adj5" fmla="val 20835"/>
                <a:gd name="adj6" fmla="val -44131"/>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The Id reported per Service Flow / PCC</a:t>
              </a:r>
              <a:endParaRPr lang="en-CA" sz="1067" dirty="0">
                <a:solidFill>
                  <a:schemeClr val="tx2"/>
                </a:solidFill>
                <a:latin typeface="Nokia Pure Headline Light"/>
              </a:endParaRPr>
            </a:p>
          </p:txBody>
        </p:sp>
      </p:grpSp>
      <p:sp>
        <p:nvSpPr>
          <p:cNvPr id="10" name="TextBox 9">
            <a:extLst>
              <a:ext uri="{FF2B5EF4-FFF2-40B4-BE49-F238E27FC236}">
                <a16:creationId xmlns:a16="http://schemas.microsoft.com/office/drawing/2014/main" id="{9EF788EC-812A-47C3-A87A-DDC8FB5A434B}"/>
              </a:ext>
            </a:extLst>
          </p:cNvPr>
          <p:cNvSpPr txBox="1"/>
          <p:nvPr/>
        </p:nvSpPr>
        <p:spPr>
          <a:xfrm>
            <a:off x="8927199" y="4040985"/>
            <a:ext cx="1449027" cy="398996"/>
          </a:xfrm>
          <a:prstGeom prst="rect">
            <a:avLst/>
          </a:prstGeom>
          <a:noFill/>
        </p:spPr>
        <p:txBody>
          <a:bodyPr wrap="none" lIns="96000" tIns="96000" rIns="96000" bIns="96000" rtlCol="0">
            <a:spAutoFit/>
          </a:bodyPr>
          <a:lstStyle/>
          <a:p>
            <a:pPr defTabSz="609585" fontAlgn="base">
              <a:spcAft>
                <a:spcPct val="0"/>
              </a:spcAft>
              <a:buClr>
                <a:srgbClr val="001135"/>
              </a:buClr>
            </a:pPr>
            <a:r>
              <a:rPr lang="en-US" sz="1333" dirty="0">
                <a:solidFill>
                  <a:schemeClr val="tx2"/>
                </a:solidFill>
                <a:ea typeface="Nokia Pure Text" panose="020B0503020202020204" pitchFamily="34" charset="0"/>
                <a:cs typeface="Nokia Pure Headline Light"/>
              </a:rPr>
              <a:t>Old labels (IPCAN)</a:t>
            </a:r>
            <a:endParaRPr lang="en-CA" sz="1333" dirty="0">
              <a:solidFill>
                <a:schemeClr val="tx2"/>
              </a:solidFill>
              <a:ea typeface="Nokia Pure Text" panose="020B0503020202020204" pitchFamily="34" charset="0"/>
              <a:cs typeface="Nokia Pure Headline Light"/>
            </a:endParaRPr>
          </a:p>
        </p:txBody>
      </p:sp>
    </p:spTree>
    <p:extLst>
      <p:ext uri="{BB962C8B-B14F-4D97-AF65-F5344CB8AC3E}">
        <p14:creationId xmlns:p14="http://schemas.microsoft.com/office/powerpoint/2010/main" val="58655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dirty="0">
                <a:solidFill>
                  <a:schemeClr val="tx2"/>
                </a:solidFill>
              </a:rPr>
              <a:t>Interfaces &amp; integration capabilities</a:t>
            </a: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b="1" dirty="0">
                <a:solidFill>
                  <a:schemeClr val="tx2"/>
                </a:solidFill>
              </a:rPr>
              <a:t>Main use cases</a:t>
            </a:r>
          </a:p>
          <a:p>
            <a:pPr marL="457189" indent="-457189" fontAlgn="t">
              <a:buFont typeface="+mj-lt"/>
              <a:buAutoNum type="arabicPeriod"/>
            </a:pPr>
            <a:r>
              <a:rPr lang="en-US" sz="2400" dirty="0">
                <a:solidFill>
                  <a:schemeClr val="tx2"/>
                </a:solidFill>
              </a:rPr>
              <a:t>Q&amp;A session</a:t>
            </a:r>
          </a:p>
        </p:txBody>
      </p:sp>
    </p:spTree>
    <p:extLst>
      <p:ext uri="{BB962C8B-B14F-4D97-AF65-F5344CB8AC3E}">
        <p14:creationId xmlns:p14="http://schemas.microsoft.com/office/powerpoint/2010/main" val="39399359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3"/>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44534" y="3240623"/>
            <a:ext cx="2302933" cy="376767"/>
          </a:xfrm>
          <a:prstGeom prst="rect">
            <a:avLst/>
          </a:prstGeom>
          <a:noFill/>
          <a:ln w="9525">
            <a:noFill/>
            <a:miter lim="800000"/>
            <a:headEnd/>
            <a:tailEnd/>
          </a:ln>
        </p:spPr>
      </p:pic>
    </p:spTree>
    <p:extLst>
      <p:ext uri="{BB962C8B-B14F-4D97-AF65-F5344CB8AC3E}">
        <p14:creationId xmlns:p14="http://schemas.microsoft.com/office/powerpoint/2010/main" val="3061581298"/>
      </p:ext>
    </p:extLst>
  </p:cSld>
  <p:clrMapOvr>
    <a:masterClrMapping/>
  </p:clrMapOvr>
  <p:transition spd="slow"/>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p:cNvSpPr txBox="1"/>
          <p:nvPr/>
        </p:nvSpPr>
        <p:spPr>
          <a:xfrm>
            <a:off x="6945885" y="2292670"/>
            <a:ext cx="3517023" cy="497545"/>
          </a:xfrm>
          <a:prstGeom prst="rect">
            <a:avLst/>
          </a:prstGeom>
          <a:noFill/>
        </p:spPr>
        <p:txBody>
          <a:bodyPr wrap="square" lIns="0" tIns="0" rIns="0" bIns="0" rtlCol="0" anchor="ctr" anchorCtr="0">
            <a:noAutofit/>
          </a:bodyPr>
          <a:lstStyle/>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a:p>
            <a:pPr lvl="0" algn="r">
              <a:defRPr/>
            </a:pPr>
            <a:r>
              <a:rPr lang="en-GB" sz="1067" dirty="0">
                <a:solidFill>
                  <a:srgbClr val="001135"/>
                </a:solidFill>
                <a:latin typeface="Nokia Pure Text Light" pitchFamily="34" charset="0"/>
                <a:ea typeface="Nokia Pure Text Light" pitchFamily="34" charset="0"/>
                <a:cs typeface="Nokia Pure Text Light" pitchFamily="34" charset="0"/>
              </a:rPr>
              <a:t>Rx: AAR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Specific-Action=CHARGING_CORRELATION_EXCHANGE (1) </a:t>
            </a:r>
          </a:p>
          <a:p>
            <a:pPr algn="r" defTabSz="609585" fontAlgn="base">
              <a:spcBef>
                <a:spcPct val="0"/>
              </a:spcBef>
              <a:spcAft>
                <a:spcPct val="0"/>
              </a:spcAft>
              <a:defRPr/>
            </a:pP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sp>
        <p:nvSpPr>
          <p:cNvPr id="4" name="Title 3"/>
          <p:cNvSpPr>
            <a:spLocks noGrp="1"/>
          </p:cNvSpPr>
          <p:nvPr>
            <p:ph type="title"/>
          </p:nvPr>
        </p:nvSpPr>
        <p:spPr/>
        <p:txBody>
          <a:bodyPr>
            <a:normAutofit fontScale="90000"/>
          </a:bodyPr>
          <a:lstStyle/>
          <a:p>
            <a:r>
              <a:rPr lang="en-US" dirty="0"/>
              <a:t>Access Network Charging Identifier – 4G Diameter</a:t>
            </a:r>
            <a:r>
              <a:rPr lang="en-US" b="1" dirty="0"/>
              <a:t> </a:t>
            </a:r>
            <a:r>
              <a:rPr lang="en-US" dirty="0"/>
              <a:t>operation</a:t>
            </a:r>
          </a:p>
        </p:txBody>
      </p:sp>
      <p:sp>
        <p:nvSpPr>
          <p:cNvPr id="5" name="Text Placeholder 4"/>
          <p:cNvSpPr>
            <a:spLocks noGrp="1"/>
          </p:cNvSpPr>
          <p:nvPr>
            <p:ph type="body" sz="quarter" idx="10"/>
          </p:nvPr>
        </p:nvSpPr>
        <p:spPr/>
        <p:txBody>
          <a:bodyPr/>
          <a:lstStyle/>
          <a:p>
            <a:r>
              <a:rPr lang="en-US" dirty="0"/>
              <a:t> </a:t>
            </a:r>
          </a:p>
        </p:txBody>
      </p:sp>
      <p:cxnSp>
        <p:nvCxnSpPr>
          <p:cNvPr id="76" name="Straight Arrow Connector 75"/>
          <p:cNvCxnSpPr>
            <a:cxnSpLocks/>
          </p:cNvCxnSpPr>
          <p:nvPr/>
        </p:nvCxnSpPr>
        <p:spPr>
          <a:xfrm>
            <a:off x="6696391" y="2858021"/>
            <a:ext cx="3811176" cy="1"/>
          </a:xfrm>
          <a:prstGeom prst="straightConnector1">
            <a:avLst/>
          </a:prstGeom>
          <a:ln>
            <a:solidFill>
              <a:schemeClr val="tx2"/>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p:cNvCxnSpPr>
          <p:nvPr/>
        </p:nvCxnSpPr>
        <p:spPr>
          <a:xfrm>
            <a:off x="3302647" y="2957551"/>
            <a:ext cx="3263847"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529087" y="1600345"/>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02" name="Group 293"/>
          <p:cNvGrpSpPr>
            <a:grpSpLocks/>
          </p:cNvGrpSpPr>
          <p:nvPr/>
        </p:nvGrpSpPr>
        <p:grpSpPr bwMode="auto">
          <a:xfrm>
            <a:off x="389366" y="956039"/>
            <a:ext cx="275172" cy="427392"/>
            <a:chOff x="1259572" y="3691697"/>
            <a:chExt cx="232019" cy="400050"/>
          </a:xfrm>
        </p:grpSpPr>
        <p:sp>
          <p:nvSpPr>
            <p:cNvPr id="103" name="Freeform 304"/>
            <p:cNvSpPr>
              <a:spLocks noEditPoints="1"/>
            </p:cNvSpPr>
            <p:nvPr/>
          </p:nvSpPr>
          <p:spPr bwMode="auto">
            <a:xfrm>
              <a:off x="1259572" y="3691697"/>
              <a:ext cx="232019" cy="400050"/>
            </a:xfrm>
            <a:custGeom>
              <a:avLst/>
              <a:gdLst>
                <a:gd name="T0" fmla="*/ 2147483647 w 61"/>
                <a:gd name="T1" fmla="*/ 0 h 105"/>
                <a:gd name="T2" fmla="*/ 2147483647 w 61"/>
                <a:gd name="T3" fmla="*/ 0 h 105"/>
                <a:gd name="T4" fmla="*/ 2147483647 w 61"/>
                <a:gd name="T5" fmla="*/ 2147483647 h 105"/>
                <a:gd name="T6" fmla="*/ 2147483647 w 61"/>
                <a:gd name="T7" fmla="*/ 2147483647 h 105"/>
                <a:gd name="T8" fmla="*/ 0 w 61"/>
                <a:gd name="T9" fmla="*/ 2147483647 h 105"/>
                <a:gd name="T10" fmla="*/ 0 w 61"/>
                <a:gd name="T11" fmla="*/ 2147483647 h 105"/>
                <a:gd name="T12" fmla="*/ 2147483647 w 61"/>
                <a:gd name="T13" fmla="*/ 2147483647 h 105"/>
                <a:gd name="T14" fmla="*/ 2147483647 w 61"/>
                <a:gd name="T15" fmla="*/ 2147483647 h 105"/>
                <a:gd name="T16" fmla="*/ 2147483647 w 61"/>
                <a:gd name="T17" fmla="*/ 2147483647 h 105"/>
                <a:gd name="T18" fmla="*/ 2147483647 w 61"/>
                <a:gd name="T19" fmla="*/ 2147483647 h 105"/>
                <a:gd name="T20" fmla="*/ 2147483647 w 61"/>
                <a:gd name="T21" fmla="*/ 0 h 105"/>
                <a:gd name="T22" fmla="*/ 2147483647 w 61"/>
                <a:gd name="T23" fmla="*/ 2147483647 h 105"/>
                <a:gd name="T24" fmla="*/ 2147483647 w 61"/>
                <a:gd name="T25" fmla="*/ 2147483647 h 105"/>
                <a:gd name="T26" fmla="*/ 2147483647 w 61"/>
                <a:gd name="T27" fmla="*/ 0 h 105"/>
                <a:gd name="T28" fmla="*/ 2147483647 w 61"/>
                <a:gd name="T29" fmla="*/ 2147483647 h 105"/>
                <a:gd name="T30" fmla="*/ 2147483647 w 61"/>
                <a:gd name="T31" fmla="*/ 2147483647 h 10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105"/>
                <a:gd name="T50" fmla="*/ 61 w 61"/>
                <a:gd name="T51" fmla="*/ 105 h 10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105">
                  <a:moveTo>
                    <a:pt x="52" y="0"/>
                  </a:moveTo>
                  <a:cubicBezTo>
                    <a:pt x="21" y="0"/>
                    <a:pt x="21" y="0"/>
                    <a:pt x="21" y="0"/>
                  </a:cubicBezTo>
                  <a:cubicBezTo>
                    <a:pt x="21" y="1"/>
                    <a:pt x="22" y="3"/>
                    <a:pt x="22" y="6"/>
                  </a:cubicBezTo>
                  <a:cubicBezTo>
                    <a:pt x="22" y="13"/>
                    <a:pt x="15" y="20"/>
                    <a:pt x="8" y="20"/>
                  </a:cubicBezTo>
                  <a:cubicBezTo>
                    <a:pt x="5" y="20"/>
                    <a:pt x="2" y="19"/>
                    <a:pt x="0" y="18"/>
                  </a:cubicBezTo>
                  <a:cubicBezTo>
                    <a:pt x="0" y="95"/>
                    <a:pt x="0" y="95"/>
                    <a:pt x="0" y="95"/>
                  </a:cubicBezTo>
                  <a:cubicBezTo>
                    <a:pt x="0" y="100"/>
                    <a:pt x="4" y="105"/>
                    <a:pt x="8" y="105"/>
                  </a:cubicBezTo>
                  <a:cubicBezTo>
                    <a:pt x="52" y="105"/>
                    <a:pt x="52" y="105"/>
                    <a:pt x="52" y="105"/>
                  </a:cubicBezTo>
                  <a:cubicBezTo>
                    <a:pt x="57" y="105"/>
                    <a:pt x="61" y="100"/>
                    <a:pt x="61" y="95"/>
                  </a:cubicBezTo>
                  <a:cubicBezTo>
                    <a:pt x="61" y="10"/>
                    <a:pt x="61" y="10"/>
                    <a:pt x="61" y="10"/>
                  </a:cubicBezTo>
                  <a:cubicBezTo>
                    <a:pt x="61" y="4"/>
                    <a:pt x="57" y="0"/>
                    <a:pt x="52" y="0"/>
                  </a:cubicBezTo>
                  <a:moveTo>
                    <a:pt x="7" y="11"/>
                  </a:moveTo>
                  <a:cubicBezTo>
                    <a:pt x="10" y="11"/>
                    <a:pt x="13" y="9"/>
                    <a:pt x="13" y="6"/>
                  </a:cubicBezTo>
                  <a:cubicBezTo>
                    <a:pt x="13" y="3"/>
                    <a:pt x="10" y="0"/>
                    <a:pt x="7" y="0"/>
                  </a:cubicBezTo>
                  <a:cubicBezTo>
                    <a:pt x="4" y="0"/>
                    <a:pt x="2" y="3"/>
                    <a:pt x="2" y="6"/>
                  </a:cubicBezTo>
                  <a:cubicBezTo>
                    <a:pt x="2" y="9"/>
                    <a:pt x="4" y="11"/>
                    <a:pt x="7" y="11"/>
                  </a:cubicBezTo>
                </a:path>
              </a:pathLst>
            </a:custGeom>
            <a:solidFill>
              <a:srgbClr val="6D6E71"/>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124191"/>
                </a:solidFill>
                <a:latin typeface="Arial" charset="0"/>
              </a:endParaRPr>
            </a:p>
          </p:txBody>
        </p:sp>
        <p:sp>
          <p:nvSpPr>
            <p:cNvPr id="104" name="Rectangle 305"/>
            <p:cNvSpPr>
              <a:spLocks noChangeArrowheads="1"/>
            </p:cNvSpPr>
            <p:nvPr/>
          </p:nvSpPr>
          <p:spPr bwMode="auto">
            <a:xfrm>
              <a:off x="1308418" y="3776232"/>
              <a:ext cx="129442" cy="194072"/>
            </a:xfrm>
            <a:prstGeom prst="rect">
              <a:avLst/>
            </a:prstGeom>
            <a:solidFill>
              <a:srgbClr val="FFFFFF"/>
            </a:solidFill>
            <a:ln w="9525">
              <a:noFill/>
              <a:miter lim="800000"/>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sp>
          <p:nvSpPr>
            <p:cNvPr id="105" name="Oval 306"/>
            <p:cNvSpPr>
              <a:spLocks noChangeArrowheads="1"/>
            </p:cNvSpPr>
            <p:nvPr/>
          </p:nvSpPr>
          <p:spPr bwMode="auto">
            <a:xfrm>
              <a:off x="1353600" y="4000071"/>
              <a:ext cx="46404" cy="41672"/>
            </a:xfrm>
            <a:prstGeom prst="ellipse">
              <a:avLst/>
            </a:prstGeom>
            <a:solidFill>
              <a:srgbClr val="FFFFFF"/>
            </a:solidFill>
            <a:ln w="9525">
              <a:noFill/>
              <a:round/>
              <a:headEnd/>
              <a:tailEnd/>
            </a:ln>
          </p:spPr>
          <p:txBody>
            <a:bodyPr lIns="92903" tIns="46452" rIns="92903" bIns="46452"/>
            <a:lstStyle/>
            <a:p>
              <a:pPr defTabSz="609585" fontAlgn="base">
                <a:spcBef>
                  <a:spcPct val="0"/>
                </a:spcBef>
                <a:spcAft>
                  <a:spcPct val="0"/>
                </a:spcAft>
                <a:defRPr/>
              </a:pPr>
              <a:endParaRPr lang="en-US" sz="2400">
                <a:solidFill>
                  <a:srgbClr val="000000"/>
                </a:solidFill>
                <a:latin typeface="Arial" charset="0"/>
                <a:cs typeface="Tahoma" pitchFamily="34" charset="0"/>
              </a:endParaRPr>
            </a:p>
          </p:txBody>
        </p:sp>
      </p:grpSp>
      <p:sp>
        <p:nvSpPr>
          <p:cNvPr id="113" name="Text Box 423"/>
          <p:cNvSpPr txBox="1">
            <a:spLocks noChangeArrowheads="1"/>
          </p:cNvSpPr>
          <p:nvPr/>
        </p:nvSpPr>
        <p:spPr bwMode="auto">
          <a:xfrm>
            <a:off x="183967" y="1340063"/>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UE1</a:t>
            </a:r>
          </a:p>
        </p:txBody>
      </p:sp>
      <p:sp>
        <p:nvSpPr>
          <p:cNvPr id="130" name="Freeform 117"/>
          <p:cNvSpPr>
            <a:spLocks noEditPoints="1"/>
          </p:cNvSpPr>
          <p:nvPr/>
        </p:nvSpPr>
        <p:spPr bwMode="auto">
          <a:xfrm>
            <a:off x="10260243" y="845529"/>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pPr defTabSz="609585" fontAlgn="base">
              <a:spcBef>
                <a:spcPct val="0"/>
              </a:spcBef>
              <a:spcAft>
                <a:spcPct val="0"/>
              </a:spcAft>
              <a:defRPr/>
            </a:pPr>
            <a:endParaRPr lang="en-US" sz="2400">
              <a:solidFill>
                <a:srgbClr val="124191"/>
              </a:solidFill>
              <a:latin typeface="Nokia Pure Text Light"/>
            </a:endParaRPr>
          </a:p>
        </p:txBody>
      </p:sp>
      <p:cxnSp>
        <p:nvCxnSpPr>
          <p:cNvPr id="131" name="Straight Connector 130"/>
          <p:cNvCxnSpPr/>
          <p:nvPr/>
        </p:nvCxnSpPr>
        <p:spPr>
          <a:xfrm flipH="1">
            <a:off x="10485615" y="1590609"/>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2" name="Text Box 423"/>
          <p:cNvSpPr txBox="1">
            <a:spLocks noChangeArrowheads="1"/>
          </p:cNvSpPr>
          <p:nvPr/>
        </p:nvSpPr>
        <p:spPr bwMode="auto">
          <a:xfrm>
            <a:off x="10159990" y="1341831"/>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defTabSz="609585" eaLnBrk="0" fontAlgn="base" hangingPunct="0">
              <a:lnSpc>
                <a:spcPct val="90000"/>
              </a:lnSpc>
              <a:spcBef>
                <a:spcPct val="0"/>
              </a:spcBef>
              <a:spcAft>
                <a:spcPct val="0"/>
              </a:spcAft>
              <a:defRPr/>
            </a:pPr>
            <a:r>
              <a:rPr lang="en-US" sz="1067" dirty="0">
                <a:solidFill>
                  <a:srgbClr val="124191"/>
                </a:solidFill>
                <a:latin typeface="Tahoma" pitchFamily="34" charset="0"/>
              </a:rPr>
              <a:t>AF</a:t>
            </a:r>
          </a:p>
        </p:txBody>
      </p:sp>
      <p:cxnSp>
        <p:nvCxnSpPr>
          <p:cNvPr id="133" name="Straight Arrow Connector 132"/>
          <p:cNvCxnSpPr>
            <a:cxnSpLocks/>
          </p:cNvCxnSpPr>
          <p:nvPr/>
        </p:nvCxnSpPr>
        <p:spPr>
          <a:xfrm>
            <a:off x="6696391" y="2523920"/>
            <a:ext cx="3789224" cy="0"/>
          </a:xfrm>
          <a:prstGeom prst="straightConnector1">
            <a:avLst/>
          </a:prstGeom>
          <a:ln>
            <a:solidFill>
              <a:schemeClr val="tx2"/>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a:off x="6696391" y="4293165"/>
            <a:ext cx="3766516" cy="0"/>
          </a:xfrm>
          <a:prstGeom prst="straightConnector1">
            <a:avLst/>
          </a:prstGeom>
          <a:ln>
            <a:solidFill>
              <a:schemeClr val="tx2"/>
            </a:solidFill>
            <a:headEnd type="none"/>
            <a:tailEnd type="stealth" w="med" len="lg"/>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6736239" y="4162358"/>
            <a:ext cx="3576767" cy="2354429"/>
          </a:xfrm>
          <a:prstGeom prst="rect">
            <a:avLst/>
          </a:prstGeom>
          <a:noFill/>
        </p:spPr>
        <p:txBody>
          <a:bodyPr wrap="square" lIns="0" tIns="0" rIns="0" bIns="0" rtlCol="0" anchor="ctr" anchorCtr="0">
            <a:noAutofit/>
          </a:bodyPr>
          <a:lstStyle/>
          <a:p>
            <a:pPr lvl="0">
              <a:defRPr/>
            </a:pPr>
            <a:r>
              <a:rPr lang="en-GB" sz="1067" dirty="0">
                <a:solidFill>
                  <a:schemeClr val="tx2"/>
                </a:solidFill>
                <a:latin typeface="Nokia Pure Text Light" pitchFamily="34" charset="0"/>
                <a:ea typeface="Nokia Pure Text Light" pitchFamily="34" charset="0"/>
                <a:cs typeface="Nokia Pure Text Light" pitchFamily="34" charset="0"/>
              </a:rPr>
              <a:t>Rx: RAR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Specific-Action= CHARGING_CORRELATION_EXCHANGE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Flows:</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Media-Component-Number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Access-Network-Charging-Identifier-Value=456</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Flows:</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Media-Component-Number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1,</a:t>
            </a:r>
          </a:p>
          <a:p>
            <a:pPr>
              <a:defRPr/>
            </a:pPr>
            <a:r>
              <a:rPr lang="en-GB" sz="1067" dirty="0">
                <a:solidFill>
                  <a:srgbClr val="7030A0"/>
                </a:solidFill>
                <a:latin typeface="Nokia Pure Text Light" pitchFamily="34" charset="0"/>
                <a:ea typeface="Nokia Pure Text Light" pitchFamily="34" charset="0"/>
                <a:cs typeface="Nokia Pure Text Light" pitchFamily="34" charset="0"/>
              </a:rPr>
              <a:t>       Flow-Number = 2</a:t>
            </a: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 </a:t>
            </a:r>
          </a:p>
        </p:txBody>
      </p:sp>
      <p:sp>
        <p:nvSpPr>
          <p:cNvPr id="61" name="Footer Placeholder 4"/>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77" name="Freeform 117">
            <a:extLst>
              <a:ext uri="{FF2B5EF4-FFF2-40B4-BE49-F238E27FC236}">
                <a16:creationId xmlns:a16="http://schemas.microsoft.com/office/drawing/2014/main" id="{5CCDF168-B0C1-4B58-B591-9079B753C3DE}"/>
              </a:ext>
            </a:extLst>
          </p:cNvPr>
          <p:cNvSpPr>
            <a:spLocks noEditPoints="1"/>
          </p:cNvSpPr>
          <p:nvPr/>
        </p:nvSpPr>
        <p:spPr bwMode="auto">
          <a:xfrm>
            <a:off x="6462276" y="868522"/>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a:solidFill>
                <a:srgbClr val="124191"/>
              </a:solidFill>
              <a:latin typeface="Nokia Pure Text Light"/>
            </a:endParaRPr>
          </a:p>
        </p:txBody>
      </p:sp>
      <p:sp>
        <p:nvSpPr>
          <p:cNvPr id="78" name="Text Box 423">
            <a:extLst>
              <a:ext uri="{FF2B5EF4-FFF2-40B4-BE49-F238E27FC236}">
                <a16:creationId xmlns:a16="http://schemas.microsoft.com/office/drawing/2014/main" id="{D9A2512A-4D19-46AF-996C-67CDA413C684}"/>
              </a:ext>
            </a:extLst>
          </p:cNvPr>
          <p:cNvSpPr txBox="1">
            <a:spLocks noChangeArrowheads="1"/>
          </p:cNvSpPr>
          <p:nvPr/>
        </p:nvSpPr>
        <p:spPr bwMode="auto">
          <a:xfrm>
            <a:off x="6331026" y="1374579"/>
            <a:ext cx="695156"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a:solidFill>
                  <a:srgbClr val="124191"/>
                </a:solidFill>
                <a:latin typeface="Tahoma" pitchFamily="34" charset="0"/>
              </a:rPr>
              <a:t>NPC</a:t>
            </a:r>
          </a:p>
        </p:txBody>
      </p:sp>
      <p:cxnSp>
        <p:nvCxnSpPr>
          <p:cNvPr id="80" name="Straight Connector 79">
            <a:extLst>
              <a:ext uri="{FF2B5EF4-FFF2-40B4-BE49-F238E27FC236}">
                <a16:creationId xmlns:a16="http://schemas.microsoft.com/office/drawing/2014/main" id="{E7AFDD66-88A1-45BB-B0B7-8AB334572CCC}"/>
              </a:ext>
            </a:extLst>
          </p:cNvPr>
          <p:cNvCxnSpPr/>
          <p:nvPr/>
        </p:nvCxnSpPr>
        <p:spPr>
          <a:xfrm flipH="1">
            <a:off x="6665911" y="1612313"/>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3" name="Freeform 117">
            <a:extLst>
              <a:ext uri="{FF2B5EF4-FFF2-40B4-BE49-F238E27FC236}">
                <a16:creationId xmlns:a16="http://schemas.microsoft.com/office/drawing/2014/main" id="{04B16B5E-57CE-4D81-A9BC-B106331329B2}"/>
              </a:ext>
            </a:extLst>
          </p:cNvPr>
          <p:cNvSpPr>
            <a:spLocks noEditPoints="1"/>
          </p:cNvSpPr>
          <p:nvPr/>
        </p:nvSpPr>
        <p:spPr bwMode="auto">
          <a:xfrm>
            <a:off x="3084527" y="828914"/>
            <a:ext cx="436240" cy="561561"/>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chemeClr val="accent1">
              <a:lumMod val="75000"/>
            </a:schemeClr>
          </a:solidFill>
          <a:ln w="9525">
            <a:noFill/>
            <a:round/>
            <a:headEnd/>
            <a:tailEnd/>
          </a:ln>
        </p:spPr>
        <p:txBody>
          <a:bodyPr/>
          <a:lstStyle/>
          <a:p>
            <a:endParaRPr lang="en-US" sz="2400" dirty="0">
              <a:solidFill>
                <a:srgbClr val="124191"/>
              </a:solidFill>
              <a:latin typeface="Nokia Pure Text Light"/>
            </a:endParaRPr>
          </a:p>
        </p:txBody>
      </p:sp>
      <p:sp>
        <p:nvSpPr>
          <p:cNvPr id="84" name="Text Box 423">
            <a:extLst>
              <a:ext uri="{FF2B5EF4-FFF2-40B4-BE49-F238E27FC236}">
                <a16:creationId xmlns:a16="http://schemas.microsoft.com/office/drawing/2014/main" id="{3FE13845-D5A6-4491-8ED1-B7FDFF9CB455}"/>
              </a:ext>
            </a:extLst>
          </p:cNvPr>
          <p:cNvSpPr txBox="1">
            <a:spLocks noChangeArrowheads="1"/>
          </p:cNvSpPr>
          <p:nvPr/>
        </p:nvSpPr>
        <p:spPr bwMode="auto">
          <a:xfrm>
            <a:off x="2881830" y="1371363"/>
            <a:ext cx="819869" cy="240130"/>
          </a:xfrm>
          <a:prstGeom prst="rect">
            <a:avLst/>
          </a:prstGeom>
          <a:noFill/>
          <a:ln w="9525">
            <a:noFill/>
            <a:miter lim="800000"/>
            <a:headEnd/>
            <a:tailEnd/>
          </a:ln>
          <a:effectLst>
            <a:prstShdw prst="shdw17" dist="17961" dir="2700000">
              <a:srgbClr val="006F87">
                <a:alpha val="74997"/>
              </a:srgbClr>
            </a:prstShdw>
          </a:effectLst>
        </p:spPr>
        <p:txBody>
          <a:bodyPr wrap="square">
            <a:spAutoFit/>
          </a:bodyPr>
          <a:lstStyle/>
          <a:p>
            <a:pPr algn="ctr" eaLnBrk="0" hangingPunct="0">
              <a:lnSpc>
                <a:spcPct val="90000"/>
              </a:lnSpc>
            </a:pPr>
            <a:r>
              <a:rPr lang="en-US" sz="1067" dirty="0" err="1">
                <a:solidFill>
                  <a:srgbClr val="124191"/>
                </a:solidFill>
                <a:latin typeface="Tahoma" pitchFamily="34" charset="0"/>
              </a:rPr>
              <a:t>PGw</a:t>
            </a:r>
            <a:endParaRPr lang="en-US" sz="1067" dirty="0">
              <a:solidFill>
                <a:srgbClr val="124191"/>
              </a:solidFill>
              <a:latin typeface="Tahoma" pitchFamily="34" charset="0"/>
            </a:endParaRPr>
          </a:p>
        </p:txBody>
      </p:sp>
      <p:cxnSp>
        <p:nvCxnSpPr>
          <p:cNvPr id="85" name="Straight Connector 84">
            <a:extLst>
              <a:ext uri="{FF2B5EF4-FFF2-40B4-BE49-F238E27FC236}">
                <a16:creationId xmlns:a16="http://schemas.microsoft.com/office/drawing/2014/main" id="{C02EE0AC-7270-4D5B-945B-19A34CABD372}"/>
              </a:ext>
            </a:extLst>
          </p:cNvPr>
          <p:cNvCxnSpPr/>
          <p:nvPr/>
        </p:nvCxnSpPr>
        <p:spPr>
          <a:xfrm flipH="1">
            <a:off x="3273504" y="1620141"/>
            <a:ext cx="3301" cy="4576171"/>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E0C2336-AEF3-47D8-B0F6-42A312C80322}"/>
              </a:ext>
            </a:extLst>
          </p:cNvPr>
          <p:cNvCxnSpPr/>
          <p:nvPr/>
        </p:nvCxnSpPr>
        <p:spPr>
          <a:xfrm>
            <a:off x="3275119" y="1738897"/>
            <a:ext cx="3327020" cy="0"/>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7631860-3BDB-448A-B8B9-FE9087C092CB}"/>
              </a:ext>
            </a:extLst>
          </p:cNvPr>
          <p:cNvSpPr txBox="1"/>
          <p:nvPr/>
        </p:nvSpPr>
        <p:spPr>
          <a:xfrm>
            <a:off x="3326949" y="1595144"/>
            <a:ext cx="3406035" cy="841336"/>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Gx:CCR</a:t>
            </a:r>
            <a:r>
              <a:rPr lang="en-GB" sz="1067" dirty="0">
                <a:solidFill>
                  <a:srgbClr val="000000"/>
                </a:solidFill>
                <a:latin typeface="Nokia Pure Text Light"/>
                <a:ea typeface="Nokia Pure Text Light" pitchFamily="34" charset="0"/>
                <a:cs typeface="Nokia Pure Text Light" pitchFamily="34" charset="0"/>
              </a:rPr>
              <a:t>(I)</a:t>
            </a:r>
          </a:p>
          <a:p>
            <a:r>
              <a:rPr lang="en-CA" sz="1067" dirty="0"/>
              <a:t>Access-Network-Charging-Identifier-Gx:</a:t>
            </a:r>
          </a:p>
          <a:p>
            <a:r>
              <a:rPr lang="en-CA" sz="1067" dirty="0">
                <a:solidFill>
                  <a:schemeClr val="bg1">
                    <a:lumMod val="50000"/>
                  </a:schemeClr>
                </a:solidFill>
                <a:ea typeface="Nokia Pure Text Light" pitchFamily="34" charset="0"/>
                <a:cs typeface="Nokia Pure Text Light" pitchFamily="34" charset="0"/>
              </a:rPr>
              <a:t>    </a:t>
            </a:r>
            <a:r>
              <a:rPr lang="en-CA" sz="1067" dirty="0"/>
              <a:t>Access-Network-Charging-Identifier-Value = 123456,</a:t>
            </a:r>
          </a:p>
          <a:p>
            <a:r>
              <a:rPr lang="en-CA" sz="1067" strike="sngStrike" dirty="0">
                <a:solidFill>
                  <a:srgbClr val="FF0000"/>
                </a:solidFill>
              </a:rPr>
              <a:t>    IP-CAN-Session-Charging-Scope = 0,</a:t>
            </a:r>
          </a:p>
          <a:p>
            <a:r>
              <a:rPr lang="en-CA" sz="1067" dirty="0"/>
              <a:t>Access-Network-Charging-Address</a:t>
            </a:r>
            <a:endParaRPr lang="en-GB" sz="1067" i="1" dirty="0">
              <a:solidFill>
                <a:srgbClr val="000000"/>
              </a:solidFill>
              <a:ea typeface="Nokia Pure Text Light" pitchFamily="34" charset="0"/>
              <a:cs typeface="Nokia Pure Text Light" pitchFamily="34" charset="0"/>
            </a:endParaRPr>
          </a:p>
        </p:txBody>
      </p:sp>
      <p:sp>
        <p:nvSpPr>
          <p:cNvPr id="88" name="TextBox 87">
            <a:extLst>
              <a:ext uri="{FF2B5EF4-FFF2-40B4-BE49-F238E27FC236}">
                <a16:creationId xmlns:a16="http://schemas.microsoft.com/office/drawing/2014/main" id="{DB35C227-F8F9-44F2-9379-F6ECADCC1F5A}"/>
              </a:ext>
            </a:extLst>
          </p:cNvPr>
          <p:cNvSpPr txBox="1"/>
          <p:nvPr/>
        </p:nvSpPr>
        <p:spPr>
          <a:xfrm>
            <a:off x="3229383" y="2782157"/>
            <a:ext cx="3380703" cy="984391"/>
          </a:xfrm>
          <a:prstGeom prst="rect">
            <a:avLst/>
          </a:prstGeom>
          <a:noFill/>
        </p:spPr>
        <p:txBody>
          <a:bodyPr wrap="square" lIns="0" tIns="0" rIns="0" bIns="0" rtlCol="0" anchor="ctr" anchorCtr="0">
            <a:noAutofit/>
          </a:bodyPr>
          <a:lstStyle/>
          <a:p>
            <a:r>
              <a:rPr lang="en-GB" sz="1067" dirty="0">
                <a:solidFill>
                  <a:schemeClr val="tx2"/>
                </a:solidFill>
                <a:latin typeface="Nokia Pure Text Light" pitchFamily="34" charset="0"/>
                <a:ea typeface="Nokia Pure Text Light" pitchFamily="34" charset="0"/>
                <a:cs typeface="Nokia Pure Text Light" pitchFamily="34" charset="0"/>
              </a:rPr>
              <a:t>                                                                                      </a:t>
            </a:r>
            <a:r>
              <a:rPr lang="en-GB" sz="1067" dirty="0" err="1">
                <a:solidFill>
                  <a:schemeClr val="tx2"/>
                </a:solidFill>
                <a:latin typeface="Nokia Pure Text Light" pitchFamily="34" charset="0"/>
                <a:ea typeface="Nokia Pure Text Light" pitchFamily="34" charset="0"/>
                <a:cs typeface="Nokia Pure Text Light" pitchFamily="34" charset="0"/>
              </a:rPr>
              <a:t>Gx:RAR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t>
            </a:r>
            <a:r>
              <a:rPr lang="en-CA" sz="1067" dirty="0"/>
              <a:t>Charging-Rule-Install::=</a:t>
            </a:r>
          </a:p>
          <a:p>
            <a:r>
              <a:rPr lang="en-CA" sz="1067" dirty="0"/>
              <a:t>                           Charging-Rule-Definition::=   </a:t>
            </a:r>
            <a:br>
              <a:rPr lang="en-GB" sz="1067" dirty="0">
                <a:solidFill>
                  <a:schemeClr val="tx2"/>
                </a:solidFill>
                <a:latin typeface="Nokia Pure Text Light" pitchFamily="34" charset="0"/>
                <a:ea typeface="Nokia Pure Text Light" pitchFamily="34" charset="0"/>
                <a:cs typeface="Nokia Pure Text Light" pitchFamily="34" charset="0"/>
              </a:rPr>
            </a:br>
            <a:r>
              <a:rPr lang="en-GB" sz="1067" dirty="0">
                <a:solidFill>
                  <a:schemeClr val="tx2"/>
                </a:solidFill>
                <a:latin typeface="Nokia Pure Text Light" pitchFamily="34" charset="0"/>
                <a:ea typeface="Nokia Pure Text Light" pitchFamily="34" charset="0"/>
                <a:cs typeface="Nokia Pure Text Light" pitchFamily="34" charset="0"/>
              </a:rPr>
              <a:t>                                                </a:t>
            </a:r>
            <a:r>
              <a:rPr lang="en-CA" sz="1067" dirty="0"/>
              <a:t>dynpcc1, dynpcc2</a:t>
            </a:r>
            <a:r>
              <a:rPr lang="en-GB" sz="1067" dirty="0">
                <a:solidFill>
                  <a:schemeClr val="tx2"/>
                </a:solidFill>
                <a:latin typeface="Nokia Pure Text Light" pitchFamily="34" charset="0"/>
                <a:ea typeface="Nokia Pure Text Light" pitchFamily="34" charset="0"/>
                <a:cs typeface="Nokia Pure Text Light" pitchFamily="34" charset="0"/>
              </a:rPr>
              <a:t>,</a:t>
            </a:r>
          </a:p>
          <a:p>
            <a:r>
              <a:rPr lang="en-GB" sz="1067" dirty="0">
                <a:solidFill>
                  <a:srgbClr val="7030A0"/>
                </a:solidFill>
                <a:latin typeface="Nokia Pure Text Light" pitchFamily="34" charset="0"/>
                <a:ea typeface="Nokia Pure Text Light" pitchFamily="34" charset="0"/>
                <a:cs typeface="Nokia Pure Text Light" pitchFamily="34" charset="0"/>
              </a:rPr>
              <a:t>                           </a:t>
            </a:r>
            <a:r>
              <a:rPr lang="en-CA" sz="1067" dirty="0"/>
              <a:t>Charging-Correlation-Indicator = 0,</a:t>
            </a:r>
          </a:p>
          <a:p>
            <a:r>
              <a:rPr lang="en-CA" sz="1067" dirty="0"/>
              <a:t>                  ET=CHARGING_CORRELATION_EXCHANGE (28)</a:t>
            </a:r>
            <a:endParaRPr lang="en-GB" sz="1067" dirty="0">
              <a:solidFill>
                <a:srgbClr val="7030A0"/>
              </a:solidFill>
              <a:latin typeface="Nokia Pure Text Light" pitchFamily="34" charset="0"/>
              <a:ea typeface="Nokia Pure Text Light" pitchFamily="34" charset="0"/>
              <a:cs typeface="Nokia Pure Text Light" pitchFamily="34" charset="0"/>
            </a:endParaRPr>
          </a:p>
        </p:txBody>
      </p:sp>
      <p:cxnSp>
        <p:nvCxnSpPr>
          <p:cNvPr id="92" name="Straight Arrow Connector 91">
            <a:extLst>
              <a:ext uri="{FF2B5EF4-FFF2-40B4-BE49-F238E27FC236}">
                <a16:creationId xmlns:a16="http://schemas.microsoft.com/office/drawing/2014/main" id="{C0F4ECC7-AC62-49A9-8710-E018CD446843}"/>
              </a:ext>
            </a:extLst>
          </p:cNvPr>
          <p:cNvCxnSpPr>
            <a:cxnSpLocks/>
          </p:cNvCxnSpPr>
          <p:nvPr/>
        </p:nvCxnSpPr>
        <p:spPr>
          <a:xfrm flipV="1">
            <a:off x="3293499" y="4136108"/>
            <a:ext cx="3322488" cy="1"/>
          </a:xfrm>
          <a:prstGeom prst="straightConnector1">
            <a:avLst/>
          </a:prstGeom>
          <a:ln>
            <a:solidFill>
              <a:schemeClr val="bg2">
                <a:lumMod val="75000"/>
              </a:schemeClr>
            </a:solidFill>
            <a:headEnd type="none" w="med" len="lg"/>
            <a:tailEnd type="stealth" w="med" len="lg"/>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345C644-95D3-46A3-B887-2237DC37724E}"/>
              </a:ext>
            </a:extLst>
          </p:cNvPr>
          <p:cNvSpPr txBox="1"/>
          <p:nvPr/>
        </p:nvSpPr>
        <p:spPr>
          <a:xfrm>
            <a:off x="3323877" y="3957450"/>
            <a:ext cx="3319288" cy="1698871"/>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Gx:CCR</a:t>
            </a:r>
            <a:r>
              <a:rPr lang="en-GB" sz="1067" dirty="0">
                <a:solidFill>
                  <a:srgbClr val="000000"/>
                </a:solidFill>
                <a:latin typeface="Nokia Pure Text Light"/>
                <a:ea typeface="Nokia Pure Text Light" pitchFamily="34" charset="0"/>
                <a:cs typeface="Nokia Pure Text Light" pitchFamily="34" charset="0"/>
              </a:rPr>
              <a:t>(U)</a:t>
            </a:r>
          </a:p>
          <a:p>
            <a:r>
              <a:rPr lang="en-CA" sz="1067" dirty="0"/>
              <a:t>ET=CHARGING_CORRELATION_EXCHANGE (28),</a:t>
            </a:r>
          </a:p>
          <a:p>
            <a:r>
              <a:rPr lang="en-CA" sz="1067" dirty="0"/>
              <a:t>Access-Network-Charging-Identifier-Gx:</a:t>
            </a:r>
          </a:p>
          <a:p>
            <a:r>
              <a:rPr lang="en-CA" sz="1067" dirty="0">
                <a:solidFill>
                  <a:schemeClr val="bg1">
                    <a:lumMod val="50000"/>
                  </a:schemeClr>
                </a:solidFill>
                <a:ea typeface="Nokia Pure Text Light" pitchFamily="34" charset="0"/>
                <a:cs typeface="Nokia Pure Text Light" pitchFamily="34" charset="0"/>
              </a:rPr>
              <a:t>    </a:t>
            </a:r>
            <a:r>
              <a:rPr lang="en-CA" sz="1067" dirty="0"/>
              <a:t>Access-Network-Charging-Identifier-Value = 123,</a:t>
            </a:r>
          </a:p>
          <a:p>
            <a:r>
              <a:rPr lang="en-CA" sz="1067" dirty="0"/>
              <a:t>    Charging-Rule-Name = dynpcc1</a:t>
            </a:r>
          </a:p>
          <a:p>
            <a:r>
              <a:rPr lang="en-CA" sz="1067" dirty="0"/>
              <a:t>Access-Network-Charging-Identifier-Gx:</a:t>
            </a:r>
          </a:p>
          <a:p>
            <a:r>
              <a:rPr lang="en-CA" sz="1067" dirty="0">
                <a:solidFill>
                  <a:schemeClr val="bg1">
                    <a:lumMod val="50000"/>
                  </a:schemeClr>
                </a:solidFill>
                <a:ea typeface="Nokia Pure Text Light" pitchFamily="34" charset="0"/>
                <a:cs typeface="Nokia Pure Text Light" pitchFamily="34" charset="0"/>
              </a:rPr>
              <a:t>    </a:t>
            </a:r>
            <a:r>
              <a:rPr lang="en-CA" sz="1067" dirty="0"/>
              <a:t>Access-Network-Charging-Identifier-Value = 456,</a:t>
            </a:r>
          </a:p>
          <a:p>
            <a:r>
              <a:rPr lang="en-CA" sz="1067" dirty="0"/>
              <a:t>    Charging-Rule-Name = dynpcc2</a:t>
            </a:r>
          </a:p>
          <a:p>
            <a:r>
              <a:rPr lang="en-CA" sz="1067" dirty="0"/>
              <a:t>Access-Network-Charging-Address</a:t>
            </a:r>
            <a:endParaRPr lang="en-GB" sz="1067" i="1" dirty="0">
              <a:solidFill>
                <a:srgbClr val="000000"/>
              </a:solidFill>
              <a:ea typeface="Nokia Pure Text Light" pitchFamily="34" charset="0"/>
              <a:cs typeface="Nokia Pure Text Light" pitchFamily="34" charset="0"/>
            </a:endParaRPr>
          </a:p>
          <a:p>
            <a:endParaRPr lang="en-GB" sz="1067" dirty="0">
              <a:solidFill>
                <a:srgbClr val="7030A0"/>
              </a:solidFill>
              <a:latin typeface="Nokia Pure Text Light"/>
              <a:ea typeface="Nokia Pure Text Light" pitchFamily="34" charset="0"/>
              <a:cs typeface="Nokia Pure Text Light" pitchFamily="34" charset="0"/>
            </a:endParaRPr>
          </a:p>
        </p:txBody>
      </p:sp>
      <p:sp>
        <p:nvSpPr>
          <p:cNvPr id="49" name="TextBox 48">
            <a:extLst>
              <a:ext uri="{FF2B5EF4-FFF2-40B4-BE49-F238E27FC236}">
                <a16:creationId xmlns:a16="http://schemas.microsoft.com/office/drawing/2014/main" id="{FC2EEF37-155D-4AFA-B8BA-56883E6E731D}"/>
              </a:ext>
            </a:extLst>
          </p:cNvPr>
          <p:cNvSpPr txBox="1"/>
          <p:nvPr/>
        </p:nvSpPr>
        <p:spPr>
          <a:xfrm>
            <a:off x="6076649" y="2287625"/>
            <a:ext cx="507025" cy="411124"/>
          </a:xfrm>
          <a:prstGeom prst="rect">
            <a:avLst/>
          </a:prstGeom>
          <a:noFill/>
        </p:spPr>
        <p:txBody>
          <a:bodyPr wrap="square" lIns="0" tIns="0" rIns="0" bIns="0" rtlCol="0" anchor="ctr" anchorCtr="0">
            <a:noAutofit/>
          </a:bodyPr>
          <a:lstStyle/>
          <a:p>
            <a:pPr algn="r"/>
            <a:r>
              <a:rPr lang="en-GB" sz="1067" dirty="0" err="1">
                <a:solidFill>
                  <a:srgbClr val="000000"/>
                </a:solidFill>
                <a:latin typeface="Nokia Pure Text Light"/>
                <a:ea typeface="Nokia Pure Text Light" pitchFamily="34" charset="0"/>
                <a:cs typeface="Nokia Pure Text Light" pitchFamily="34" charset="0"/>
              </a:rPr>
              <a:t>Gx:CCA</a:t>
            </a:r>
            <a:endParaRPr lang="en-GB" sz="1067" dirty="0">
              <a:solidFill>
                <a:srgbClr val="000000"/>
              </a:solidFill>
              <a:latin typeface="Nokia Pure Text Light"/>
              <a:ea typeface="Nokia Pure Text Light" pitchFamily="34" charset="0"/>
              <a:cs typeface="Nokia Pure Text Light" pitchFamily="34" charset="0"/>
            </a:endParaRPr>
          </a:p>
          <a:p>
            <a:endParaRPr lang="en-GB" sz="1067" i="1" dirty="0">
              <a:solidFill>
                <a:srgbClr val="000000"/>
              </a:solidFill>
              <a:latin typeface="Nokia Pure Text Light"/>
              <a:ea typeface="Nokia Pure Text Light" pitchFamily="34" charset="0"/>
              <a:cs typeface="Nokia Pure Text Light" pitchFamily="34" charset="0"/>
            </a:endParaRPr>
          </a:p>
        </p:txBody>
      </p:sp>
      <p:cxnSp>
        <p:nvCxnSpPr>
          <p:cNvPr id="50" name="Straight Arrow Connector 49">
            <a:extLst>
              <a:ext uri="{FF2B5EF4-FFF2-40B4-BE49-F238E27FC236}">
                <a16:creationId xmlns:a16="http://schemas.microsoft.com/office/drawing/2014/main" id="{99BB96FC-E181-428B-821F-AA3FFCA360E6}"/>
              </a:ext>
            </a:extLst>
          </p:cNvPr>
          <p:cNvCxnSpPr/>
          <p:nvPr/>
        </p:nvCxnSpPr>
        <p:spPr>
          <a:xfrm>
            <a:off x="3288967" y="2486316"/>
            <a:ext cx="3327020" cy="0"/>
          </a:xfrm>
          <a:prstGeom prst="straightConnector1">
            <a:avLst/>
          </a:prstGeom>
          <a:ln>
            <a:solidFill>
              <a:schemeClr val="bg2">
                <a:lumMod val="75000"/>
              </a:schemeClr>
            </a:solidFill>
            <a:headEnd type="stealth" w="med" len="lg"/>
            <a:tailEnd type="none" w="med" len="lg"/>
          </a:ln>
        </p:spPr>
        <p:style>
          <a:lnRef idx="1">
            <a:schemeClr val="accent1"/>
          </a:lnRef>
          <a:fillRef idx="0">
            <a:schemeClr val="accent1"/>
          </a:fillRef>
          <a:effectRef idx="0">
            <a:schemeClr val="accent1"/>
          </a:effectRef>
          <a:fontRef idx="minor">
            <a:schemeClr val="tx1"/>
          </a:fontRef>
        </p:style>
      </p:cxnSp>
      <p:sp>
        <p:nvSpPr>
          <p:cNvPr id="39" name="Callout: Bent Line 38">
            <a:extLst>
              <a:ext uri="{FF2B5EF4-FFF2-40B4-BE49-F238E27FC236}">
                <a16:creationId xmlns:a16="http://schemas.microsoft.com/office/drawing/2014/main" id="{E9EDD219-8915-4951-9112-0036131F0783}"/>
              </a:ext>
            </a:extLst>
          </p:cNvPr>
          <p:cNvSpPr/>
          <p:nvPr/>
        </p:nvSpPr>
        <p:spPr>
          <a:xfrm>
            <a:off x="10159989" y="3412219"/>
            <a:ext cx="1697713" cy="368392"/>
          </a:xfrm>
          <a:prstGeom prst="borderCallout2">
            <a:avLst>
              <a:gd name="adj1" fmla="val 18750"/>
              <a:gd name="adj2" fmla="val -8333"/>
              <a:gd name="adj3" fmla="val 18750"/>
              <a:gd name="adj4" fmla="val -16667"/>
              <a:gd name="adj5" fmla="val -19881"/>
              <a:gd name="adj6" fmla="val -72963"/>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2. NPC sends this  to IMS whether asked or not</a:t>
            </a:r>
            <a:endParaRPr lang="en-CA" sz="1067" dirty="0">
              <a:solidFill>
                <a:schemeClr val="tx2"/>
              </a:solidFill>
              <a:latin typeface="Nokia Pure Headline Light"/>
            </a:endParaRPr>
          </a:p>
        </p:txBody>
      </p:sp>
      <p:sp>
        <p:nvSpPr>
          <p:cNvPr id="44" name="TextBox 43">
            <a:extLst>
              <a:ext uri="{FF2B5EF4-FFF2-40B4-BE49-F238E27FC236}">
                <a16:creationId xmlns:a16="http://schemas.microsoft.com/office/drawing/2014/main" id="{E6EA700E-CABD-4204-A8AA-8CE6CFAE4B01}"/>
              </a:ext>
            </a:extLst>
          </p:cNvPr>
          <p:cNvSpPr txBox="1"/>
          <p:nvPr/>
        </p:nvSpPr>
        <p:spPr>
          <a:xfrm>
            <a:off x="144539" y="3983462"/>
            <a:ext cx="3319288" cy="1094025"/>
          </a:xfrm>
          <a:prstGeom prst="rect">
            <a:avLst/>
          </a:prstGeom>
          <a:noFill/>
        </p:spPr>
        <p:txBody>
          <a:bodyPr wrap="square" lIns="0" tIns="0" rIns="0" bIns="0" rtlCol="0" anchor="ctr" anchorCtr="0">
            <a:noAutofit/>
          </a:bodyPr>
          <a:lstStyle/>
          <a:p>
            <a:r>
              <a:rPr lang="en-GB" sz="1067" dirty="0" err="1">
                <a:solidFill>
                  <a:srgbClr val="000000"/>
                </a:solidFill>
                <a:latin typeface="Nokia Pure Text Light"/>
                <a:ea typeface="Nokia Pure Text Light" pitchFamily="34" charset="0"/>
                <a:cs typeface="Nokia Pure Text Light" pitchFamily="34" charset="0"/>
              </a:rPr>
              <a:t>Gx:CCR</a:t>
            </a:r>
            <a:r>
              <a:rPr lang="en-GB" sz="1067" dirty="0">
                <a:solidFill>
                  <a:srgbClr val="000000"/>
                </a:solidFill>
                <a:latin typeface="Nokia Pure Text Light"/>
                <a:ea typeface="Nokia Pure Text Light" pitchFamily="34" charset="0"/>
                <a:cs typeface="Nokia Pure Text Light" pitchFamily="34" charset="0"/>
              </a:rPr>
              <a:t>(U)</a:t>
            </a:r>
          </a:p>
          <a:p>
            <a:r>
              <a:rPr lang="en-CA" sz="1067" dirty="0"/>
              <a:t>ET=CHARGING_CORRELATION_EXCHANGE (28),</a:t>
            </a:r>
          </a:p>
          <a:p>
            <a:r>
              <a:rPr lang="en-CA" sz="1067" dirty="0"/>
              <a:t>Access-Network-Charging-Identifier-Gx:</a:t>
            </a:r>
          </a:p>
          <a:p>
            <a:r>
              <a:rPr lang="en-CA" sz="1067" dirty="0"/>
              <a:t>    Access-Network-Charging-Identifier-Value = 123,</a:t>
            </a:r>
          </a:p>
          <a:p>
            <a:r>
              <a:rPr lang="en-CA" sz="1067" strike="sngStrike" dirty="0"/>
              <a:t>    </a:t>
            </a:r>
            <a:r>
              <a:rPr lang="en-CA" sz="1067" strike="sngStrike" dirty="0">
                <a:solidFill>
                  <a:srgbClr val="FF0000"/>
                </a:solidFill>
              </a:rPr>
              <a:t>IP-CAN-Session-Charging-Scope = 0</a:t>
            </a:r>
            <a:r>
              <a:rPr lang="en-CA" sz="1067" strike="sngStrike" dirty="0"/>
              <a:t>,</a:t>
            </a:r>
          </a:p>
          <a:p>
            <a:r>
              <a:rPr lang="en-CA" sz="1067" dirty="0"/>
              <a:t>Access-Network-Charging-Address</a:t>
            </a:r>
            <a:endParaRPr lang="en-GB" sz="1067" i="1" dirty="0">
              <a:solidFill>
                <a:srgbClr val="000000"/>
              </a:solidFill>
              <a:ea typeface="Nokia Pure Text Light" pitchFamily="34" charset="0"/>
              <a:cs typeface="Nokia Pure Text Light" pitchFamily="34" charset="0"/>
            </a:endParaRPr>
          </a:p>
          <a:p>
            <a:endParaRPr lang="en-GB" sz="1067" dirty="0">
              <a:solidFill>
                <a:srgbClr val="7030A0"/>
              </a:solidFill>
              <a:latin typeface="Nokia Pure Text Light"/>
              <a:ea typeface="Nokia Pure Text Light" pitchFamily="34" charset="0"/>
              <a:cs typeface="Nokia Pure Text Light" pitchFamily="34" charset="0"/>
            </a:endParaRPr>
          </a:p>
        </p:txBody>
      </p:sp>
      <p:sp>
        <p:nvSpPr>
          <p:cNvPr id="45" name="TextBox 44">
            <a:extLst>
              <a:ext uri="{FF2B5EF4-FFF2-40B4-BE49-F238E27FC236}">
                <a16:creationId xmlns:a16="http://schemas.microsoft.com/office/drawing/2014/main" id="{E4113FAA-A908-4DF8-A117-E9CD71C0A81F}"/>
              </a:ext>
            </a:extLst>
          </p:cNvPr>
          <p:cNvSpPr txBox="1"/>
          <p:nvPr/>
        </p:nvSpPr>
        <p:spPr>
          <a:xfrm>
            <a:off x="6732984" y="2635145"/>
            <a:ext cx="3483384" cy="630847"/>
          </a:xfrm>
          <a:prstGeom prst="rect">
            <a:avLst/>
          </a:prstGeom>
          <a:noFill/>
        </p:spPr>
        <p:txBody>
          <a:bodyPr wrap="square" lIns="0" tIns="0" rIns="0" bIns="0" rtlCol="0" anchor="ctr" anchorCtr="0">
            <a:noAutofit/>
          </a:bodyPr>
          <a:lstStyle/>
          <a:p>
            <a:pPr defTabSz="609585" fontAlgn="base">
              <a:spcBef>
                <a:spcPct val="0"/>
              </a:spcBef>
              <a:spcAft>
                <a:spcPct val="0"/>
              </a:spcAft>
              <a:defRPr/>
            </a:pPr>
            <a:r>
              <a:rPr lang="en-GB" sz="1067" dirty="0">
                <a:solidFill>
                  <a:srgbClr val="001135"/>
                </a:solidFill>
                <a:latin typeface="Nokia Pure Text Light" pitchFamily="34" charset="0"/>
                <a:ea typeface="Nokia Pure Text Light" pitchFamily="34" charset="0"/>
                <a:cs typeface="Nokia Pure Text Light" pitchFamily="34" charset="0"/>
              </a:rPr>
              <a:t>Rx: AAA</a:t>
            </a:r>
          </a:p>
          <a:p>
            <a:pPr lvl="0">
              <a:defRPr/>
            </a:pPr>
            <a:r>
              <a:rPr lang="en-GB" sz="1067" dirty="0">
                <a:solidFill>
                  <a:srgbClr val="7030A0"/>
                </a:solidFill>
                <a:latin typeface="Nokia Pure Text Light" pitchFamily="34" charset="0"/>
                <a:ea typeface="Nokia Pure Text Light" pitchFamily="34" charset="0"/>
                <a:cs typeface="Nokia Pure Text Light" pitchFamily="34" charset="0"/>
              </a:rPr>
              <a:t>Access-Network-Charging-Identifier:</a:t>
            </a:r>
            <a:br>
              <a:rPr lang="en-GB" sz="1067" dirty="0">
                <a:solidFill>
                  <a:srgbClr val="7030A0"/>
                </a:solidFill>
                <a:latin typeface="Nokia Pure Text Light" pitchFamily="34" charset="0"/>
                <a:ea typeface="Nokia Pure Text Light" pitchFamily="34" charset="0"/>
                <a:cs typeface="Nokia Pure Text Light" pitchFamily="34" charset="0"/>
              </a:rPr>
            </a:br>
            <a:r>
              <a:rPr lang="en-GB" sz="1067" dirty="0">
                <a:solidFill>
                  <a:srgbClr val="7030A0"/>
                </a:solidFill>
                <a:latin typeface="Nokia Pure Text Light" pitchFamily="34" charset="0"/>
                <a:ea typeface="Nokia Pure Text Light" pitchFamily="34" charset="0"/>
                <a:cs typeface="Nokia Pure Text Light" pitchFamily="34" charset="0"/>
              </a:rPr>
              <a:t>    Access-Network-Charging-Identifier-Value=123456</a:t>
            </a:r>
          </a:p>
        </p:txBody>
      </p:sp>
      <p:sp>
        <p:nvSpPr>
          <p:cNvPr id="40" name="Callout: Bent Line 39">
            <a:extLst>
              <a:ext uri="{FF2B5EF4-FFF2-40B4-BE49-F238E27FC236}">
                <a16:creationId xmlns:a16="http://schemas.microsoft.com/office/drawing/2014/main" id="{BB9C81E4-D395-4D65-91C9-001CAD290CDD}"/>
              </a:ext>
            </a:extLst>
          </p:cNvPr>
          <p:cNvSpPr/>
          <p:nvPr/>
        </p:nvSpPr>
        <p:spPr>
          <a:xfrm>
            <a:off x="7473843" y="1497303"/>
            <a:ext cx="1604560" cy="368392"/>
          </a:xfrm>
          <a:prstGeom prst="borderCallout2">
            <a:avLst>
              <a:gd name="adj1" fmla="val 18750"/>
              <a:gd name="adj2" fmla="val -8333"/>
              <a:gd name="adj3" fmla="val 18750"/>
              <a:gd name="adj4" fmla="val -16667"/>
              <a:gd name="adj5" fmla="val 185629"/>
              <a:gd name="adj6" fmla="val -106255"/>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1. NPC would reject the AVP, now ok with 22.5 </a:t>
            </a:r>
            <a:endParaRPr lang="en-CA" sz="1067" dirty="0">
              <a:solidFill>
                <a:schemeClr val="tx2"/>
              </a:solidFill>
              <a:latin typeface="Nokia Pure Headline Light"/>
            </a:endParaRPr>
          </a:p>
        </p:txBody>
      </p:sp>
      <p:sp>
        <p:nvSpPr>
          <p:cNvPr id="41" name="Callout: Bent Line 40">
            <a:extLst>
              <a:ext uri="{FF2B5EF4-FFF2-40B4-BE49-F238E27FC236}">
                <a16:creationId xmlns:a16="http://schemas.microsoft.com/office/drawing/2014/main" id="{9C307F85-8D2B-421B-9679-19C1A407E3AB}"/>
              </a:ext>
            </a:extLst>
          </p:cNvPr>
          <p:cNvSpPr/>
          <p:nvPr/>
        </p:nvSpPr>
        <p:spPr>
          <a:xfrm>
            <a:off x="3059997" y="5847340"/>
            <a:ext cx="1697713" cy="368392"/>
          </a:xfrm>
          <a:prstGeom prst="borderCallout2">
            <a:avLst>
              <a:gd name="adj1" fmla="val 18750"/>
              <a:gd name="adj2" fmla="val -8333"/>
              <a:gd name="adj3" fmla="val 18750"/>
              <a:gd name="adj4" fmla="val -16667"/>
              <a:gd name="adj5" fmla="val -278771"/>
              <a:gd name="adj6" fmla="val -42268"/>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3. Ether message results in the same response</a:t>
            </a:r>
            <a:endParaRPr lang="en-CA" sz="1067" dirty="0">
              <a:solidFill>
                <a:schemeClr val="tx2"/>
              </a:solidFill>
              <a:latin typeface="Nokia Pure Headline Light"/>
            </a:endParaRPr>
          </a:p>
        </p:txBody>
      </p:sp>
      <p:cxnSp>
        <p:nvCxnSpPr>
          <p:cNvPr id="3" name="Straight Connector 2">
            <a:extLst>
              <a:ext uri="{FF2B5EF4-FFF2-40B4-BE49-F238E27FC236}">
                <a16:creationId xmlns:a16="http://schemas.microsoft.com/office/drawing/2014/main" id="{5A69D667-31EB-4C7C-B0C6-04C95AF7815A}"/>
              </a:ext>
            </a:extLst>
          </p:cNvPr>
          <p:cNvCxnSpPr/>
          <p:nvPr/>
        </p:nvCxnSpPr>
        <p:spPr>
          <a:xfrm flipV="1">
            <a:off x="2777497" y="4888422"/>
            <a:ext cx="407471" cy="996292"/>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Callout: Bent Line 42">
            <a:extLst>
              <a:ext uri="{FF2B5EF4-FFF2-40B4-BE49-F238E27FC236}">
                <a16:creationId xmlns:a16="http://schemas.microsoft.com/office/drawing/2014/main" id="{9ED4B345-341F-4EE2-9B47-B9AD19688743}"/>
              </a:ext>
            </a:extLst>
          </p:cNvPr>
          <p:cNvSpPr/>
          <p:nvPr/>
        </p:nvSpPr>
        <p:spPr>
          <a:xfrm>
            <a:off x="10216369" y="5866193"/>
            <a:ext cx="1697713" cy="368392"/>
          </a:xfrm>
          <a:prstGeom prst="borderCallout2">
            <a:avLst>
              <a:gd name="adj1" fmla="val 18750"/>
              <a:gd name="adj2" fmla="val -8333"/>
              <a:gd name="adj3" fmla="val 18750"/>
              <a:gd name="adj4" fmla="val -16667"/>
              <a:gd name="adj5" fmla="val -51909"/>
              <a:gd name="adj6" fmla="val -29527"/>
            </a:avLst>
          </a:prstGeom>
          <a:solidFill>
            <a:schemeClr val="accent5">
              <a:lumMod val="20000"/>
              <a:lumOff val="8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r>
              <a:rPr lang="en-US" sz="1067" dirty="0">
                <a:solidFill>
                  <a:schemeClr val="tx2"/>
                </a:solidFill>
                <a:latin typeface="Nokia Pure Headline Light"/>
              </a:rPr>
              <a:t>3’. NPC always reports this format  to IMS</a:t>
            </a:r>
            <a:endParaRPr lang="en-CA" sz="1067" dirty="0">
              <a:solidFill>
                <a:schemeClr val="tx2"/>
              </a:solidFill>
              <a:latin typeface="Nokia Pure Headline Light"/>
            </a:endParaRPr>
          </a:p>
        </p:txBody>
      </p:sp>
    </p:spTree>
    <p:extLst>
      <p:ext uri="{BB962C8B-B14F-4D97-AF65-F5344CB8AC3E}">
        <p14:creationId xmlns:p14="http://schemas.microsoft.com/office/powerpoint/2010/main" val="8820236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671FF6-A7A5-4E48-AF6A-8CDA0D76829B}"/>
              </a:ext>
            </a:extLst>
          </p:cNvPr>
          <p:cNvSpPr>
            <a:spLocks noGrp="1"/>
          </p:cNvSpPr>
          <p:nvPr>
            <p:ph type="body" sz="quarter" idx="16"/>
          </p:nvPr>
        </p:nvSpPr>
        <p:spPr/>
        <p:txBody>
          <a:bodyPr/>
          <a:lstStyle/>
          <a:p>
            <a:pPr marL="226478" indent="-226478">
              <a:buFont typeface="Arial" panose="020B0604020202020204" pitchFamily="34" charset="0"/>
              <a:buChar char="•"/>
            </a:pPr>
            <a:r>
              <a:rPr lang="en-CA" dirty="0"/>
              <a:t>N7 Request</a:t>
            </a:r>
          </a:p>
          <a:p>
            <a:pPr marL="226478" indent="-226478">
              <a:buFont typeface="Arial" panose="020B0604020202020204" pitchFamily="34" charset="0"/>
              <a:buChar char="•"/>
            </a:pPr>
            <a:endParaRPr lang="en-CA" dirty="0"/>
          </a:p>
          <a:p>
            <a:pPr marL="226478" indent="-226478">
              <a:buFont typeface="Arial" panose="020B0604020202020204" pitchFamily="34" charset="0"/>
              <a:buChar char="•"/>
            </a:pPr>
            <a:endParaRPr lang="en-CA" dirty="0"/>
          </a:p>
          <a:p>
            <a:pPr marL="226478" indent="-226478">
              <a:spcAft>
                <a:spcPts val="0"/>
              </a:spcAft>
              <a:buFont typeface="Arial" panose="020B0604020202020204" pitchFamily="34" charset="0"/>
              <a:buChar char="•"/>
            </a:pPr>
            <a:endParaRPr lang="en-CA" dirty="0"/>
          </a:p>
          <a:p>
            <a:pPr marL="226478" indent="-226478">
              <a:spcBef>
                <a:spcPts val="0"/>
              </a:spcBef>
              <a:spcAft>
                <a:spcPts val="0"/>
              </a:spcAft>
              <a:buFont typeface="Arial" panose="020B0604020202020204" pitchFamily="34" charset="0"/>
              <a:buChar char="•"/>
            </a:pPr>
            <a:r>
              <a:rPr lang="en-CA" dirty="0"/>
              <a:t>N7 Update – session level</a:t>
            </a:r>
          </a:p>
          <a:p>
            <a:pPr marL="226478" indent="-226478">
              <a:spcBef>
                <a:spcPts val="400"/>
              </a:spcBef>
              <a:spcAft>
                <a:spcPts val="0"/>
              </a:spcAft>
              <a:buFont typeface="Arial" panose="020B0604020202020204" pitchFamily="34" charset="0"/>
              <a:buChar char="•"/>
            </a:pPr>
            <a:endParaRPr lang="en-CA" dirty="0"/>
          </a:p>
          <a:p>
            <a:pPr marL="226478" indent="-226478">
              <a:spcBef>
                <a:spcPts val="0"/>
              </a:spcBef>
              <a:spcAft>
                <a:spcPts val="0"/>
              </a:spcAft>
              <a:buFont typeface="Arial" panose="020B0604020202020204" pitchFamily="34" charset="0"/>
              <a:buChar char="•"/>
            </a:pPr>
            <a:endParaRPr lang="en-CA" dirty="0"/>
          </a:p>
          <a:p>
            <a:pPr marL="226478" indent="-226478">
              <a:spcBef>
                <a:spcPts val="0"/>
              </a:spcBef>
              <a:spcAft>
                <a:spcPts val="0"/>
              </a:spcAft>
              <a:buFont typeface="Arial" panose="020B0604020202020204" pitchFamily="34" charset="0"/>
              <a:buChar char="•"/>
            </a:pPr>
            <a:r>
              <a:rPr lang="en-CA" dirty="0"/>
              <a:t>N7 Update – per </a:t>
            </a:r>
            <a:r>
              <a:rPr lang="en-CA" dirty="0" err="1"/>
              <a:t>pcc</a:t>
            </a:r>
            <a:r>
              <a:rPr lang="en-CA" dirty="0"/>
              <a:t> rule </a:t>
            </a:r>
          </a:p>
          <a:p>
            <a:pPr marL="226478" indent="-226478">
              <a:spcBef>
                <a:spcPts val="400"/>
              </a:spcBef>
              <a:spcAft>
                <a:spcPts val="0"/>
              </a:spcAft>
              <a:buFont typeface="Arial" panose="020B0604020202020204" pitchFamily="34" charset="0"/>
              <a:buChar char="•"/>
            </a:pPr>
            <a:endParaRPr lang="en-CA" dirty="0"/>
          </a:p>
          <a:p>
            <a:pPr marL="226478" indent="-226478">
              <a:spcBef>
                <a:spcPts val="400"/>
              </a:spcBef>
              <a:spcAft>
                <a:spcPts val="0"/>
              </a:spcAft>
              <a:buFont typeface="Arial" panose="020B0604020202020204" pitchFamily="34" charset="0"/>
              <a:buChar char="•"/>
            </a:pPr>
            <a:endParaRPr lang="en-CA" dirty="0"/>
          </a:p>
          <a:p>
            <a:pPr marL="226478" indent="-226478">
              <a:spcBef>
                <a:spcPts val="0"/>
              </a:spcBef>
              <a:spcAft>
                <a:spcPts val="0"/>
              </a:spcAft>
              <a:buFont typeface="Arial" panose="020B0604020202020204" pitchFamily="34" charset="0"/>
              <a:buChar char="•"/>
            </a:pPr>
            <a:r>
              <a:rPr lang="en-CA" dirty="0"/>
              <a:t>N7 Update – per flow</a:t>
            </a:r>
          </a:p>
          <a:p>
            <a:pPr marL="226478" indent="-226478">
              <a:spcBef>
                <a:spcPts val="0"/>
              </a:spcBef>
              <a:spcAft>
                <a:spcPts val="0"/>
              </a:spcAft>
              <a:buFont typeface="Arial" panose="020B0604020202020204" pitchFamily="34" charset="0"/>
              <a:buChar char="•"/>
            </a:pPr>
            <a:endParaRPr lang="en-CA" dirty="0"/>
          </a:p>
          <a:p>
            <a:pPr marL="226478" indent="-226478">
              <a:spcBef>
                <a:spcPts val="0"/>
              </a:spcBef>
              <a:spcAft>
                <a:spcPts val="0"/>
              </a:spcAft>
              <a:buFont typeface="Arial" panose="020B0604020202020204" pitchFamily="34" charset="0"/>
              <a:buChar char="•"/>
            </a:pPr>
            <a:endParaRPr lang="en-CA" dirty="0"/>
          </a:p>
          <a:p>
            <a:pPr marL="226478" indent="-226478">
              <a:spcBef>
                <a:spcPts val="800"/>
              </a:spcBef>
              <a:spcAft>
                <a:spcPts val="0"/>
              </a:spcAft>
              <a:buFont typeface="Arial" panose="020B0604020202020204" pitchFamily="34" charset="0"/>
              <a:buChar char="•"/>
            </a:pPr>
            <a:r>
              <a:rPr lang="en-CA" dirty="0"/>
              <a:t>Aerospike commands</a:t>
            </a:r>
          </a:p>
          <a:p>
            <a:pPr marL="461422" lvl="1" indent="-234945">
              <a:spcBef>
                <a:spcPts val="0"/>
              </a:spcBef>
              <a:spcAft>
                <a:spcPts val="400"/>
              </a:spcAft>
              <a:buFont typeface="Arial" panose="020B0604020202020204" pitchFamily="34" charset="0"/>
              <a:buChar char="•"/>
            </a:pPr>
            <a:endParaRPr lang="en-CA" sz="1867" dirty="0"/>
          </a:p>
        </p:txBody>
      </p:sp>
      <p:sp>
        <p:nvSpPr>
          <p:cNvPr id="4" name="Title 3">
            <a:extLst>
              <a:ext uri="{FF2B5EF4-FFF2-40B4-BE49-F238E27FC236}">
                <a16:creationId xmlns:a16="http://schemas.microsoft.com/office/drawing/2014/main" id="{17126640-36AD-401A-B615-52F088023615}"/>
              </a:ext>
            </a:extLst>
          </p:cNvPr>
          <p:cNvSpPr>
            <a:spLocks noGrp="1"/>
          </p:cNvSpPr>
          <p:nvPr>
            <p:ph type="title"/>
          </p:nvPr>
        </p:nvSpPr>
        <p:spPr/>
        <p:txBody>
          <a:bodyPr>
            <a:normAutofit fontScale="90000"/>
          </a:bodyPr>
          <a:lstStyle/>
          <a:p>
            <a:r>
              <a:rPr lang="en-US" dirty="0"/>
              <a:t>5G handling of Access-Network-Charging-Id</a:t>
            </a:r>
          </a:p>
        </p:txBody>
      </p:sp>
      <p:sp>
        <p:nvSpPr>
          <p:cNvPr id="5" name="Text Placeholder 4">
            <a:extLst>
              <a:ext uri="{FF2B5EF4-FFF2-40B4-BE49-F238E27FC236}">
                <a16:creationId xmlns:a16="http://schemas.microsoft.com/office/drawing/2014/main" id="{532EB937-D294-46B0-8ED6-41B51BB7354C}"/>
              </a:ext>
            </a:extLst>
          </p:cNvPr>
          <p:cNvSpPr>
            <a:spLocks noGrp="1"/>
          </p:cNvSpPr>
          <p:nvPr>
            <p:ph type="body" sz="quarter" idx="10"/>
          </p:nvPr>
        </p:nvSpPr>
        <p:spPr/>
        <p:txBody>
          <a:bodyPr/>
          <a:lstStyle/>
          <a:p>
            <a:r>
              <a:rPr lang="en-US" dirty="0"/>
              <a:t>Commands</a:t>
            </a:r>
            <a:endParaRPr lang="en-CA" dirty="0"/>
          </a:p>
        </p:txBody>
      </p:sp>
      <p:sp>
        <p:nvSpPr>
          <p:cNvPr id="6" name="Footer Placeholder 4">
            <a:extLst>
              <a:ext uri="{FF2B5EF4-FFF2-40B4-BE49-F238E27FC236}">
                <a16:creationId xmlns:a16="http://schemas.microsoft.com/office/drawing/2014/main" id="{F49D2AC6-2EC1-4E06-93F3-75A34A7706D1}"/>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21" name="TextBox 20">
            <a:extLst>
              <a:ext uri="{FF2B5EF4-FFF2-40B4-BE49-F238E27FC236}">
                <a16:creationId xmlns:a16="http://schemas.microsoft.com/office/drawing/2014/main" id="{15679359-78CC-4394-A976-93FECF3A1B43}"/>
              </a:ext>
            </a:extLst>
          </p:cNvPr>
          <p:cNvSpPr txBox="1"/>
          <p:nvPr/>
        </p:nvSpPr>
        <p:spPr>
          <a:xfrm>
            <a:off x="774730" y="1711818"/>
            <a:ext cx="10860353" cy="91170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96000" tIns="96000" rIns="96000" bIns="96000" rtlCol="0">
            <a:spAutoFit/>
          </a:bodyPr>
          <a:lstStyle/>
          <a:p>
            <a:pPr defTabSz="609585" fontAlgn="base">
              <a:spcBef>
                <a:spcPts val="133"/>
              </a:spcBef>
              <a:spcAft>
                <a:spcPct val="0"/>
              </a:spcAft>
              <a:buClr>
                <a:srgbClr val="001135"/>
              </a:buClr>
            </a:pPr>
            <a:r>
              <a:rPr lang="en-CA" sz="933" i="1" dirty="0">
                <a:solidFill>
                  <a:schemeClr val="tx2"/>
                </a:solidFill>
                <a:ea typeface="Nokia Pure Text" panose="020B0503020202020204" pitchFamily="34" charset="0"/>
                <a:cs typeface="Nokia Pure Headline Light"/>
              </a:rPr>
              <a:t>/</a:t>
            </a:r>
            <a:r>
              <a:rPr lang="en-CA" sz="933" i="1" dirty="0" err="1">
                <a:solidFill>
                  <a:schemeClr val="tx2"/>
                </a:solidFill>
                <a:ea typeface="Nokia Pure Text" panose="020B0503020202020204" pitchFamily="34" charset="0"/>
                <a:cs typeface="Nokia Pure Headline Light"/>
              </a:rPr>
              <a:t>usr</a:t>
            </a:r>
            <a:r>
              <a:rPr lang="en-CA" sz="933" i="1" dirty="0">
                <a:solidFill>
                  <a:schemeClr val="tx2"/>
                </a:solidFill>
                <a:ea typeface="Nokia Pure Text" panose="020B0503020202020204" pitchFamily="34" charset="0"/>
                <a:cs typeface="Nokia Pure Headline Light"/>
              </a:rPr>
              <a:t>/bin/curl -k -v -POST --http1.0  -H  'Content-Type: application/json' -d '{"</a:t>
            </a:r>
            <a:r>
              <a:rPr lang="en-CA" sz="933" i="1" dirty="0" err="1">
                <a:solidFill>
                  <a:schemeClr val="tx2"/>
                </a:solidFill>
                <a:ea typeface="Nokia Pure Text" panose="020B0503020202020204" pitchFamily="34" charset="0"/>
                <a:cs typeface="Nokia Pure Headline Light"/>
              </a:rPr>
              <a:t>supi</a:t>
            </a:r>
            <a:r>
              <a:rPr lang="en-CA" sz="933" i="1" dirty="0">
                <a:solidFill>
                  <a:schemeClr val="tx2"/>
                </a:solidFill>
                <a:ea typeface="Nokia Pure Text" panose="020B0503020202020204" pitchFamily="34" charset="0"/>
                <a:cs typeface="Nokia Pure Headline Light"/>
              </a:rPr>
              <a:t>": "imsi-310214000000051", "</a:t>
            </a:r>
            <a:r>
              <a:rPr lang="en-CA" sz="933" i="1" dirty="0" err="1">
                <a:solidFill>
                  <a:schemeClr val="tx2"/>
                </a:solidFill>
                <a:ea typeface="Nokia Pure Text" panose="020B0503020202020204" pitchFamily="34" charset="0"/>
                <a:cs typeface="Nokia Pure Headline Light"/>
              </a:rPr>
              <a:t>pduSessionId</a:t>
            </a:r>
            <a:r>
              <a:rPr lang="en-CA" sz="933" i="1" dirty="0">
                <a:solidFill>
                  <a:schemeClr val="tx2"/>
                </a:solidFill>
                <a:ea typeface="Nokia Pure Text" panose="020B0503020202020204" pitchFamily="34" charset="0"/>
                <a:cs typeface="Nokia Pure Headline Light"/>
              </a:rPr>
              <a:t>": "127", "</a:t>
            </a:r>
            <a:r>
              <a:rPr lang="en-CA" sz="933" i="1" dirty="0" err="1">
                <a:solidFill>
                  <a:schemeClr val="tx2"/>
                </a:solidFill>
                <a:ea typeface="Nokia Pure Text" panose="020B0503020202020204" pitchFamily="34" charset="0"/>
                <a:cs typeface="Nokia Pure Headline Light"/>
              </a:rPr>
              <a:t>pduSessionType</a:t>
            </a:r>
            <a:r>
              <a:rPr lang="en-CA" sz="933" i="1" dirty="0">
                <a:solidFill>
                  <a:schemeClr val="tx2"/>
                </a:solidFill>
                <a:ea typeface="Nokia Pure Text" panose="020B0503020202020204" pitchFamily="34" charset="0"/>
                <a:cs typeface="Nokia Pure Headline Light"/>
              </a:rPr>
              <a:t>": "IPV4", "</a:t>
            </a:r>
            <a:r>
              <a:rPr lang="en-CA" sz="933" i="1" dirty="0" err="1">
                <a:solidFill>
                  <a:schemeClr val="tx2"/>
                </a:solidFill>
                <a:ea typeface="Nokia Pure Text" panose="020B0503020202020204" pitchFamily="34" charset="0"/>
                <a:cs typeface="Nokia Pure Headline Light"/>
              </a:rPr>
              <a:t>dnn</a:t>
            </a:r>
            <a:r>
              <a:rPr lang="en-CA" sz="933" i="1" dirty="0">
                <a:solidFill>
                  <a:schemeClr val="tx2"/>
                </a:solidFill>
                <a:ea typeface="Nokia Pure Text" panose="020B0503020202020204" pitchFamily="34" charset="0"/>
                <a:cs typeface="Nokia Pure Headline Light"/>
              </a:rPr>
              <a:t>": "network1", "</a:t>
            </a:r>
            <a:r>
              <a:rPr lang="en-CA" sz="933" i="1" dirty="0" err="1">
                <a:solidFill>
                  <a:schemeClr val="tx2"/>
                </a:solidFill>
                <a:ea typeface="Nokia Pure Text" panose="020B0503020202020204" pitchFamily="34" charset="0"/>
                <a:cs typeface="Nokia Pure Headline Light"/>
              </a:rPr>
              <a:t>accessType</a:t>
            </a:r>
            <a:r>
              <a:rPr lang="en-CA" sz="933" i="1" dirty="0">
                <a:solidFill>
                  <a:schemeClr val="tx2"/>
                </a:solidFill>
                <a:ea typeface="Nokia Pure Text" panose="020B0503020202020204" pitchFamily="34" charset="0"/>
                <a:cs typeface="Nokia Pure Headline Light"/>
              </a:rPr>
              <a:t>": "3GPP_ACCESS",  "</a:t>
            </a:r>
            <a:r>
              <a:rPr lang="en-CA" sz="933" i="1" dirty="0" err="1">
                <a:solidFill>
                  <a:schemeClr val="tx2"/>
                </a:solidFill>
                <a:ea typeface="Nokia Pure Text" panose="020B0503020202020204" pitchFamily="34" charset="0"/>
                <a:cs typeface="Nokia Pure Headline Light"/>
              </a:rPr>
              <a:t>ratType</a:t>
            </a:r>
            <a:r>
              <a:rPr lang="en-CA" sz="933" i="1" dirty="0">
                <a:solidFill>
                  <a:schemeClr val="tx2"/>
                </a:solidFill>
                <a:ea typeface="Nokia Pure Text" panose="020B0503020202020204" pitchFamily="34" charset="0"/>
                <a:cs typeface="Nokia Pure Headline Light"/>
              </a:rPr>
              <a:t>": "EUTRA", "</a:t>
            </a:r>
            <a:r>
              <a:rPr lang="en-CA" sz="933" i="1" dirty="0" err="1">
                <a:solidFill>
                  <a:schemeClr val="tx2"/>
                </a:solidFill>
                <a:ea typeface="Nokia Pure Text" panose="020B0503020202020204" pitchFamily="34" charset="0"/>
                <a:cs typeface="Nokia Pure Headline Light"/>
              </a:rPr>
              <a:t>servingNetwork</a:t>
            </a:r>
            <a:r>
              <a:rPr lang="en-CA" sz="933" i="1" dirty="0">
                <a:solidFill>
                  <a:schemeClr val="tx2"/>
                </a:solidFill>
                <a:ea typeface="Nokia Pure Text" panose="020B0503020202020204" pitchFamily="34" charset="0"/>
                <a:cs typeface="Nokia Pure Headline Light"/>
              </a:rPr>
              <a:t>" : {"mcc": 310, "</a:t>
            </a:r>
            <a:r>
              <a:rPr lang="en-CA" sz="933" i="1" dirty="0" err="1">
                <a:solidFill>
                  <a:schemeClr val="tx2"/>
                </a:solidFill>
                <a:ea typeface="Nokia Pure Text" panose="020B0503020202020204" pitchFamily="34" charset="0"/>
                <a:cs typeface="Nokia Pure Headline Light"/>
              </a:rPr>
              <a:t>mnc</a:t>
            </a:r>
            <a:r>
              <a:rPr lang="en-CA" sz="933" i="1" dirty="0">
                <a:solidFill>
                  <a:schemeClr val="tx2"/>
                </a:solidFill>
                <a:ea typeface="Nokia Pure Text" panose="020B0503020202020204" pitchFamily="34" charset="0"/>
                <a:cs typeface="Nokia Pure Headline Light"/>
              </a:rPr>
              <a:t>": 210}, "</a:t>
            </a:r>
            <a:r>
              <a:rPr lang="en-CA" sz="933" i="1" dirty="0" err="1">
                <a:solidFill>
                  <a:schemeClr val="tx2"/>
                </a:solidFill>
                <a:ea typeface="Nokia Pure Text" panose="020B0503020202020204" pitchFamily="34" charset="0"/>
                <a:cs typeface="Nokia Pure Headline Light"/>
              </a:rPr>
              <a:t>pei</a:t>
            </a:r>
            <a:r>
              <a:rPr lang="en-CA" sz="933" i="1" dirty="0">
                <a:solidFill>
                  <a:schemeClr val="tx2"/>
                </a:solidFill>
                <a:ea typeface="Nokia Pure Text" panose="020B0503020202020204" pitchFamily="34" charset="0"/>
                <a:cs typeface="Nokia Pure Headline Light"/>
              </a:rPr>
              <a:t>": "imei-8888888866666622", "</a:t>
            </a:r>
            <a:r>
              <a:rPr lang="en-CA" sz="933" i="1" dirty="0" err="1">
                <a:solidFill>
                  <a:schemeClr val="tx2"/>
                </a:solidFill>
                <a:ea typeface="Nokia Pure Text" panose="020B0503020202020204" pitchFamily="34" charset="0"/>
                <a:cs typeface="Nokia Pure Headline Light"/>
              </a:rPr>
              <a:t>ipDomain</a:t>
            </a:r>
            <a:r>
              <a:rPr lang="en-CA" sz="933" i="1" dirty="0">
                <a:solidFill>
                  <a:schemeClr val="tx2"/>
                </a:solidFill>
                <a:ea typeface="Nokia Pure Text" panose="020B0503020202020204" pitchFamily="34" charset="0"/>
                <a:cs typeface="Nokia Pure Headline Light"/>
              </a:rPr>
              <a:t>" : "Domain1", "</a:t>
            </a:r>
            <a:r>
              <a:rPr lang="en-CA" sz="933" i="1" dirty="0" err="1">
                <a:solidFill>
                  <a:schemeClr val="tx2"/>
                </a:solidFill>
                <a:ea typeface="Nokia Pure Text" panose="020B0503020202020204" pitchFamily="34" charset="0"/>
                <a:cs typeface="Nokia Pure Headline Light"/>
              </a:rPr>
              <a:t>ueTimeZone</a:t>
            </a:r>
            <a:r>
              <a:rPr lang="en-CA" sz="933" i="1" dirty="0">
                <a:solidFill>
                  <a:schemeClr val="tx2"/>
                </a:solidFill>
                <a:ea typeface="Nokia Pure Text" panose="020B0503020202020204" pitchFamily="34" charset="0"/>
                <a:cs typeface="Nokia Pure Headline Light"/>
              </a:rPr>
              <a:t>": "-08:00", "online": true, "offline": true, "3gppPsDataOffStatus": true, "ipv4Address": “11.1.3.50", "ipv6AddressPrefix": "1111:111:111:111:111:305:1002:8010", "</a:t>
            </a:r>
            <a:r>
              <a:rPr lang="en-CA" sz="933" i="1" dirty="0" err="1">
                <a:solidFill>
                  <a:schemeClr val="tx2"/>
                </a:solidFill>
                <a:ea typeface="Nokia Pure Text" panose="020B0503020202020204" pitchFamily="34" charset="0"/>
                <a:cs typeface="Nokia Pure Headline Light"/>
              </a:rPr>
              <a:t>notificationUri</a:t>
            </a:r>
            <a:r>
              <a:rPr lang="en-CA" sz="933" i="1" dirty="0">
                <a:solidFill>
                  <a:schemeClr val="tx2"/>
                </a:solidFill>
                <a:ea typeface="Nokia Pure Text" panose="020B0503020202020204" pitchFamily="34" charset="0"/>
                <a:cs typeface="Nokia Pure Headline Light"/>
              </a:rPr>
              <a:t>": "http://</a:t>
            </a:r>
            <a:r>
              <a:rPr lang="en-CA" sz="933" b="1" i="1" dirty="0">
                <a:solidFill>
                  <a:srgbClr val="FF0000"/>
                </a:solidFill>
                <a:ea typeface="Nokia Pure Text" panose="020B0503020202020204" pitchFamily="34" charset="0"/>
                <a:cs typeface="Nokia Pure Headline Light"/>
              </a:rPr>
              <a:t>y.y.y.y</a:t>
            </a:r>
            <a:r>
              <a:rPr lang="en-CA" sz="933" i="1" dirty="0">
                <a:solidFill>
                  <a:schemeClr val="tx2"/>
                </a:solidFill>
                <a:ea typeface="Nokia Pure Text" panose="020B0503020202020204" pitchFamily="34" charset="0"/>
                <a:cs typeface="Nokia Pure Headline Light"/>
              </a:rPr>
              <a:t>:8082/</a:t>
            </a:r>
            <a:r>
              <a:rPr lang="en-CA" sz="933" i="1" dirty="0" err="1">
                <a:solidFill>
                  <a:schemeClr val="tx2"/>
                </a:solidFill>
                <a:ea typeface="Nokia Pure Text" panose="020B0503020202020204" pitchFamily="34" charset="0"/>
                <a:cs typeface="Nokia Pure Headline Light"/>
              </a:rPr>
              <a:t>npcf-smpolicycontrol</a:t>
            </a:r>
            <a:r>
              <a:rPr lang="en-CA" sz="933" i="1" dirty="0">
                <a:solidFill>
                  <a:schemeClr val="tx2"/>
                </a:solidFill>
                <a:ea typeface="Nokia Pure Text" panose="020B0503020202020204" pitchFamily="34" charset="0"/>
                <a:cs typeface="Nokia Pure Headline Light"/>
              </a:rPr>
              <a:t>/v1/</a:t>
            </a:r>
            <a:r>
              <a:rPr lang="en-CA" sz="933" i="1" dirty="0" err="1">
                <a:solidFill>
                  <a:schemeClr val="tx2"/>
                </a:solidFill>
                <a:ea typeface="Nokia Pure Text" panose="020B0503020202020204" pitchFamily="34" charset="0"/>
                <a:cs typeface="Nokia Pure Headline Light"/>
              </a:rPr>
              <a:t>sm</a:t>
            </a:r>
            <a:r>
              <a:rPr lang="en-CA" sz="933" i="1" dirty="0">
                <a:solidFill>
                  <a:schemeClr val="tx2"/>
                </a:solidFill>
                <a:ea typeface="Nokia Pure Text" panose="020B0503020202020204" pitchFamily="34" charset="0"/>
                <a:cs typeface="Nokia Pure Headline Light"/>
              </a:rPr>
              <a:t>-policies/n7-700001", "</a:t>
            </a:r>
            <a:r>
              <a:rPr lang="en-CA" sz="933" i="1" dirty="0" err="1">
                <a:solidFill>
                  <a:schemeClr val="tx2"/>
                </a:solidFill>
                <a:ea typeface="Nokia Pure Text" panose="020B0503020202020204" pitchFamily="34" charset="0"/>
                <a:cs typeface="Nokia Pure Headline Light"/>
              </a:rPr>
              <a:t>subsSessAmbr</a:t>
            </a:r>
            <a:r>
              <a:rPr lang="en-CA" sz="933" i="1" dirty="0">
                <a:solidFill>
                  <a:schemeClr val="tx2"/>
                </a:solidFill>
                <a:ea typeface="Nokia Pure Text" panose="020B0503020202020204" pitchFamily="34" charset="0"/>
                <a:cs typeface="Nokia Pure Headline Light"/>
              </a:rPr>
              <a:t>": {"uplink" : "100 Kbps", "downlink" : "100 Kbps"}, "</a:t>
            </a:r>
            <a:r>
              <a:rPr lang="en-CA" sz="933" i="1" dirty="0" err="1">
                <a:solidFill>
                  <a:schemeClr val="tx2"/>
                </a:solidFill>
                <a:ea typeface="Nokia Pure Text" panose="020B0503020202020204" pitchFamily="34" charset="0"/>
                <a:cs typeface="Nokia Pure Headline Light"/>
              </a:rPr>
              <a:t>refQosIndication</a:t>
            </a:r>
            <a:r>
              <a:rPr lang="en-CA" sz="933" i="1" dirty="0">
                <a:solidFill>
                  <a:schemeClr val="tx2"/>
                </a:solidFill>
                <a:ea typeface="Nokia Pure Text" panose="020B0503020202020204" pitchFamily="34" charset="0"/>
                <a:cs typeface="Nokia Pure Headline Light"/>
              </a:rPr>
              <a:t>": true, "</a:t>
            </a:r>
            <a:r>
              <a:rPr lang="en-CA" sz="933" i="1" dirty="0" err="1">
                <a:solidFill>
                  <a:schemeClr val="tx2"/>
                </a:solidFill>
                <a:ea typeface="Nokia Pure Text" panose="020B0503020202020204" pitchFamily="34" charset="0"/>
                <a:cs typeface="Nokia Pure Headline Light"/>
              </a:rPr>
              <a:t>subsDefQos</a:t>
            </a:r>
            <a:r>
              <a:rPr lang="en-CA" sz="933" i="1" dirty="0">
                <a:solidFill>
                  <a:schemeClr val="tx2"/>
                </a:solidFill>
                <a:ea typeface="Nokia Pure Text" panose="020B0503020202020204" pitchFamily="34" charset="0"/>
                <a:cs typeface="Nokia Pure Headline Light"/>
              </a:rPr>
              <a:t>": {"5qi": "9", "</a:t>
            </a:r>
            <a:r>
              <a:rPr lang="en-CA" sz="933" i="1" dirty="0" err="1">
                <a:solidFill>
                  <a:schemeClr val="tx2"/>
                </a:solidFill>
                <a:ea typeface="Nokia Pure Text" panose="020B0503020202020204" pitchFamily="34" charset="0"/>
                <a:cs typeface="Nokia Pure Headline Light"/>
              </a:rPr>
              <a:t>arp</a:t>
            </a:r>
            <a:r>
              <a:rPr lang="en-CA" sz="933" i="1" dirty="0">
                <a:solidFill>
                  <a:schemeClr val="tx2"/>
                </a:solidFill>
                <a:ea typeface="Nokia Pure Text" panose="020B0503020202020204" pitchFamily="34" charset="0"/>
                <a:cs typeface="Nokia Pure Headline Light"/>
              </a:rPr>
              <a:t>": {"</a:t>
            </a:r>
            <a:r>
              <a:rPr lang="en-CA" sz="933" i="1" dirty="0" err="1">
                <a:solidFill>
                  <a:schemeClr val="tx2"/>
                </a:solidFill>
                <a:ea typeface="Nokia Pure Text" panose="020B0503020202020204" pitchFamily="34" charset="0"/>
                <a:cs typeface="Nokia Pure Headline Light"/>
              </a:rPr>
              <a:t>priorityLevel</a:t>
            </a:r>
            <a:r>
              <a:rPr lang="en-CA" sz="933" i="1" dirty="0">
                <a:solidFill>
                  <a:schemeClr val="tx2"/>
                </a:solidFill>
                <a:ea typeface="Nokia Pure Text" panose="020B0503020202020204" pitchFamily="34" charset="0"/>
                <a:cs typeface="Nokia Pure Headline Light"/>
              </a:rPr>
              <a:t>": "9", "</a:t>
            </a:r>
            <a:r>
              <a:rPr lang="en-CA" sz="933" i="1" dirty="0" err="1">
                <a:solidFill>
                  <a:schemeClr val="tx2"/>
                </a:solidFill>
                <a:ea typeface="Nokia Pure Text" panose="020B0503020202020204" pitchFamily="34" charset="0"/>
                <a:cs typeface="Nokia Pure Headline Light"/>
              </a:rPr>
              <a:t>preemptCap</a:t>
            </a:r>
            <a:r>
              <a:rPr lang="en-CA" sz="933" i="1" dirty="0">
                <a:solidFill>
                  <a:schemeClr val="tx2"/>
                </a:solidFill>
                <a:ea typeface="Nokia Pure Text" panose="020B0503020202020204" pitchFamily="34" charset="0"/>
                <a:cs typeface="Nokia Pure Headline Light"/>
              </a:rPr>
              <a:t>": "NOT_PREEMPT", "</a:t>
            </a:r>
            <a:r>
              <a:rPr lang="en-CA" sz="933" i="1" dirty="0" err="1">
                <a:solidFill>
                  <a:schemeClr val="tx2"/>
                </a:solidFill>
                <a:ea typeface="Nokia Pure Text" panose="020B0503020202020204" pitchFamily="34" charset="0"/>
                <a:cs typeface="Nokia Pure Headline Light"/>
              </a:rPr>
              <a:t>preemptVuln</a:t>
            </a:r>
            <a:r>
              <a:rPr lang="en-CA" sz="933" i="1" dirty="0">
                <a:solidFill>
                  <a:schemeClr val="tx2"/>
                </a:solidFill>
                <a:ea typeface="Nokia Pure Text" panose="020B0503020202020204" pitchFamily="34" charset="0"/>
                <a:cs typeface="Nokia Pure Headline Light"/>
              </a:rPr>
              <a:t>": "NOT_PREEMPTABLE"}}, "</a:t>
            </a:r>
            <a:r>
              <a:rPr lang="en-CA" sz="933" i="1" dirty="0" err="1">
                <a:solidFill>
                  <a:schemeClr val="tx2"/>
                </a:solidFill>
                <a:ea typeface="Nokia Pure Text" panose="020B0503020202020204" pitchFamily="34" charset="0"/>
                <a:cs typeface="Nokia Pure Headline Light"/>
              </a:rPr>
              <a:t>suppFeat</a:t>
            </a:r>
            <a:r>
              <a:rPr lang="en-CA" sz="933" i="1" dirty="0">
                <a:solidFill>
                  <a:schemeClr val="tx2"/>
                </a:solidFill>
                <a:ea typeface="Nokia Pure Text" panose="020B0503020202020204" pitchFamily="34" charset="0"/>
                <a:cs typeface="Nokia Pure Headline Light"/>
              </a:rPr>
              <a:t>": "3D","sliceInfo":{"sst":1,"sd":"00009B"}, "</a:t>
            </a:r>
            <a:r>
              <a:rPr lang="en-CA" sz="933" i="1" dirty="0" err="1">
                <a:solidFill>
                  <a:schemeClr val="tx2"/>
                </a:solidFill>
                <a:ea typeface="Nokia Pure Text" panose="020B0503020202020204" pitchFamily="34" charset="0"/>
                <a:cs typeface="Nokia Pure Headline Light"/>
              </a:rPr>
              <a:t>accNetChId</a:t>
            </a:r>
            <a:r>
              <a:rPr lang="en-CA" sz="933" i="1" dirty="0">
                <a:solidFill>
                  <a:schemeClr val="tx2"/>
                </a:solidFill>
                <a:ea typeface="Nokia Pure Text" panose="020B0503020202020204" pitchFamily="34" charset="0"/>
                <a:cs typeface="Nokia Pure Headline Light"/>
              </a:rPr>
              <a:t>":{"accNetChaIdValue":1766051838,"sessionChScope":true}, "</a:t>
            </a:r>
            <a:r>
              <a:rPr lang="en-CA" sz="933" i="1" dirty="0" err="1">
                <a:solidFill>
                  <a:schemeClr val="tx2"/>
                </a:solidFill>
                <a:ea typeface="Nokia Pure Text" panose="020B0503020202020204" pitchFamily="34" charset="0"/>
                <a:cs typeface="Nokia Pure Headline Light"/>
              </a:rPr>
              <a:t>chargEntityAddr</a:t>
            </a:r>
            <a:r>
              <a:rPr lang="en-CA" sz="933" i="1" dirty="0">
                <a:solidFill>
                  <a:schemeClr val="tx2"/>
                </a:solidFill>
                <a:ea typeface="Nokia Pure Text" panose="020B0503020202020204" pitchFamily="34" charset="0"/>
                <a:cs typeface="Nokia Pure Headline Light"/>
              </a:rPr>
              <a:t>":{"anChargIpv4Addr":"172.17.104.241"}}' http://</a:t>
            </a:r>
            <a:r>
              <a:rPr lang="en-CA" sz="933" b="1" i="1" dirty="0">
                <a:solidFill>
                  <a:srgbClr val="FF0000"/>
                </a:solidFill>
                <a:ea typeface="Nokia Pure Text" panose="020B0503020202020204" pitchFamily="34" charset="0"/>
                <a:cs typeface="Nokia Pure Headline Light"/>
              </a:rPr>
              <a:t>x.x.x.x</a:t>
            </a:r>
            <a:r>
              <a:rPr lang="en-CA" sz="933" i="1" dirty="0">
                <a:solidFill>
                  <a:schemeClr val="tx2"/>
                </a:solidFill>
                <a:ea typeface="Nokia Pure Text" panose="020B0503020202020204" pitchFamily="34" charset="0"/>
                <a:cs typeface="Nokia Pure Headline Light"/>
              </a:rPr>
              <a:t>:8080/npcf-smpolicycontrol/v1/sm-policies;</a:t>
            </a:r>
          </a:p>
        </p:txBody>
      </p:sp>
      <p:sp>
        <p:nvSpPr>
          <p:cNvPr id="24" name="TextBox 23">
            <a:extLst>
              <a:ext uri="{FF2B5EF4-FFF2-40B4-BE49-F238E27FC236}">
                <a16:creationId xmlns:a16="http://schemas.microsoft.com/office/drawing/2014/main" id="{8FE0A69D-5B3D-4FA7-A9D3-3592A2E6B7A3}"/>
              </a:ext>
            </a:extLst>
          </p:cNvPr>
          <p:cNvSpPr txBox="1"/>
          <p:nvPr/>
        </p:nvSpPr>
        <p:spPr>
          <a:xfrm>
            <a:off x="774730" y="3163716"/>
            <a:ext cx="10860353" cy="48100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96000" tIns="96000" rIns="96000" bIns="96000" rtlCol="0">
            <a:spAutoFit/>
          </a:bodyPr>
          <a:lstStyle/>
          <a:p>
            <a:pPr defTabSz="609585" fontAlgn="base">
              <a:spcBef>
                <a:spcPts val="133"/>
              </a:spcBef>
              <a:spcAft>
                <a:spcPct val="0"/>
              </a:spcAft>
              <a:buClr>
                <a:srgbClr val="001135"/>
              </a:buClr>
            </a:pPr>
            <a:r>
              <a:rPr lang="en-CA" sz="933" i="1" dirty="0">
                <a:solidFill>
                  <a:schemeClr val="tx2"/>
                </a:solidFill>
                <a:ea typeface="Nokia Pure Text" panose="020B0503020202020204" pitchFamily="34" charset="0"/>
                <a:cs typeface="Nokia Pure Headline Light"/>
              </a:rPr>
              <a:t>/</a:t>
            </a:r>
            <a:r>
              <a:rPr lang="en-CA" sz="933" i="1" dirty="0" err="1">
                <a:solidFill>
                  <a:schemeClr val="tx2"/>
                </a:solidFill>
                <a:ea typeface="Nokia Pure Text" panose="020B0503020202020204" pitchFamily="34" charset="0"/>
                <a:cs typeface="Nokia Pure Headline Light"/>
              </a:rPr>
              <a:t>usr</a:t>
            </a:r>
            <a:r>
              <a:rPr lang="en-CA" sz="933" i="1" dirty="0">
                <a:solidFill>
                  <a:schemeClr val="tx2"/>
                </a:solidFill>
                <a:ea typeface="Nokia Pure Text" panose="020B0503020202020204" pitchFamily="34" charset="0"/>
                <a:cs typeface="Nokia Pure Headline Light"/>
              </a:rPr>
              <a:t>/bin/curl -k -v -POST --http1.0  -H  'Content-Type: application/json' -d '{"</a:t>
            </a:r>
            <a:r>
              <a:rPr lang="en-CA" sz="933" i="1" dirty="0" err="1">
                <a:solidFill>
                  <a:schemeClr val="tx2"/>
                </a:solidFill>
                <a:ea typeface="Nokia Pure Text" panose="020B0503020202020204" pitchFamily="34" charset="0"/>
                <a:cs typeface="Nokia Pure Headline Light"/>
              </a:rPr>
              <a:t>repPolicyCtrlReqTriggers</a:t>
            </a:r>
            <a:r>
              <a:rPr lang="en-CA" sz="933" i="1" dirty="0">
                <a:solidFill>
                  <a:schemeClr val="tx2"/>
                </a:solidFill>
                <a:ea typeface="Nokia Pure Text" panose="020B0503020202020204" pitchFamily="34" charset="0"/>
                <a:cs typeface="Nokia Pure Headline Light"/>
              </a:rPr>
              <a:t>": ["AN_CH_COR"], "</a:t>
            </a:r>
            <a:r>
              <a:rPr lang="en-CA" sz="933" i="1" dirty="0" err="1">
                <a:solidFill>
                  <a:schemeClr val="tx2"/>
                </a:solidFill>
                <a:ea typeface="Nokia Pure Text" panose="020B0503020202020204" pitchFamily="34" charset="0"/>
                <a:cs typeface="Nokia Pure Headline Light"/>
              </a:rPr>
              <a:t>accNetChIds</a:t>
            </a:r>
            <a:r>
              <a:rPr lang="en-CA" sz="933" i="1" dirty="0">
                <a:solidFill>
                  <a:schemeClr val="tx2"/>
                </a:solidFill>
                <a:ea typeface="Nokia Pure Text" panose="020B0503020202020204" pitchFamily="34" charset="0"/>
                <a:cs typeface="Nokia Pure Headline Light"/>
              </a:rPr>
              <a:t>":[{"accNetChaIdValue":12345679,"sessionChScope":true}], "</a:t>
            </a:r>
            <a:r>
              <a:rPr lang="en-CA" sz="933" i="1" dirty="0" err="1">
                <a:solidFill>
                  <a:schemeClr val="tx2"/>
                </a:solidFill>
                <a:ea typeface="Nokia Pure Text" panose="020B0503020202020204" pitchFamily="34" charset="0"/>
                <a:cs typeface="Nokia Pure Headline Light"/>
              </a:rPr>
              <a:t>chargEntityAddr</a:t>
            </a:r>
            <a:r>
              <a:rPr lang="en-CA" sz="933" i="1" dirty="0">
                <a:solidFill>
                  <a:schemeClr val="tx2"/>
                </a:solidFill>
                <a:ea typeface="Nokia Pure Text" panose="020B0503020202020204" pitchFamily="34" charset="0"/>
                <a:cs typeface="Nokia Pure Headline Light"/>
              </a:rPr>
              <a:t>":{"anChargIpv4Addr":"172.17.104.241"}}' http://</a:t>
            </a:r>
            <a:r>
              <a:rPr lang="en-CA" sz="933" b="1" i="1" dirty="0">
                <a:solidFill>
                  <a:srgbClr val="FF0000"/>
                </a:solidFill>
                <a:ea typeface="Nokia Pure Text" panose="020B0503020202020204" pitchFamily="34" charset="0"/>
                <a:cs typeface="Nokia Pure Headline Light"/>
              </a:rPr>
              <a:t>x.x.x.x</a:t>
            </a:r>
            <a:r>
              <a:rPr lang="en-CA" sz="933" i="1" dirty="0">
                <a:solidFill>
                  <a:schemeClr val="tx2"/>
                </a:solidFill>
                <a:ea typeface="Nokia Pure Text" panose="020B0503020202020204" pitchFamily="34" charset="0"/>
                <a:cs typeface="Nokia Pure Headline Light"/>
              </a:rPr>
              <a:t>:8080/npcf-smpolicycontrol/v1/sm-policies/</a:t>
            </a:r>
            <a:r>
              <a:rPr lang="en-CA" sz="933" i="1" dirty="0">
                <a:solidFill>
                  <a:srgbClr val="FF0000"/>
                </a:solidFill>
                <a:ea typeface="Nokia Pure Text" panose="020B0503020202020204" pitchFamily="34" charset="0"/>
                <a:cs typeface="Nokia Pure Headline Light"/>
              </a:rPr>
              <a:t>N7-sps-ig-4-536f8e12-1757-4d90-ac45-3638ca6ab05b</a:t>
            </a:r>
            <a:r>
              <a:rPr lang="en-CA" sz="933" i="1" dirty="0">
                <a:solidFill>
                  <a:schemeClr val="tx2"/>
                </a:solidFill>
                <a:ea typeface="Nokia Pure Text" panose="020B0503020202020204" pitchFamily="34" charset="0"/>
                <a:cs typeface="Nokia Pure Headline Light"/>
              </a:rPr>
              <a:t>/update;</a:t>
            </a:r>
          </a:p>
        </p:txBody>
      </p:sp>
      <p:sp>
        <p:nvSpPr>
          <p:cNvPr id="27" name="TextBox 26">
            <a:extLst>
              <a:ext uri="{FF2B5EF4-FFF2-40B4-BE49-F238E27FC236}">
                <a16:creationId xmlns:a16="http://schemas.microsoft.com/office/drawing/2014/main" id="{7329629F-C18D-4121-8056-B833A2E27EAA}"/>
              </a:ext>
            </a:extLst>
          </p:cNvPr>
          <p:cNvSpPr txBox="1"/>
          <p:nvPr/>
        </p:nvSpPr>
        <p:spPr>
          <a:xfrm>
            <a:off x="774729" y="4057071"/>
            <a:ext cx="10860353" cy="62457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96000" tIns="96000" rIns="96000" bIns="96000" rtlCol="0">
            <a:spAutoFit/>
          </a:bodyPr>
          <a:lstStyle/>
          <a:p>
            <a:pPr defTabSz="609585" fontAlgn="base">
              <a:spcBef>
                <a:spcPts val="133"/>
              </a:spcBef>
              <a:spcAft>
                <a:spcPct val="0"/>
              </a:spcAft>
              <a:buClr>
                <a:srgbClr val="001135"/>
              </a:buClr>
            </a:pPr>
            <a:r>
              <a:rPr lang="en-CA" sz="933" i="1" dirty="0">
                <a:solidFill>
                  <a:schemeClr val="tx2"/>
                </a:solidFill>
                <a:ea typeface="Nokia Pure Text" panose="020B0503020202020204" pitchFamily="34" charset="0"/>
                <a:cs typeface="Nokia Pure Headline Light"/>
              </a:rPr>
              <a:t>/</a:t>
            </a:r>
            <a:r>
              <a:rPr lang="en-CA" sz="933" i="1" dirty="0" err="1">
                <a:solidFill>
                  <a:schemeClr val="tx2"/>
                </a:solidFill>
                <a:ea typeface="Nokia Pure Text" panose="020B0503020202020204" pitchFamily="34" charset="0"/>
                <a:cs typeface="Nokia Pure Headline Light"/>
              </a:rPr>
              <a:t>usr</a:t>
            </a:r>
            <a:r>
              <a:rPr lang="en-CA" sz="933" i="1" dirty="0">
                <a:solidFill>
                  <a:schemeClr val="tx2"/>
                </a:solidFill>
                <a:ea typeface="Nokia Pure Text" panose="020B0503020202020204" pitchFamily="34" charset="0"/>
                <a:cs typeface="Nokia Pure Headline Light"/>
              </a:rPr>
              <a:t>/bin/curl -k -v -POST --http1.0  -H  'Content-Type: application/json' -d '{"</a:t>
            </a:r>
            <a:r>
              <a:rPr lang="en-CA" sz="933" i="1" dirty="0" err="1">
                <a:solidFill>
                  <a:schemeClr val="tx2"/>
                </a:solidFill>
                <a:ea typeface="Nokia Pure Text" panose="020B0503020202020204" pitchFamily="34" charset="0"/>
                <a:cs typeface="Nokia Pure Headline Light"/>
              </a:rPr>
              <a:t>repPolicyCtrlReqTriggers</a:t>
            </a:r>
            <a:r>
              <a:rPr lang="en-CA" sz="933" i="1" dirty="0">
                <a:solidFill>
                  <a:schemeClr val="tx2"/>
                </a:solidFill>
                <a:ea typeface="Nokia Pure Text" panose="020B0503020202020204" pitchFamily="34" charset="0"/>
                <a:cs typeface="Nokia Pure Headline Light"/>
              </a:rPr>
              <a:t>": ["AN_CH_COR"], "</a:t>
            </a:r>
            <a:r>
              <a:rPr lang="en-CA" sz="933" i="1" dirty="0" err="1">
                <a:solidFill>
                  <a:schemeClr val="tx2"/>
                </a:solidFill>
                <a:ea typeface="Nokia Pure Text" panose="020B0503020202020204" pitchFamily="34" charset="0"/>
                <a:cs typeface="Nokia Pure Headline Light"/>
              </a:rPr>
              <a:t>accNetChIds</a:t>
            </a:r>
            <a:r>
              <a:rPr lang="en-CA" sz="933" i="1" dirty="0">
                <a:solidFill>
                  <a:schemeClr val="tx2"/>
                </a:solidFill>
                <a:ea typeface="Nokia Pure Text" panose="020B0503020202020204" pitchFamily="34" charset="0"/>
                <a:cs typeface="Nokia Pure Headline Light"/>
              </a:rPr>
              <a:t>":[{"accNetChaIdValue":12345680,"refPccRuleIds":["MT:AUDIO MCN:1 FN:1 Rule#:1","MT:AUDIO MCN:1 FN:2 Rule#:2"]}], "</a:t>
            </a:r>
            <a:r>
              <a:rPr lang="en-CA" sz="933" i="1" dirty="0" err="1">
                <a:solidFill>
                  <a:schemeClr val="tx2"/>
                </a:solidFill>
                <a:ea typeface="Nokia Pure Text" panose="020B0503020202020204" pitchFamily="34" charset="0"/>
                <a:cs typeface="Nokia Pure Headline Light"/>
              </a:rPr>
              <a:t>chargEntityAddr</a:t>
            </a:r>
            <a:r>
              <a:rPr lang="en-CA" sz="933" i="1" dirty="0">
                <a:solidFill>
                  <a:schemeClr val="tx2"/>
                </a:solidFill>
                <a:ea typeface="Nokia Pure Text" panose="020B0503020202020204" pitchFamily="34" charset="0"/>
                <a:cs typeface="Nokia Pure Headline Light"/>
              </a:rPr>
              <a:t>":{"anChargIpv4Addr":"172.17.104.241"}}' http://</a:t>
            </a:r>
            <a:r>
              <a:rPr lang="en-CA" sz="933" b="1" i="1" dirty="0">
                <a:solidFill>
                  <a:srgbClr val="FF0000"/>
                </a:solidFill>
                <a:ea typeface="Nokia Pure Text" panose="020B0503020202020204" pitchFamily="34" charset="0"/>
                <a:cs typeface="Nokia Pure Headline Light"/>
              </a:rPr>
              <a:t>x.x.x.x:</a:t>
            </a:r>
            <a:r>
              <a:rPr lang="en-CA" sz="933" i="1" dirty="0">
                <a:solidFill>
                  <a:schemeClr val="tx2"/>
                </a:solidFill>
                <a:ea typeface="Nokia Pure Text" panose="020B0503020202020204" pitchFamily="34" charset="0"/>
                <a:cs typeface="Nokia Pure Headline Light"/>
              </a:rPr>
              <a:t>8080/npcf-smpolicycontrol/v1/sm-policies/</a:t>
            </a:r>
            <a:r>
              <a:rPr lang="en-CA" sz="933" i="1" dirty="0">
                <a:solidFill>
                  <a:srgbClr val="FF0000"/>
                </a:solidFill>
                <a:ea typeface="Nokia Pure Text" panose="020B0503020202020204" pitchFamily="34" charset="0"/>
                <a:cs typeface="Nokia Pure Headline Light"/>
              </a:rPr>
              <a:t>N7-sps-ig-4-536f8e12-1757-4d90-ac45-3638ca6ab05b</a:t>
            </a:r>
            <a:r>
              <a:rPr lang="en-CA" sz="933" i="1" dirty="0">
                <a:solidFill>
                  <a:schemeClr val="tx2"/>
                </a:solidFill>
                <a:ea typeface="Nokia Pure Text" panose="020B0503020202020204" pitchFamily="34" charset="0"/>
                <a:cs typeface="Nokia Pure Headline Light"/>
              </a:rPr>
              <a:t>/update;</a:t>
            </a:r>
          </a:p>
        </p:txBody>
      </p:sp>
      <p:sp>
        <p:nvSpPr>
          <p:cNvPr id="30" name="TextBox 29">
            <a:extLst>
              <a:ext uri="{FF2B5EF4-FFF2-40B4-BE49-F238E27FC236}">
                <a16:creationId xmlns:a16="http://schemas.microsoft.com/office/drawing/2014/main" id="{37D2EFC8-3C33-485C-8DFE-35BDBF9B7C7C}"/>
              </a:ext>
            </a:extLst>
          </p:cNvPr>
          <p:cNvSpPr txBox="1"/>
          <p:nvPr/>
        </p:nvSpPr>
        <p:spPr>
          <a:xfrm>
            <a:off x="774728" y="5022996"/>
            <a:ext cx="10860353" cy="62457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96000" tIns="96000" rIns="96000" bIns="96000" rtlCol="0">
            <a:spAutoFit/>
          </a:bodyPr>
          <a:lstStyle/>
          <a:p>
            <a:pPr defTabSz="609585" fontAlgn="base">
              <a:spcBef>
                <a:spcPts val="133"/>
              </a:spcBef>
              <a:spcAft>
                <a:spcPct val="0"/>
              </a:spcAft>
              <a:buClr>
                <a:srgbClr val="001135"/>
              </a:buClr>
            </a:pPr>
            <a:r>
              <a:rPr lang="en-CA" sz="933" i="1" dirty="0">
                <a:solidFill>
                  <a:schemeClr val="tx2"/>
                </a:solidFill>
                <a:ea typeface="Nokia Pure Text" panose="020B0503020202020204" pitchFamily="34" charset="0"/>
                <a:cs typeface="Nokia Pure Headline Light"/>
              </a:rPr>
              <a:t>/</a:t>
            </a:r>
            <a:r>
              <a:rPr lang="en-CA" sz="933" i="1" dirty="0" err="1">
                <a:solidFill>
                  <a:schemeClr val="tx2"/>
                </a:solidFill>
                <a:ea typeface="Nokia Pure Text" panose="020B0503020202020204" pitchFamily="34" charset="0"/>
                <a:cs typeface="Nokia Pure Headline Light"/>
              </a:rPr>
              <a:t>usr</a:t>
            </a:r>
            <a:r>
              <a:rPr lang="en-CA" sz="933" i="1" dirty="0">
                <a:solidFill>
                  <a:schemeClr val="tx2"/>
                </a:solidFill>
                <a:ea typeface="Nokia Pure Text" panose="020B0503020202020204" pitchFamily="34" charset="0"/>
                <a:cs typeface="Nokia Pure Headline Light"/>
              </a:rPr>
              <a:t>/bin/curl -k -v -POST --http1.0  -H  'Content-Type: application/json' -d '{"</a:t>
            </a:r>
            <a:r>
              <a:rPr lang="en-CA" sz="933" i="1" dirty="0" err="1">
                <a:solidFill>
                  <a:schemeClr val="tx2"/>
                </a:solidFill>
                <a:ea typeface="Nokia Pure Text" panose="020B0503020202020204" pitchFamily="34" charset="0"/>
                <a:cs typeface="Nokia Pure Headline Light"/>
              </a:rPr>
              <a:t>repPolicyCtrlReqTriggers</a:t>
            </a:r>
            <a:r>
              <a:rPr lang="en-CA" sz="933" i="1" dirty="0">
                <a:solidFill>
                  <a:schemeClr val="tx2"/>
                </a:solidFill>
                <a:ea typeface="Nokia Pure Text" panose="020B0503020202020204" pitchFamily="34" charset="0"/>
                <a:cs typeface="Nokia Pure Headline Light"/>
              </a:rPr>
              <a:t>": ["AN_CH_COR"], "</a:t>
            </a:r>
            <a:r>
              <a:rPr lang="en-CA" sz="933" i="1" dirty="0" err="1">
                <a:solidFill>
                  <a:schemeClr val="tx2"/>
                </a:solidFill>
                <a:ea typeface="Nokia Pure Text" panose="020B0503020202020204" pitchFamily="34" charset="0"/>
                <a:cs typeface="Nokia Pure Headline Light"/>
              </a:rPr>
              <a:t>accNetChIds</a:t>
            </a:r>
            <a:r>
              <a:rPr lang="en-CA" sz="933" i="1" dirty="0">
                <a:solidFill>
                  <a:schemeClr val="tx2"/>
                </a:solidFill>
                <a:ea typeface="Nokia Pure Text" panose="020B0503020202020204" pitchFamily="34" charset="0"/>
                <a:cs typeface="Nokia Pure Headline Light"/>
              </a:rPr>
              <a:t>":[{"accNetChaIdValue":12345680,"refPccRuleIds":["MT:AUDIO MCN:1 FN:1 Rule#:1"]},{"accNetChaIdValue":12345999,"refPccRuleIds":["MT:AUDIO MCN:1 FN:2 Rule#:2"]}], "</a:t>
            </a:r>
            <a:r>
              <a:rPr lang="en-CA" sz="933" i="1" dirty="0" err="1">
                <a:solidFill>
                  <a:schemeClr val="tx2"/>
                </a:solidFill>
                <a:ea typeface="Nokia Pure Text" panose="020B0503020202020204" pitchFamily="34" charset="0"/>
                <a:cs typeface="Nokia Pure Headline Light"/>
              </a:rPr>
              <a:t>chargEntityAddr</a:t>
            </a:r>
            <a:r>
              <a:rPr lang="en-CA" sz="933" i="1" dirty="0">
                <a:solidFill>
                  <a:schemeClr val="tx2"/>
                </a:solidFill>
                <a:ea typeface="Nokia Pure Text" panose="020B0503020202020204" pitchFamily="34" charset="0"/>
                <a:cs typeface="Nokia Pure Headline Light"/>
              </a:rPr>
              <a:t>":{"anChargIpv4Addr":"172.17.104.241"}}' http://</a:t>
            </a:r>
            <a:r>
              <a:rPr lang="en-CA" sz="933" b="1" i="1" dirty="0">
                <a:solidFill>
                  <a:srgbClr val="FF0000"/>
                </a:solidFill>
                <a:ea typeface="Nokia Pure Text" panose="020B0503020202020204" pitchFamily="34" charset="0"/>
                <a:cs typeface="Nokia Pure Headline Light"/>
              </a:rPr>
              <a:t>x.x.x.x</a:t>
            </a:r>
            <a:r>
              <a:rPr lang="en-CA" sz="933" i="1" dirty="0">
                <a:solidFill>
                  <a:schemeClr val="tx2"/>
                </a:solidFill>
                <a:ea typeface="Nokia Pure Text" panose="020B0503020202020204" pitchFamily="34" charset="0"/>
                <a:cs typeface="Nokia Pure Headline Light"/>
              </a:rPr>
              <a:t>:8080/npcf-smpolicycontrol/v1/sm-policies/</a:t>
            </a:r>
            <a:r>
              <a:rPr lang="en-CA" sz="933" i="1" dirty="0">
                <a:solidFill>
                  <a:srgbClr val="FF0000"/>
                </a:solidFill>
                <a:ea typeface="Nokia Pure Text" panose="020B0503020202020204" pitchFamily="34" charset="0"/>
                <a:cs typeface="Nokia Pure Headline Light"/>
              </a:rPr>
              <a:t>N7-sps-ig-4-536f8e12-1757-4d90-ac45-3638ca6ab05b</a:t>
            </a:r>
            <a:r>
              <a:rPr lang="en-CA" sz="933" i="1" dirty="0">
                <a:solidFill>
                  <a:schemeClr val="tx2"/>
                </a:solidFill>
                <a:ea typeface="Nokia Pure Text" panose="020B0503020202020204" pitchFamily="34" charset="0"/>
                <a:cs typeface="Nokia Pure Headline Light"/>
              </a:rPr>
              <a:t>/update;</a:t>
            </a:r>
          </a:p>
        </p:txBody>
      </p:sp>
      <p:sp>
        <p:nvSpPr>
          <p:cNvPr id="32" name="TextBox 31">
            <a:extLst>
              <a:ext uri="{FF2B5EF4-FFF2-40B4-BE49-F238E27FC236}">
                <a16:creationId xmlns:a16="http://schemas.microsoft.com/office/drawing/2014/main" id="{6FD5E4BB-2784-4061-92C4-AF136199D788}"/>
              </a:ext>
            </a:extLst>
          </p:cNvPr>
          <p:cNvSpPr txBox="1"/>
          <p:nvPr/>
        </p:nvSpPr>
        <p:spPr>
          <a:xfrm>
            <a:off x="774728" y="5988921"/>
            <a:ext cx="10860353" cy="337440"/>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96000" tIns="96000" rIns="96000" bIns="96000" rtlCol="0">
            <a:spAutoFit/>
          </a:bodyPr>
          <a:lstStyle/>
          <a:p>
            <a:pPr defTabSz="609585" fontAlgn="base">
              <a:spcBef>
                <a:spcPts val="133"/>
              </a:spcBef>
              <a:spcAft>
                <a:spcPct val="0"/>
              </a:spcAft>
              <a:buClr>
                <a:srgbClr val="001135"/>
              </a:buClr>
            </a:pPr>
            <a:r>
              <a:rPr lang="en-CA" sz="933" i="1" dirty="0" err="1">
                <a:solidFill>
                  <a:schemeClr val="tx2"/>
                </a:solidFill>
                <a:ea typeface="Nokia Pure Text" panose="020B0503020202020204" pitchFamily="34" charset="0"/>
                <a:cs typeface="Nokia Pure Headline Light"/>
              </a:rPr>
              <a:t>aql</a:t>
            </a:r>
            <a:r>
              <a:rPr lang="en-CA" sz="933" i="1" dirty="0">
                <a:solidFill>
                  <a:schemeClr val="tx2"/>
                </a:solidFill>
                <a:ea typeface="Nokia Pure Text" panose="020B0503020202020204" pitchFamily="34" charset="0"/>
                <a:cs typeface="Nokia Pure Headline Light"/>
              </a:rPr>
              <a:t> -o json -c "select * from spspd1.SessionContainer"</a:t>
            </a:r>
          </a:p>
        </p:txBody>
      </p:sp>
    </p:spTree>
    <p:extLst>
      <p:ext uri="{BB962C8B-B14F-4D97-AF65-F5344CB8AC3E}">
        <p14:creationId xmlns:p14="http://schemas.microsoft.com/office/powerpoint/2010/main" val="23017313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5351E-C478-42E3-8A58-08B2DF914719}"/>
              </a:ext>
            </a:extLst>
          </p:cNvPr>
          <p:cNvSpPr>
            <a:spLocks noGrp="1"/>
          </p:cNvSpPr>
          <p:nvPr>
            <p:ph type="title"/>
          </p:nvPr>
        </p:nvSpPr>
        <p:spPr/>
        <p:txBody>
          <a:bodyPr>
            <a:normAutofit fontScale="90000"/>
          </a:bodyPr>
          <a:lstStyle/>
          <a:p>
            <a:r>
              <a:rPr lang="en-US" dirty="0"/>
              <a:t>IPCAN session - before</a:t>
            </a:r>
            <a:endParaRPr lang="en-CA" dirty="0"/>
          </a:p>
        </p:txBody>
      </p:sp>
      <p:sp>
        <p:nvSpPr>
          <p:cNvPr id="6" name="Footer Placeholder 4">
            <a:extLst>
              <a:ext uri="{FF2B5EF4-FFF2-40B4-BE49-F238E27FC236}">
                <a16:creationId xmlns:a16="http://schemas.microsoft.com/office/drawing/2014/main" id="{134BD9D4-3CD5-4F71-B92A-3A8D8E686CE4}"/>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pic>
        <p:nvPicPr>
          <p:cNvPr id="8" name="Picture 7">
            <a:extLst>
              <a:ext uri="{FF2B5EF4-FFF2-40B4-BE49-F238E27FC236}">
                <a16:creationId xmlns:a16="http://schemas.microsoft.com/office/drawing/2014/main" id="{F952C768-8D93-40D2-9A00-727AD49D7726}"/>
              </a:ext>
            </a:extLst>
          </p:cNvPr>
          <p:cNvPicPr>
            <a:picLocks noChangeAspect="1"/>
          </p:cNvPicPr>
          <p:nvPr/>
        </p:nvPicPr>
        <p:blipFill>
          <a:blip r:embed="rId2"/>
          <a:stretch>
            <a:fillRect/>
          </a:stretch>
        </p:blipFill>
        <p:spPr>
          <a:xfrm>
            <a:off x="662535" y="785135"/>
            <a:ext cx="3526007" cy="1760051"/>
          </a:xfrm>
          <a:prstGeom prst="rect">
            <a:avLst/>
          </a:prstGeom>
        </p:spPr>
      </p:pic>
      <p:pic>
        <p:nvPicPr>
          <p:cNvPr id="12" name="Picture 11">
            <a:extLst>
              <a:ext uri="{FF2B5EF4-FFF2-40B4-BE49-F238E27FC236}">
                <a16:creationId xmlns:a16="http://schemas.microsoft.com/office/drawing/2014/main" id="{90B1935E-FF3B-4767-B730-10EF7B562EDE}"/>
              </a:ext>
            </a:extLst>
          </p:cNvPr>
          <p:cNvPicPr>
            <a:picLocks noChangeAspect="1"/>
          </p:cNvPicPr>
          <p:nvPr/>
        </p:nvPicPr>
        <p:blipFill>
          <a:blip r:embed="rId3"/>
          <a:stretch>
            <a:fillRect/>
          </a:stretch>
        </p:blipFill>
        <p:spPr>
          <a:xfrm>
            <a:off x="682200" y="2590615"/>
            <a:ext cx="4985045" cy="3854783"/>
          </a:xfrm>
          <a:prstGeom prst="rect">
            <a:avLst/>
          </a:prstGeom>
        </p:spPr>
      </p:pic>
      <p:sp>
        <p:nvSpPr>
          <p:cNvPr id="13" name="Callout: Bent Line 12">
            <a:extLst>
              <a:ext uri="{FF2B5EF4-FFF2-40B4-BE49-F238E27FC236}">
                <a16:creationId xmlns:a16="http://schemas.microsoft.com/office/drawing/2014/main" id="{4E6204B2-E000-4283-8575-F37246EE6F38}"/>
              </a:ext>
            </a:extLst>
          </p:cNvPr>
          <p:cNvSpPr/>
          <p:nvPr/>
        </p:nvSpPr>
        <p:spPr>
          <a:xfrm>
            <a:off x="5567838" y="785132"/>
            <a:ext cx="2557247" cy="368392"/>
          </a:xfrm>
          <a:prstGeom prst="borderCallout2">
            <a:avLst>
              <a:gd name="adj1" fmla="val 18750"/>
              <a:gd name="adj2" fmla="val -8333"/>
              <a:gd name="adj3" fmla="val 18750"/>
              <a:gd name="adj4" fmla="val -16667"/>
              <a:gd name="adj5" fmla="val 145594"/>
              <a:gd name="adj6" fmla="val -157522"/>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Header about the Address but below is also the actual identifier</a:t>
            </a:r>
            <a:endParaRPr lang="en-CA" sz="1067" dirty="0">
              <a:solidFill>
                <a:srgbClr val="001135"/>
              </a:solidFill>
              <a:latin typeface="Nokia Pure Headline Light"/>
            </a:endParaRPr>
          </a:p>
        </p:txBody>
      </p:sp>
      <p:sp>
        <p:nvSpPr>
          <p:cNvPr id="14" name="Callout: Bent Line 13">
            <a:extLst>
              <a:ext uri="{FF2B5EF4-FFF2-40B4-BE49-F238E27FC236}">
                <a16:creationId xmlns:a16="http://schemas.microsoft.com/office/drawing/2014/main" id="{F40DF269-3FA7-42FC-BA77-BA7B48591AA3}"/>
              </a:ext>
            </a:extLst>
          </p:cNvPr>
          <p:cNvSpPr/>
          <p:nvPr/>
        </p:nvSpPr>
        <p:spPr>
          <a:xfrm>
            <a:off x="5567838" y="1263205"/>
            <a:ext cx="2557247" cy="368392"/>
          </a:xfrm>
          <a:prstGeom prst="borderCallout2">
            <a:avLst>
              <a:gd name="adj1" fmla="val 18750"/>
              <a:gd name="adj2" fmla="val -8333"/>
              <a:gd name="adj3" fmla="val 18750"/>
              <a:gd name="adj4" fmla="val -16667"/>
              <a:gd name="adj5" fmla="val 172284"/>
              <a:gd name="adj6" fmla="val -159444"/>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Sy session id reference appears in a “wrong place”</a:t>
            </a:r>
            <a:endParaRPr lang="en-CA" sz="1067" dirty="0">
              <a:solidFill>
                <a:srgbClr val="001135"/>
              </a:solidFill>
              <a:latin typeface="Nokia Pure Headline Light"/>
            </a:endParaRPr>
          </a:p>
        </p:txBody>
      </p:sp>
      <p:sp>
        <p:nvSpPr>
          <p:cNvPr id="15" name="Callout: Bent Line 14">
            <a:extLst>
              <a:ext uri="{FF2B5EF4-FFF2-40B4-BE49-F238E27FC236}">
                <a16:creationId xmlns:a16="http://schemas.microsoft.com/office/drawing/2014/main" id="{870ADC14-D43E-4A8D-A230-AC163487E35F}"/>
              </a:ext>
            </a:extLst>
          </p:cNvPr>
          <p:cNvSpPr/>
          <p:nvPr/>
        </p:nvSpPr>
        <p:spPr>
          <a:xfrm>
            <a:off x="5567838" y="1741279"/>
            <a:ext cx="2557247" cy="368392"/>
          </a:xfrm>
          <a:prstGeom prst="borderCallout2">
            <a:avLst>
              <a:gd name="adj1" fmla="val 18750"/>
              <a:gd name="adj2" fmla="val -8333"/>
              <a:gd name="adj3" fmla="val 18750"/>
              <a:gd name="adj4" fmla="val -16667"/>
              <a:gd name="adj5" fmla="val 76201"/>
              <a:gd name="adj6" fmla="val -157137"/>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Completely out of place label for Location Info</a:t>
            </a:r>
            <a:endParaRPr lang="en-CA" sz="1067" dirty="0">
              <a:solidFill>
                <a:srgbClr val="001135"/>
              </a:solidFill>
              <a:latin typeface="Nokia Pure Headline Light"/>
            </a:endParaRPr>
          </a:p>
        </p:txBody>
      </p:sp>
      <p:sp>
        <p:nvSpPr>
          <p:cNvPr id="16" name="Callout: Bent Line 15">
            <a:extLst>
              <a:ext uri="{FF2B5EF4-FFF2-40B4-BE49-F238E27FC236}">
                <a16:creationId xmlns:a16="http://schemas.microsoft.com/office/drawing/2014/main" id="{FA727B7D-0352-4025-B97E-BC99DE415F15}"/>
              </a:ext>
            </a:extLst>
          </p:cNvPr>
          <p:cNvSpPr/>
          <p:nvPr/>
        </p:nvSpPr>
        <p:spPr>
          <a:xfrm>
            <a:off x="5849695" y="4748331"/>
            <a:ext cx="2557247" cy="368392"/>
          </a:xfrm>
          <a:prstGeom prst="borderCallout2">
            <a:avLst>
              <a:gd name="adj1" fmla="val 18750"/>
              <a:gd name="adj2" fmla="val -8333"/>
              <a:gd name="adj3" fmla="val 18750"/>
              <a:gd name="adj4" fmla="val -16667"/>
              <a:gd name="adj5" fmla="val 76201"/>
              <a:gd name="adj6" fmla="val -157137"/>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Location Info under Maximum Bandwidth</a:t>
            </a:r>
            <a:endParaRPr lang="en-CA" sz="1067" dirty="0">
              <a:solidFill>
                <a:srgbClr val="001135"/>
              </a:solidFill>
              <a:latin typeface="Nokia Pure Headline Light"/>
            </a:endParaRPr>
          </a:p>
        </p:txBody>
      </p:sp>
      <p:sp>
        <p:nvSpPr>
          <p:cNvPr id="17" name="Callout: Bent Line 16">
            <a:extLst>
              <a:ext uri="{FF2B5EF4-FFF2-40B4-BE49-F238E27FC236}">
                <a16:creationId xmlns:a16="http://schemas.microsoft.com/office/drawing/2014/main" id="{1EE50B6E-6BDA-45B2-83BB-6FF51F8D0CFD}"/>
              </a:ext>
            </a:extLst>
          </p:cNvPr>
          <p:cNvSpPr/>
          <p:nvPr/>
        </p:nvSpPr>
        <p:spPr>
          <a:xfrm>
            <a:off x="5849694" y="4333809"/>
            <a:ext cx="2557247" cy="368392"/>
          </a:xfrm>
          <a:prstGeom prst="borderCallout2">
            <a:avLst>
              <a:gd name="adj1" fmla="val 18750"/>
              <a:gd name="adj2" fmla="val -8333"/>
              <a:gd name="adj3" fmla="val 18750"/>
              <a:gd name="adj4" fmla="val -16667"/>
              <a:gd name="adj5" fmla="val 132249"/>
              <a:gd name="adj6" fmla="val -154446"/>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Not sure what is this…</a:t>
            </a:r>
            <a:endParaRPr lang="en-CA" sz="1067" dirty="0">
              <a:solidFill>
                <a:srgbClr val="001135"/>
              </a:solidFill>
              <a:latin typeface="Nokia Pure Headline Light"/>
            </a:endParaRPr>
          </a:p>
        </p:txBody>
      </p:sp>
    </p:spTree>
    <p:extLst>
      <p:ext uri="{BB962C8B-B14F-4D97-AF65-F5344CB8AC3E}">
        <p14:creationId xmlns:p14="http://schemas.microsoft.com/office/powerpoint/2010/main" val="4004748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6A9ED63-3017-4E0D-95B6-04F0FB90218E}"/>
              </a:ext>
            </a:extLst>
          </p:cNvPr>
          <p:cNvPicPr>
            <a:picLocks noChangeAspect="1"/>
          </p:cNvPicPr>
          <p:nvPr/>
        </p:nvPicPr>
        <p:blipFill>
          <a:blip r:embed="rId2"/>
          <a:stretch>
            <a:fillRect/>
          </a:stretch>
        </p:blipFill>
        <p:spPr>
          <a:xfrm>
            <a:off x="682199" y="4661001"/>
            <a:ext cx="4885639" cy="1409319"/>
          </a:xfrm>
          <a:prstGeom prst="rect">
            <a:avLst/>
          </a:prstGeom>
        </p:spPr>
      </p:pic>
      <p:pic>
        <p:nvPicPr>
          <p:cNvPr id="3" name="Picture 2">
            <a:extLst>
              <a:ext uri="{FF2B5EF4-FFF2-40B4-BE49-F238E27FC236}">
                <a16:creationId xmlns:a16="http://schemas.microsoft.com/office/drawing/2014/main" id="{BA27EA4E-43A4-4B06-800D-E5227E65526D}"/>
              </a:ext>
            </a:extLst>
          </p:cNvPr>
          <p:cNvPicPr>
            <a:picLocks noChangeAspect="1"/>
          </p:cNvPicPr>
          <p:nvPr/>
        </p:nvPicPr>
        <p:blipFill>
          <a:blip r:embed="rId3"/>
          <a:stretch>
            <a:fillRect/>
          </a:stretch>
        </p:blipFill>
        <p:spPr>
          <a:xfrm>
            <a:off x="651693" y="794964"/>
            <a:ext cx="3744316" cy="1210816"/>
          </a:xfrm>
          <a:prstGeom prst="rect">
            <a:avLst/>
          </a:prstGeom>
        </p:spPr>
      </p:pic>
      <p:sp>
        <p:nvSpPr>
          <p:cNvPr id="4" name="Title 3">
            <a:extLst>
              <a:ext uri="{FF2B5EF4-FFF2-40B4-BE49-F238E27FC236}">
                <a16:creationId xmlns:a16="http://schemas.microsoft.com/office/drawing/2014/main" id="{D4D5351E-C478-42E3-8A58-08B2DF914719}"/>
              </a:ext>
            </a:extLst>
          </p:cNvPr>
          <p:cNvSpPr>
            <a:spLocks noGrp="1"/>
          </p:cNvSpPr>
          <p:nvPr>
            <p:ph type="title"/>
          </p:nvPr>
        </p:nvSpPr>
        <p:spPr/>
        <p:txBody>
          <a:bodyPr>
            <a:normAutofit fontScale="90000"/>
          </a:bodyPr>
          <a:lstStyle/>
          <a:p>
            <a:r>
              <a:rPr lang="en-US" dirty="0"/>
              <a:t>IPCAN session - new</a:t>
            </a:r>
            <a:endParaRPr lang="en-CA" dirty="0"/>
          </a:p>
        </p:txBody>
      </p:sp>
      <p:sp>
        <p:nvSpPr>
          <p:cNvPr id="6" name="Footer Placeholder 4">
            <a:extLst>
              <a:ext uri="{FF2B5EF4-FFF2-40B4-BE49-F238E27FC236}">
                <a16:creationId xmlns:a16="http://schemas.microsoft.com/office/drawing/2014/main" id="{134BD9D4-3CD5-4F71-B92A-3A8D8E686CE4}"/>
              </a:ext>
            </a:extLst>
          </p:cNvPr>
          <p:cNvSpPr txBox="1">
            <a:spLocks/>
          </p:cNvSpPr>
          <p:nvPr/>
        </p:nvSpPr>
        <p:spPr>
          <a:xfrm>
            <a:off x="3590399" y="6422400"/>
            <a:ext cx="4701891" cy="218349"/>
          </a:xfrm>
          <a:prstGeom prst="rect">
            <a:avLst/>
          </a:prstGeom>
        </p:spPr>
        <p:txBody>
          <a:bodyPr vert="horz" lIns="0" tIns="0" rIns="0" bIns="0" rtlCol="0" anchor="b"/>
          <a:lstStyle>
            <a:defPPr>
              <a:defRPr lang="en-GB"/>
            </a:defPPr>
            <a:lvl1pPr algn="l" defTabSz="457200" rtl="0" fontAlgn="base">
              <a:spcBef>
                <a:spcPct val="0"/>
              </a:spcBef>
              <a:spcAft>
                <a:spcPct val="0"/>
              </a:spcAft>
              <a:defRPr sz="800" kern="1200">
                <a:solidFill>
                  <a:schemeClr val="tx2"/>
                </a:solidFill>
                <a:latin typeface="+mn-lt"/>
                <a:ea typeface="ヒラギノ角ゴ Pro W3"/>
                <a:cs typeface="ヒラギノ角ゴ Pro W3"/>
              </a:defRPr>
            </a:lvl1pPr>
            <a:lvl2pPr marL="457200" algn="l" defTabSz="457200" rtl="0" fontAlgn="base">
              <a:spcBef>
                <a:spcPct val="0"/>
              </a:spcBef>
              <a:spcAft>
                <a:spcPct val="0"/>
              </a:spcAft>
              <a:defRPr kern="1200">
                <a:solidFill>
                  <a:schemeClr val="tx1"/>
                </a:solidFill>
                <a:latin typeface="Arial" charset="0"/>
                <a:ea typeface="ヒラギノ角ゴ Pro W3"/>
                <a:cs typeface="ヒラギノ角ゴ Pro W3"/>
              </a:defRPr>
            </a:lvl2pPr>
            <a:lvl3pPr marL="914400" algn="l" defTabSz="457200" rtl="0" fontAlgn="base">
              <a:spcBef>
                <a:spcPct val="0"/>
              </a:spcBef>
              <a:spcAft>
                <a:spcPct val="0"/>
              </a:spcAft>
              <a:defRPr kern="1200">
                <a:solidFill>
                  <a:schemeClr val="tx1"/>
                </a:solidFill>
                <a:latin typeface="Arial" charset="0"/>
                <a:ea typeface="ヒラギノ角ゴ Pro W3"/>
                <a:cs typeface="ヒラギノ角ゴ Pro W3"/>
              </a:defRPr>
            </a:lvl3pPr>
            <a:lvl4pPr marL="1371600" algn="l" defTabSz="457200" rtl="0" fontAlgn="base">
              <a:spcBef>
                <a:spcPct val="0"/>
              </a:spcBef>
              <a:spcAft>
                <a:spcPct val="0"/>
              </a:spcAft>
              <a:defRPr kern="1200">
                <a:solidFill>
                  <a:schemeClr val="tx1"/>
                </a:solidFill>
                <a:latin typeface="Arial" charset="0"/>
                <a:ea typeface="ヒラギノ角ゴ Pro W3"/>
                <a:cs typeface="ヒラギノ角ゴ Pro W3"/>
              </a:defRPr>
            </a:lvl4pPr>
            <a:lvl5pPr marL="1828800" algn="l" defTabSz="457200" rtl="0" fontAlgn="base">
              <a:spcBef>
                <a:spcPct val="0"/>
              </a:spcBef>
              <a:spcAft>
                <a:spcPct val="0"/>
              </a:spcAft>
              <a:defRPr kern="1200">
                <a:solidFill>
                  <a:schemeClr val="tx1"/>
                </a:solidFill>
                <a:latin typeface="Arial" charset="0"/>
                <a:ea typeface="ヒラギノ角ゴ Pro W3"/>
                <a:cs typeface="ヒラギノ角ゴ Pro W3"/>
              </a:defRPr>
            </a:lvl5pPr>
            <a:lvl6pPr marL="2286000" algn="l" defTabSz="914400" rtl="0" eaLnBrk="1" latinLnBrk="0" hangingPunct="1">
              <a:defRPr kern="1200">
                <a:solidFill>
                  <a:schemeClr val="tx1"/>
                </a:solidFill>
                <a:latin typeface="Arial" charset="0"/>
                <a:ea typeface="ヒラギノ角ゴ Pro W3"/>
                <a:cs typeface="ヒラギノ角ゴ Pro W3"/>
              </a:defRPr>
            </a:lvl6pPr>
            <a:lvl7pPr marL="2743200" algn="l" defTabSz="914400" rtl="0" eaLnBrk="1" latinLnBrk="0" hangingPunct="1">
              <a:defRPr kern="1200">
                <a:solidFill>
                  <a:schemeClr val="tx1"/>
                </a:solidFill>
                <a:latin typeface="Arial" charset="0"/>
                <a:ea typeface="ヒラギノ角ゴ Pro W3"/>
                <a:cs typeface="ヒラギノ角ゴ Pro W3"/>
              </a:defRPr>
            </a:lvl7pPr>
            <a:lvl8pPr marL="3200400" algn="l" defTabSz="914400" rtl="0" eaLnBrk="1" latinLnBrk="0" hangingPunct="1">
              <a:defRPr kern="1200">
                <a:solidFill>
                  <a:schemeClr val="tx1"/>
                </a:solidFill>
                <a:latin typeface="Arial" charset="0"/>
                <a:ea typeface="ヒラギノ角ゴ Pro W3"/>
                <a:cs typeface="ヒラギノ角ゴ Pro W3"/>
              </a:defRPr>
            </a:lvl8pPr>
            <a:lvl9pPr marL="3657600" algn="l" defTabSz="914400" rtl="0" eaLnBrk="1" latinLnBrk="0" hangingPunct="1">
              <a:defRPr kern="1200">
                <a:solidFill>
                  <a:schemeClr val="tx1"/>
                </a:solidFill>
                <a:latin typeface="Arial" charset="0"/>
                <a:ea typeface="ヒラギノ角ゴ Pro W3"/>
                <a:cs typeface="ヒラギノ角ゴ Pro W3"/>
              </a:defRPr>
            </a:lvl9pPr>
          </a:lstStyle>
          <a:p>
            <a:pPr defTabSz="609585">
              <a:defRPr/>
            </a:pPr>
            <a:r>
              <a:rPr lang="en-US" sz="1067" dirty="0">
                <a:solidFill>
                  <a:srgbClr val="001135"/>
                </a:solidFill>
                <a:latin typeface="Nokia Pure Text Light"/>
                <a:cs typeface="Arial" panose="020B0604020202020204" pitchFamily="34" charset="0"/>
              </a:rPr>
              <a:t>Confidential.  Not for distribution or disclosure outside  NOKIA </a:t>
            </a:r>
          </a:p>
        </p:txBody>
      </p:sp>
      <p:sp>
        <p:nvSpPr>
          <p:cNvPr id="15" name="Callout: Bent Line 14">
            <a:extLst>
              <a:ext uri="{FF2B5EF4-FFF2-40B4-BE49-F238E27FC236}">
                <a16:creationId xmlns:a16="http://schemas.microsoft.com/office/drawing/2014/main" id="{870ADC14-D43E-4A8D-A230-AC163487E35F}"/>
              </a:ext>
            </a:extLst>
          </p:cNvPr>
          <p:cNvSpPr/>
          <p:nvPr/>
        </p:nvSpPr>
        <p:spPr>
          <a:xfrm>
            <a:off x="5567838" y="1298828"/>
            <a:ext cx="2557247" cy="368392"/>
          </a:xfrm>
          <a:prstGeom prst="borderCallout2">
            <a:avLst>
              <a:gd name="adj1" fmla="val 18750"/>
              <a:gd name="adj2" fmla="val -8333"/>
              <a:gd name="adj3" fmla="val 18750"/>
              <a:gd name="adj4" fmla="val -16667"/>
              <a:gd name="adj5" fmla="val 76201"/>
              <a:gd name="adj6" fmla="val -157137"/>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Removed header User Location</a:t>
            </a:r>
            <a:endParaRPr lang="en-CA" sz="1067" dirty="0">
              <a:solidFill>
                <a:srgbClr val="001135"/>
              </a:solidFill>
              <a:latin typeface="Nokia Pure Headline Light"/>
            </a:endParaRPr>
          </a:p>
        </p:txBody>
      </p:sp>
      <p:pic>
        <p:nvPicPr>
          <p:cNvPr id="10" name="Picture 9">
            <a:extLst>
              <a:ext uri="{FF2B5EF4-FFF2-40B4-BE49-F238E27FC236}">
                <a16:creationId xmlns:a16="http://schemas.microsoft.com/office/drawing/2014/main" id="{96EE1D51-3C74-47C4-80E6-F17A31B07E52}"/>
              </a:ext>
            </a:extLst>
          </p:cNvPr>
          <p:cNvPicPr>
            <a:picLocks noChangeAspect="1"/>
          </p:cNvPicPr>
          <p:nvPr/>
        </p:nvPicPr>
        <p:blipFill>
          <a:blip r:embed="rId4"/>
          <a:stretch>
            <a:fillRect/>
          </a:stretch>
        </p:blipFill>
        <p:spPr>
          <a:xfrm>
            <a:off x="682200" y="2148775"/>
            <a:ext cx="4930921" cy="2369231"/>
          </a:xfrm>
          <a:prstGeom prst="rect">
            <a:avLst/>
          </a:prstGeom>
        </p:spPr>
      </p:pic>
      <p:sp>
        <p:nvSpPr>
          <p:cNvPr id="14" name="Callout: Bent Line 13">
            <a:extLst>
              <a:ext uri="{FF2B5EF4-FFF2-40B4-BE49-F238E27FC236}">
                <a16:creationId xmlns:a16="http://schemas.microsoft.com/office/drawing/2014/main" id="{F40DF269-3FA7-42FC-BA77-BA7B48591AA3}"/>
              </a:ext>
            </a:extLst>
          </p:cNvPr>
          <p:cNvSpPr/>
          <p:nvPr/>
        </p:nvSpPr>
        <p:spPr>
          <a:xfrm>
            <a:off x="6096001" y="2250602"/>
            <a:ext cx="2557247" cy="654927"/>
          </a:xfrm>
          <a:prstGeom prst="borderCallout2">
            <a:avLst>
              <a:gd name="adj1" fmla="val 18750"/>
              <a:gd name="adj2" fmla="val -8333"/>
              <a:gd name="adj3" fmla="val 18750"/>
              <a:gd name="adj4" fmla="val -16667"/>
              <a:gd name="adj5" fmla="val 28162"/>
              <a:gd name="adj6" fmla="val -87545"/>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Label changed from</a:t>
            </a:r>
            <a:br>
              <a:rPr lang="en-US" sz="1067" dirty="0">
                <a:solidFill>
                  <a:srgbClr val="001135"/>
                </a:solidFill>
                <a:latin typeface="Nokia Pure Headline Light"/>
              </a:rPr>
            </a:br>
            <a:r>
              <a:rPr lang="en-US" sz="1067" dirty="0">
                <a:solidFill>
                  <a:srgbClr val="001135"/>
                </a:solidFill>
                <a:latin typeface="Nokia Pure Headline Light"/>
              </a:rPr>
              <a:t>    AN Charging Address</a:t>
            </a:r>
            <a:br>
              <a:rPr lang="en-US" sz="1067" dirty="0">
                <a:solidFill>
                  <a:srgbClr val="001135"/>
                </a:solidFill>
                <a:latin typeface="Nokia Pure Headline Light"/>
              </a:rPr>
            </a:br>
            <a:r>
              <a:rPr lang="en-US" sz="1067" dirty="0">
                <a:solidFill>
                  <a:srgbClr val="001135"/>
                </a:solidFill>
                <a:latin typeface="Nokia Pure Headline Light"/>
              </a:rPr>
              <a:t>to</a:t>
            </a:r>
            <a:br>
              <a:rPr lang="en-US" sz="1067" dirty="0">
                <a:solidFill>
                  <a:srgbClr val="001135"/>
                </a:solidFill>
                <a:latin typeface="Nokia Pure Headline Light"/>
              </a:rPr>
            </a:br>
            <a:r>
              <a:rPr lang="en-US" sz="1067" dirty="0">
                <a:solidFill>
                  <a:srgbClr val="001135"/>
                </a:solidFill>
                <a:latin typeface="Nokia Pure Headline Light"/>
              </a:rPr>
              <a:t>   Access Network Charging Information</a:t>
            </a:r>
            <a:endParaRPr lang="en-CA" sz="1067" dirty="0">
              <a:solidFill>
                <a:srgbClr val="001135"/>
              </a:solidFill>
              <a:latin typeface="Nokia Pure Headline Light"/>
            </a:endParaRPr>
          </a:p>
        </p:txBody>
      </p:sp>
      <p:sp>
        <p:nvSpPr>
          <p:cNvPr id="13" name="Callout: Bent Line 12">
            <a:extLst>
              <a:ext uri="{FF2B5EF4-FFF2-40B4-BE49-F238E27FC236}">
                <a16:creationId xmlns:a16="http://schemas.microsoft.com/office/drawing/2014/main" id="{4E6204B2-E000-4283-8575-F37246EE6F38}"/>
              </a:ext>
            </a:extLst>
          </p:cNvPr>
          <p:cNvSpPr/>
          <p:nvPr/>
        </p:nvSpPr>
        <p:spPr>
          <a:xfrm>
            <a:off x="6096001" y="3057263"/>
            <a:ext cx="2557247" cy="654927"/>
          </a:xfrm>
          <a:prstGeom prst="borderCallout2">
            <a:avLst>
              <a:gd name="adj1" fmla="val 18750"/>
              <a:gd name="adj2" fmla="val -8333"/>
              <a:gd name="adj3" fmla="val 18750"/>
              <a:gd name="adj4" fmla="val -16667"/>
              <a:gd name="adj5" fmla="val -16544"/>
              <a:gd name="adj6" fmla="val -142143"/>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Label changed from</a:t>
            </a:r>
          </a:p>
          <a:p>
            <a:pPr defTabSz="609585">
              <a:defRPr/>
            </a:pPr>
            <a:r>
              <a:rPr lang="en-US" sz="1067" dirty="0">
                <a:solidFill>
                  <a:srgbClr val="001135"/>
                </a:solidFill>
                <a:latin typeface="Nokia Pure Headline Light"/>
              </a:rPr>
              <a:t>    AN Charging Id Value</a:t>
            </a:r>
            <a:br>
              <a:rPr lang="en-US" sz="1067" dirty="0">
                <a:solidFill>
                  <a:srgbClr val="001135"/>
                </a:solidFill>
                <a:latin typeface="Nokia Pure Headline Light"/>
              </a:rPr>
            </a:br>
            <a:r>
              <a:rPr lang="en-US" sz="1067" dirty="0">
                <a:solidFill>
                  <a:srgbClr val="001135"/>
                </a:solidFill>
                <a:latin typeface="Nokia Pure Headline Light"/>
              </a:rPr>
              <a:t>to</a:t>
            </a:r>
          </a:p>
          <a:p>
            <a:pPr defTabSz="609585">
              <a:defRPr/>
            </a:pPr>
            <a:r>
              <a:rPr lang="en-US" sz="1067" dirty="0">
                <a:solidFill>
                  <a:srgbClr val="001135"/>
                </a:solidFill>
                <a:latin typeface="Nokia Pure Headline Light"/>
              </a:rPr>
              <a:t>    Access Network Charging identifier</a:t>
            </a:r>
            <a:endParaRPr lang="en-CA" sz="1067" dirty="0">
              <a:solidFill>
                <a:srgbClr val="001135"/>
              </a:solidFill>
              <a:latin typeface="Nokia Pure Headline Light"/>
            </a:endParaRPr>
          </a:p>
        </p:txBody>
      </p:sp>
      <p:sp>
        <p:nvSpPr>
          <p:cNvPr id="16" name="Callout: Bent Line 15">
            <a:extLst>
              <a:ext uri="{FF2B5EF4-FFF2-40B4-BE49-F238E27FC236}">
                <a16:creationId xmlns:a16="http://schemas.microsoft.com/office/drawing/2014/main" id="{B88AD852-7A23-414F-B70C-46EBD2FC8131}"/>
              </a:ext>
            </a:extLst>
          </p:cNvPr>
          <p:cNvSpPr/>
          <p:nvPr/>
        </p:nvSpPr>
        <p:spPr>
          <a:xfrm>
            <a:off x="8952555" y="3573469"/>
            <a:ext cx="2557247" cy="654927"/>
          </a:xfrm>
          <a:prstGeom prst="borderCallout2">
            <a:avLst>
              <a:gd name="adj1" fmla="val 18750"/>
              <a:gd name="adj2" fmla="val -8333"/>
              <a:gd name="adj3" fmla="val 18750"/>
              <a:gd name="adj4" fmla="val -16667"/>
              <a:gd name="adj5" fmla="val -3032"/>
              <a:gd name="adj6" fmla="val -27181"/>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The AVP name is not abbreviated, it is Access-Network; it is a grouped AVP indeed, no need to use the internal AVP with the “Value”</a:t>
            </a:r>
            <a:endParaRPr lang="en-CA" sz="1067" dirty="0">
              <a:solidFill>
                <a:srgbClr val="001135"/>
              </a:solidFill>
              <a:latin typeface="Nokia Pure Headline Light"/>
            </a:endParaRPr>
          </a:p>
        </p:txBody>
      </p:sp>
      <p:sp>
        <p:nvSpPr>
          <p:cNvPr id="17" name="Callout: Bent Line 16">
            <a:extLst>
              <a:ext uri="{FF2B5EF4-FFF2-40B4-BE49-F238E27FC236}">
                <a16:creationId xmlns:a16="http://schemas.microsoft.com/office/drawing/2014/main" id="{EDCA24D5-7793-4458-91CE-E5EA6E70673F}"/>
              </a:ext>
            </a:extLst>
          </p:cNvPr>
          <p:cNvSpPr/>
          <p:nvPr/>
        </p:nvSpPr>
        <p:spPr>
          <a:xfrm>
            <a:off x="6095999" y="3854575"/>
            <a:ext cx="2557247" cy="368392"/>
          </a:xfrm>
          <a:prstGeom prst="borderCallout2">
            <a:avLst>
              <a:gd name="adj1" fmla="val 18750"/>
              <a:gd name="adj2" fmla="val -8333"/>
              <a:gd name="adj3" fmla="val 18750"/>
              <a:gd name="adj4" fmla="val -16667"/>
              <a:gd name="adj5" fmla="val -222723"/>
              <a:gd name="adj6" fmla="val -141758"/>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Removed Sy/</a:t>
            </a:r>
            <a:r>
              <a:rPr lang="en-US" sz="1067" dirty="0" err="1">
                <a:solidFill>
                  <a:srgbClr val="001135"/>
                </a:solidFill>
                <a:latin typeface="Nokia Pure Headline Light"/>
              </a:rPr>
              <a:t>Nchf</a:t>
            </a:r>
            <a:r>
              <a:rPr lang="en-US" sz="1067" dirty="0">
                <a:solidFill>
                  <a:srgbClr val="001135"/>
                </a:solidFill>
                <a:latin typeface="Nokia Pure Headline Light"/>
              </a:rPr>
              <a:t> Session Id from here, moved further down</a:t>
            </a:r>
            <a:endParaRPr lang="en-CA" sz="1067" dirty="0">
              <a:solidFill>
                <a:srgbClr val="001135"/>
              </a:solidFill>
              <a:latin typeface="Nokia Pure Headline Light"/>
            </a:endParaRPr>
          </a:p>
        </p:txBody>
      </p:sp>
      <p:sp>
        <p:nvSpPr>
          <p:cNvPr id="18" name="Callout: Bent Line 17">
            <a:extLst>
              <a:ext uri="{FF2B5EF4-FFF2-40B4-BE49-F238E27FC236}">
                <a16:creationId xmlns:a16="http://schemas.microsoft.com/office/drawing/2014/main" id="{5CD5B833-96EA-4FC9-B259-F299F9ABB1DF}"/>
              </a:ext>
            </a:extLst>
          </p:cNvPr>
          <p:cNvSpPr/>
          <p:nvPr/>
        </p:nvSpPr>
        <p:spPr>
          <a:xfrm>
            <a:off x="6095998" y="4377431"/>
            <a:ext cx="2557247" cy="368392"/>
          </a:xfrm>
          <a:prstGeom prst="borderCallout2">
            <a:avLst>
              <a:gd name="adj1" fmla="val 18750"/>
              <a:gd name="adj2" fmla="val -8333"/>
              <a:gd name="adj3" fmla="val 18750"/>
              <a:gd name="adj4" fmla="val -16667"/>
              <a:gd name="adj5" fmla="val -332151"/>
              <a:gd name="adj6" fmla="val -147909"/>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Added the header and section here </a:t>
            </a:r>
            <a:endParaRPr lang="en-CA" sz="1067" dirty="0">
              <a:solidFill>
                <a:srgbClr val="001135"/>
              </a:solidFill>
              <a:latin typeface="Nokia Pure Headline Light"/>
            </a:endParaRPr>
          </a:p>
        </p:txBody>
      </p:sp>
      <p:sp>
        <p:nvSpPr>
          <p:cNvPr id="19" name="Callout: Bent Line 18">
            <a:extLst>
              <a:ext uri="{FF2B5EF4-FFF2-40B4-BE49-F238E27FC236}">
                <a16:creationId xmlns:a16="http://schemas.microsoft.com/office/drawing/2014/main" id="{5EE5E6CC-6CC3-41AF-AAAC-3952B7B44E2A}"/>
              </a:ext>
            </a:extLst>
          </p:cNvPr>
          <p:cNvSpPr/>
          <p:nvPr/>
        </p:nvSpPr>
        <p:spPr>
          <a:xfrm>
            <a:off x="6095998" y="1804977"/>
            <a:ext cx="2557247" cy="368392"/>
          </a:xfrm>
          <a:prstGeom prst="borderCallout2">
            <a:avLst>
              <a:gd name="adj1" fmla="val 18750"/>
              <a:gd name="adj2" fmla="val -8333"/>
              <a:gd name="adj3" fmla="val 18750"/>
              <a:gd name="adj4" fmla="val -16667"/>
              <a:gd name="adj5" fmla="val 148263"/>
              <a:gd name="adj6" fmla="val -87161"/>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Section moved </a:t>
            </a:r>
            <a:r>
              <a:rPr lang="en-US" sz="1067" dirty="0" err="1">
                <a:solidFill>
                  <a:srgbClr val="001135"/>
                </a:solidFill>
                <a:latin typeface="Nokia Pure Headline Light"/>
              </a:rPr>
              <a:t>furter</a:t>
            </a:r>
            <a:r>
              <a:rPr lang="en-US" sz="1067" dirty="0">
                <a:solidFill>
                  <a:srgbClr val="001135"/>
                </a:solidFill>
                <a:latin typeface="Nokia Pure Headline Light"/>
              </a:rPr>
              <a:t> down</a:t>
            </a:r>
            <a:endParaRPr lang="en-CA" sz="1067" dirty="0">
              <a:solidFill>
                <a:srgbClr val="001135"/>
              </a:solidFill>
              <a:latin typeface="Nokia Pure Headline Light"/>
            </a:endParaRPr>
          </a:p>
        </p:txBody>
      </p:sp>
      <p:sp>
        <p:nvSpPr>
          <p:cNvPr id="20" name="Callout: Bent Line 19">
            <a:extLst>
              <a:ext uri="{FF2B5EF4-FFF2-40B4-BE49-F238E27FC236}">
                <a16:creationId xmlns:a16="http://schemas.microsoft.com/office/drawing/2014/main" id="{25D739DD-AE8F-44E6-B427-B9F3E60B46E8}"/>
              </a:ext>
            </a:extLst>
          </p:cNvPr>
          <p:cNvSpPr/>
          <p:nvPr/>
        </p:nvSpPr>
        <p:spPr>
          <a:xfrm>
            <a:off x="6095998" y="4917614"/>
            <a:ext cx="2557247" cy="493449"/>
          </a:xfrm>
          <a:prstGeom prst="borderCallout2">
            <a:avLst>
              <a:gd name="adj1" fmla="val 18750"/>
              <a:gd name="adj2" fmla="val -8333"/>
              <a:gd name="adj3" fmla="val 18750"/>
              <a:gd name="adj4" fmla="val -16667"/>
              <a:gd name="adj5" fmla="val -188687"/>
              <a:gd name="adj6" fmla="val -133299"/>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Moved Logical and Physical Ids here, logically they belong here, they were added by 3GPP for Wireline </a:t>
            </a:r>
            <a:endParaRPr lang="en-CA" sz="1067" dirty="0">
              <a:solidFill>
                <a:srgbClr val="001135"/>
              </a:solidFill>
              <a:latin typeface="Nokia Pure Headline Light"/>
            </a:endParaRPr>
          </a:p>
        </p:txBody>
      </p:sp>
      <p:sp>
        <p:nvSpPr>
          <p:cNvPr id="22" name="Callout: Bent Line 21">
            <a:extLst>
              <a:ext uri="{FF2B5EF4-FFF2-40B4-BE49-F238E27FC236}">
                <a16:creationId xmlns:a16="http://schemas.microsoft.com/office/drawing/2014/main" id="{20F8C5F4-AA77-45B8-BF37-AB5495248CC6}"/>
              </a:ext>
            </a:extLst>
          </p:cNvPr>
          <p:cNvSpPr/>
          <p:nvPr/>
        </p:nvSpPr>
        <p:spPr>
          <a:xfrm>
            <a:off x="6095997" y="5568089"/>
            <a:ext cx="2557247" cy="368392"/>
          </a:xfrm>
          <a:prstGeom prst="borderCallout2">
            <a:avLst>
              <a:gd name="adj1" fmla="val 18750"/>
              <a:gd name="adj2" fmla="val -8333"/>
              <a:gd name="adj3" fmla="val 18750"/>
              <a:gd name="adj4" fmla="val -16667"/>
              <a:gd name="adj5" fmla="val -1199"/>
              <a:gd name="adj6" fmla="val -162135"/>
            </a:avLst>
          </a:prstGeom>
          <a:solidFill>
            <a:schemeClr val="accent5">
              <a:lumMod val="20000"/>
              <a:lumOff val="80000"/>
              <a:alpha val="2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tIns="120000" bIns="120000" rtlCol="0" anchor="ctr" anchorCtr="0"/>
          <a:lstStyle/>
          <a:p>
            <a:pPr defTabSz="609585">
              <a:defRPr/>
            </a:pPr>
            <a:r>
              <a:rPr lang="en-US" sz="1067" dirty="0">
                <a:solidFill>
                  <a:srgbClr val="001135"/>
                </a:solidFill>
                <a:latin typeface="Nokia Pure Headline Light"/>
              </a:rPr>
              <a:t>Moved Sy/NCHF here</a:t>
            </a:r>
            <a:endParaRPr lang="en-CA" sz="1067" dirty="0">
              <a:solidFill>
                <a:srgbClr val="001135"/>
              </a:solidFill>
              <a:latin typeface="Nokia Pure Headline Light"/>
            </a:endParaRPr>
          </a:p>
        </p:txBody>
      </p:sp>
    </p:spTree>
    <p:extLst>
      <p:ext uri="{BB962C8B-B14F-4D97-AF65-F5344CB8AC3E}">
        <p14:creationId xmlns:p14="http://schemas.microsoft.com/office/powerpoint/2010/main" val="37895401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b="1"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dirty="0">
                <a:solidFill>
                  <a:schemeClr val="tx2"/>
                </a:solidFill>
              </a:rPr>
              <a:t>Interfaces &amp; integration capabilities</a:t>
            </a: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dirty="0">
                <a:solidFill>
                  <a:schemeClr val="tx2"/>
                </a:solidFill>
              </a:rPr>
              <a:t>Main use cases</a:t>
            </a:r>
          </a:p>
        </p:txBody>
      </p:sp>
    </p:spTree>
    <p:extLst>
      <p:ext uri="{BB962C8B-B14F-4D97-AF65-F5344CB8AC3E}">
        <p14:creationId xmlns:p14="http://schemas.microsoft.com/office/powerpoint/2010/main" val="350879509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lIns="0" tIns="45720" rIns="91440" bIns="45720" rtlCol="0" anchor="ctr">
            <a:normAutofit fontScale="90000"/>
          </a:bodyPr>
          <a:lstStyle/>
          <a:p>
            <a:r>
              <a:rPr lang="en-US"/>
              <a:t>Nokia Policy Controller</a:t>
            </a:r>
          </a:p>
        </p:txBody>
      </p:sp>
      <p:sp>
        <p:nvSpPr>
          <p:cNvPr id="3" name="Text Placeholder 2">
            <a:extLst>
              <a:ext uri="{FF2B5EF4-FFF2-40B4-BE49-F238E27FC236}">
                <a16:creationId xmlns:a16="http://schemas.microsoft.com/office/drawing/2014/main" id="{93C54D65-4481-4173-9516-C111E38D8804}"/>
              </a:ext>
            </a:extLst>
          </p:cNvPr>
          <p:cNvSpPr>
            <a:spLocks noGrp="1"/>
          </p:cNvSpPr>
          <p:nvPr>
            <p:ph type="body" sz="quarter" idx="10"/>
          </p:nvPr>
        </p:nvSpPr>
        <p:spPr/>
        <p:txBody>
          <a:bodyPr/>
          <a:lstStyle/>
          <a:p>
            <a:r>
              <a:rPr lang="en-US"/>
              <a:t>Key benefits</a:t>
            </a:r>
          </a:p>
        </p:txBody>
      </p:sp>
      <p:sp>
        <p:nvSpPr>
          <p:cNvPr id="11" name="TextBox 10">
            <a:extLst>
              <a:ext uri="{FF2B5EF4-FFF2-40B4-BE49-F238E27FC236}">
                <a16:creationId xmlns:a16="http://schemas.microsoft.com/office/drawing/2014/main" id="{663112D5-2AA0-4903-9F1D-786068929009}"/>
              </a:ext>
            </a:extLst>
          </p:cNvPr>
          <p:cNvSpPr txBox="1"/>
          <p:nvPr/>
        </p:nvSpPr>
        <p:spPr>
          <a:xfrm>
            <a:off x="556683" y="1447960"/>
            <a:ext cx="11078400" cy="1706363"/>
          </a:xfrm>
          <a:prstGeom prst="rect">
            <a:avLst/>
          </a:prstGeom>
          <a:solidFill>
            <a:schemeClr val="tx1"/>
          </a:solidFill>
          <a:ln w="57150">
            <a:noFill/>
          </a:ln>
        </p:spPr>
        <p:txBody>
          <a:bodyPr wrap="square" lIns="144000" tIns="144000" rIns="144000" bIns="144000" numCol="4" spcCol="180000" rtlCol="0" anchor="t">
            <a:noAutofit/>
          </a:bodyPr>
          <a:lstStyle/>
          <a:p>
            <a:pPr defTabSz="479988">
              <a:spcBef>
                <a:spcPts val="267"/>
              </a:spcBef>
              <a:tabLst>
                <a:tab pos="479988" algn="l"/>
              </a:tabLst>
              <a:defRPr/>
            </a:pPr>
            <a:r>
              <a:rPr lang="en-US" sz="1600">
                <a:solidFill>
                  <a:schemeClr val="bg1"/>
                </a:solidFill>
                <a:latin typeface="Nokia Pure Text Light" panose="020B0403020202020204" pitchFamily="34" charset="0"/>
                <a:ea typeface="Nokia Pure Text Light" panose="020B0403020202020204" pitchFamily="34" charset="0"/>
              </a:rPr>
              <a:t>Comprehensive set of field-proven capabilities addresses </a:t>
            </a:r>
            <a:r>
              <a:rPr lang="en-US" sz="1600" b="1">
                <a:solidFill>
                  <a:schemeClr val="bg1"/>
                </a:solidFill>
                <a:latin typeface="Nokia Pure Text Light" panose="020B0403020202020204" pitchFamily="34" charset="0"/>
                <a:ea typeface="Nokia Pure Text Light" panose="020B0403020202020204" pitchFamily="34" charset="0"/>
              </a:rPr>
              <a:t>wide range of use cases </a:t>
            </a:r>
            <a:r>
              <a:rPr lang="en-US" sz="1600">
                <a:solidFill>
                  <a:schemeClr val="bg1"/>
                </a:solidFill>
                <a:latin typeface="Nokia Pure Text Light" panose="020B0403020202020204" pitchFamily="34" charset="0"/>
                <a:ea typeface="Nokia Pure Text Light" panose="020B0403020202020204" pitchFamily="34" charset="0"/>
              </a:rPr>
              <a:t>for 4G and 5G</a:t>
            </a:r>
          </a:p>
          <a:p>
            <a:pPr defTabSz="479988">
              <a:spcBef>
                <a:spcPts val="267"/>
              </a:spcBef>
              <a:tabLst>
                <a:tab pos="479988" algn="l"/>
              </a:tabLst>
              <a:defRPr/>
            </a:pPr>
            <a:endParaRPr lang="en-US" sz="1600">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r>
              <a:rPr lang="en-US" sz="1600" b="1">
                <a:solidFill>
                  <a:schemeClr val="bg1"/>
                </a:solidFill>
                <a:latin typeface="Nokia Pure Text Light" panose="020B0403020202020204" pitchFamily="34" charset="0"/>
                <a:ea typeface="Nokia Pure Text Light" panose="020B0403020202020204" pitchFamily="34" charset="0"/>
              </a:rPr>
              <a:t>Flexibility and simplicity </a:t>
            </a:r>
            <a:r>
              <a:rPr lang="en-US" sz="1600">
                <a:solidFill>
                  <a:schemeClr val="bg1"/>
                </a:solidFill>
                <a:latin typeface="Nokia Pure Text Light" panose="020B0403020202020204" pitchFamily="34" charset="0"/>
                <a:ea typeface="Nokia Pure Text Light" panose="020B0403020202020204" pitchFamily="34" charset="0"/>
              </a:rPr>
              <a:t>in creating rules speeds up time to market </a:t>
            </a:r>
          </a:p>
          <a:p>
            <a:pPr defTabSz="479988">
              <a:spcBef>
                <a:spcPts val="267"/>
              </a:spcBef>
              <a:tabLst>
                <a:tab pos="479988" algn="l"/>
              </a:tabLst>
              <a:defRPr/>
            </a:pPr>
            <a:endParaRPr lang="en-US" sz="1600" b="1">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endParaRPr lang="en-US" sz="1600" b="1">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r>
              <a:rPr lang="en-US" sz="1600" b="1">
                <a:solidFill>
                  <a:schemeClr val="bg1"/>
                </a:solidFill>
                <a:latin typeface="Nokia Pure Text Light" panose="020B0403020202020204" pitchFamily="34" charset="0"/>
                <a:ea typeface="Nokia Pure Text Light" panose="020B0403020202020204" pitchFamily="34" charset="0"/>
              </a:rPr>
              <a:t>Production-level quality </a:t>
            </a:r>
            <a:r>
              <a:rPr lang="en-US" sz="1600">
                <a:solidFill>
                  <a:schemeClr val="bg1"/>
                </a:solidFill>
                <a:latin typeface="Nokia Pure Text Light" panose="020B0403020202020204" pitchFamily="34" charset="0"/>
                <a:ea typeface="Nokia Pure Text Light" panose="020B0403020202020204" pitchFamily="34" charset="0"/>
              </a:rPr>
              <a:t>for 5G today!</a:t>
            </a:r>
            <a:r>
              <a:rPr lang="en-US" sz="1600" b="1">
                <a:solidFill>
                  <a:schemeClr val="bg1"/>
                </a:solidFill>
                <a:latin typeface="Nokia Pure Text Light" panose="020B0403020202020204" pitchFamily="34" charset="0"/>
                <a:ea typeface="Nokia Pure Text Light" panose="020B0403020202020204" pitchFamily="34" charset="0"/>
              </a:rPr>
              <a:t> </a:t>
            </a:r>
          </a:p>
          <a:p>
            <a:pPr defTabSz="479988">
              <a:spcBef>
                <a:spcPts val="267"/>
              </a:spcBef>
              <a:tabLst>
                <a:tab pos="479988" algn="l"/>
              </a:tabLst>
              <a:defRPr/>
            </a:pPr>
            <a:endParaRPr lang="en-US" sz="1600" b="1">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endParaRPr lang="en-US" sz="1600" b="1">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endParaRPr lang="en-US" sz="1600" b="1">
              <a:solidFill>
                <a:schemeClr val="bg1"/>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defRPr/>
            </a:pPr>
            <a:r>
              <a:rPr lang="en-US" sz="1600">
                <a:solidFill>
                  <a:schemeClr val="bg1"/>
                </a:solidFill>
                <a:latin typeface="Nokia Pure Text Light" panose="020B0403020202020204" pitchFamily="34" charset="0"/>
                <a:ea typeface="Nokia Pure Text Light" panose="020B0403020202020204" pitchFamily="34" charset="0"/>
              </a:rPr>
              <a:t>Interoperability: </a:t>
            </a:r>
            <a:r>
              <a:rPr lang="en-US" sz="1600" b="1">
                <a:solidFill>
                  <a:schemeClr val="bg1"/>
                </a:solidFill>
                <a:latin typeface="Nokia Pure Text Light" panose="020B0403020202020204" pitchFamily="34" charset="0"/>
                <a:ea typeface="Nokia Pure Text Light" panose="020B0403020202020204" pitchFamily="34" charset="0"/>
              </a:rPr>
              <a:t>Ease of network integration </a:t>
            </a:r>
            <a:r>
              <a:rPr lang="en-US" sz="1600">
                <a:solidFill>
                  <a:schemeClr val="bg1"/>
                </a:solidFill>
                <a:latin typeface="Nokia Pure Text Light" panose="020B0403020202020204" pitchFamily="34" charset="0"/>
                <a:ea typeface="Nokia Pure Text Light" panose="020B0403020202020204" pitchFamily="34" charset="0"/>
              </a:rPr>
              <a:t>with built-in protocol manipulation</a:t>
            </a:r>
          </a:p>
        </p:txBody>
      </p:sp>
      <p:sp>
        <p:nvSpPr>
          <p:cNvPr id="7" name="TextBox 6">
            <a:extLst>
              <a:ext uri="{FF2B5EF4-FFF2-40B4-BE49-F238E27FC236}">
                <a16:creationId xmlns:a16="http://schemas.microsoft.com/office/drawing/2014/main" id="{0E9487E2-B3FD-421F-8F22-5BB43D4B3306}"/>
              </a:ext>
            </a:extLst>
          </p:cNvPr>
          <p:cNvSpPr txBox="1"/>
          <p:nvPr/>
        </p:nvSpPr>
        <p:spPr>
          <a:xfrm>
            <a:off x="556681" y="3317617"/>
            <a:ext cx="11078400" cy="2003964"/>
          </a:xfrm>
          <a:prstGeom prst="rect">
            <a:avLst/>
          </a:prstGeom>
          <a:solidFill>
            <a:schemeClr val="accent3"/>
          </a:solidFill>
          <a:ln w="57150">
            <a:noFill/>
          </a:ln>
        </p:spPr>
        <p:txBody>
          <a:bodyPr wrap="square" lIns="144000" tIns="144000" rIns="144000" bIns="144000" numCol="4" spcCol="180000" rtlCol="0" anchor="t">
            <a:noAutofit/>
          </a:bodyPr>
          <a:lstStyle/>
          <a:p>
            <a:pPr defTabSz="479988">
              <a:spcBef>
                <a:spcPts val="267"/>
              </a:spcBef>
              <a:tabLst>
                <a:tab pos="479988" algn="l"/>
              </a:tabLst>
            </a:pPr>
            <a:r>
              <a:rPr lang="en-CA" sz="1600" dirty="0">
                <a:solidFill>
                  <a:schemeClr val="tx2"/>
                </a:solidFill>
                <a:latin typeface="Nokia Pure Text Light" panose="020B0403020202020204" pitchFamily="34" charset="0"/>
                <a:ea typeface="Nokia Pure Text Light" panose="020B0403020202020204" pitchFamily="34" charset="0"/>
              </a:rPr>
              <a:t>Leverages</a:t>
            </a:r>
            <a:r>
              <a:rPr lang="en-CA" sz="1600" b="1" dirty="0">
                <a:solidFill>
                  <a:schemeClr val="tx2"/>
                </a:solidFill>
                <a:latin typeface="Nokia Pure Text Light" panose="020B0403020202020204" pitchFamily="34" charset="0"/>
                <a:ea typeface="Nokia Pure Text Light" panose="020B0403020202020204" pitchFamily="34" charset="0"/>
              </a:rPr>
              <a:t> Nokia’s Common Software Foundation </a:t>
            </a:r>
            <a:r>
              <a:rPr lang="en-CA" sz="1600" dirty="0">
                <a:solidFill>
                  <a:schemeClr val="tx2"/>
                </a:solidFill>
                <a:latin typeface="Nokia Pure Text Light" panose="020B0403020202020204" pitchFamily="34" charset="0"/>
                <a:ea typeface="Nokia Pure Text Light" panose="020B0403020202020204" pitchFamily="34" charset="0"/>
              </a:rPr>
              <a:t>for speed, quality, and serviceability</a:t>
            </a: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r>
              <a:rPr lang="en-CA" sz="1600" b="1" dirty="0">
                <a:solidFill>
                  <a:schemeClr val="tx2"/>
                </a:solidFill>
                <a:latin typeface="Nokia Pure Text Light" panose="020B0403020202020204" pitchFamily="34" charset="0"/>
                <a:ea typeface="Nokia Pure Text Light" panose="020B0403020202020204" pitchFamily="34" charset="0"/>
              </a:rPr>
              <a:t>Cloud-native</a:t>
            </a:r>
            <a:r>
              <a:rPr lang="en-CA" sz="1600" dirty="0">
                <a:solidFill>
                  <a:schemeClr val="tx2"/>
                </a:solidFill>
                <a:latin typeface="Nokia Pure Text Light" panose="020B0403020202020204" pitchFamily="34" charset="0"/>
                <a:ea typeface="Nokia Pure Text Light" panose="020B0403020202020204" pitchFamily="34" charset="0"/>
              </a:rPr>
              <a:t> with independently scalable sub-functions; stateless, microservices-based architecture with 99.999% application reliability </a:t>
            </a: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r>
              <a:rPr lang="en-CA" sz="1600" b="1" dirty="0">
                <a:solidFill>
                  <a:schemeClr val="tx2"/>
                </a:solidFill>
                <a:latin typeface="Nokia Pure Text Light" panose="020B0403020202020204" pitchFamily="34" charset="0"/>
                <a:ea typeface="Nokia Pure Text Light" panose="020B0403020202020204" pitchFamily="34" charset="0"/>
              </a:rPr>
              <a:t>Always up-to-date: </a:t>
            </a:r>
            <a:r>
              <a:rPr lang="en-CA" sz="1600" dirty="0">
                <a:solidFill>
                  <a:schemeClr val="tx2"/>
                </a:solidFill>
                <a:latin typeface="Nokia Pure Text Light" panose="020B0403020202020204" pitchFamily="34" charset="0"/>
                <a:ea typeface="Nokia Pure Text Light" panose="020B0403020202020204" pitchFamily="34" charset="0"/>
              </a:rPr>
              <a:t>continuous delivery with in-service upgrades and automation via DevOps tools</a:t>
            </a: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endParaRPr lang="en-CA" sz="1600" dirty="0">
              <a:solidFill>
                <a:schemeClr val="tx2"/>
              </a:solidFill>
              <a:latin typeface="Nokia Pure Text Light" panose="020B0403020202020204" pitchFamily="34" charset="0"/>
              <a:ea typeface="Nokia Pure Text Light" panose="020B0403020202020204" pitchFamily="34" charset="0"/>
            </a:endParaRPr>
          </a:p>
          <a:p>
            <a:pPr defTabSz="479988">
              <a:spcBef>
                <a:spcPts val="267"/>
              </a:spcBef>
              <a:tabLst>
                <a:tab pos="479988" algn="l"/>
              </a:tabLst>
            </a:pPr>
            <a:r>
              <a:rPr lang="en-CA" sz="1600" b="1" dirty="0">
                <a:solidFill>
                  <a:schemeClr val="tx2"/>
                </a:solidFill>
                <a:latin typeface="Nokia Pure Text Light" panose="020B0403020202020204" pitchFamily="34" charset="0"/>
                <a:ea typeface="Nokia Pure Text Light" panose="020B0403020202020204" pitchFamily="34" charset="0"/>
              </a:rPr>
              <a:t>Simplicity and ease-of-use </a:t>
            </a:r>
            <a:r>
              <a:rPr lang="en-CA" sz="1600" dirty="0">
                <a:solidFill>
                  <a:schemeClr val="tx2"/>
                </a:solidFill>
                <a:latin typeface="Nokia Pure Text Light" panose="020B0403020202020204" pitchFamily="34" charset="0"/>
                <a:ea typeface="Nokia Pure Text Light" panose="020B0403020202020204" pitchFamily="34" charset="0"/>
              </a:rPr>
              <a:t>based on common A.R.T. rule system with 150+ patents</a:t>
            </a:r>
          </a:p>
          <a:p>
            <a:pPr defTabSz="479988">
              <a:spcBef>
                <a:spcPts val="267"/>
              </a:spcBef>
              <a:tabLst>
                <a:tab pos="479988" algn="l"/>
              </a:tabLst>
            </a:pPr>
            <a:endParaRPr lang="en-CA" sz="1600" b="1" dirty="0">
              <a:solidFill>
                <a:schemeClr val="tx2"/>
              </a:solidFill>
              <a:latin typeface="Nokia Pure Text Light" panose="020B0403020202020204" pitchFamily="34" charset="0"/>
              <a:ea typeface="Nokia Pure Text Light" panose="020B0403020202020204" pitchFamily="34" charset="0"/>
            </a:endParaRPr>
          </a:p>
        </p:txBody>
      </p:sp>
      <p:sp>
        <p:nvSpPr>
          <p:cNvPr id="8" name="TextBox 7">
            <a:extLst>
              <a:ext uri="{FF2B5EF4-FFF2-40B4-BE49-F238E27FC236}">
                <a16:creationId xmlns:a16="http://schemas.microsoft.com/office/drawing/2014/main" id="{6459D2FC-3E11-4E3D-A634-12CFBD025000}"/>
              </a:ext>
            </a:extLst>
          </p:cNvPr>
          <p:cNvSpPr txBox="1"/>
          <p:nvPr/>
        </p:nvSpPr>
        <p:spPr>
          <a:xfrm>
            <a:off x="556682" y="5654207"/>
            <a:ext cx="11078399" cy="526211"/>
          </a:xfrm>
          <a:prstGeom prst="rect">
            <a:avLst/>
          </a:prstGeom>
          <a:solidFill>
            <a:schemeClr val="accent2"/>
          </a:solidFill>
          <a:ln w="57150">
            <a:noFill/>
          </a:ln>
        </p:spPr>
        <p:txBody>
          <a:bodyPr wrap="square" lIns="144000" tIns="144000" rIns="144000" bIns="144000" numCol="1" spcCol="180000" rtlCol="0" anchor="t">
            <a:noAutofit/>
          </a:bodyPr>
          <a:lstStyle/>
          <a:p>
            <a:r>
              <a:rPr lang="en-CA" sz="1600">
                <a:solidFill>
                  <a:schemeClr val="tx2"/>
                </a:solidFill>
                <a:latin typeface="Nokia Pure Text Light" panose="020B0403020202020204" pitchFamily="34" charset="0"/>
                <a:ea typeface="Nokia Pure Text Light" panose="020B0403020202020204" pitchFamily="34" charset="0"/>
              </a:rPr>
              <a:t>Designed for fast multi-vendor deployments and fully pre-integrated with Nokia solutions </a:t>
            </a:r>
            <a:r>
              <a:rPr lang="en-US" sz="1600">
                <a:solidFill>
                  <a:srgbClr val="001135"/>
                </a:solidFill>
                <a:latin typeface="Nokia Pure Text Light" panose="020B0403020202020204" pitchFamily="34" charset="0"/>
                <a:ea typeface="Nokia Pure Text Light" panose="020B0403020202020204" pitchFamily="34" charset="0"/>
              </a:rPr>
              <a:t>such as Cloud Core</a:t>
            </a:r>
            <a:endParaRPr lang="en-CA" sz="1600">
              <a:solidFill>
                <a:schemeClr val="tx2"/>
              </a:solidFill>
              <a:latin typeface="Nokia Pure Text Light" panose="020B0403020202020204" pitchFamily="34" charset="0"/>
              <a:ea typeface="Nokia Pure Text Light" panose="020B0403020202020204" pitchFamily="34" charset="0"/>
            </a:endParaRPr>
          </a:p>
        </p:txBody>
      </p:sp>
    </p:spTree>
    <p:extLst>
      <p:ext uri="{BB962C8B-B14F-4D97-AF65-F5344CB8AC3E}">
        <p14:creationId xmlns:p14="http://schemas.microsoft.com/office/powerpoint/2010/main" val="29982425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a:t>Built for the demands of 5G and the scale of IoT</a:t>
            </a:r>
            <a:endParaRPr lang="en-CA"/>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0" y="1440000"/>
            <a:ext cx="5539200" cy="4747200"/>
          </a:xfrm>
        </p:spPr>
        <p:txBody>
          <a:bodyPr/>
          <a:lstStyle/>
          <a:p>
            <a:pPr marL="380990" indent="-380990">
              <a:buFont typeface="Arial" panose="020B0604020202020204" pitchFamily="34" charset="0"/>
              <a:buChar char="•"/>
            </a:pPr>
            <a:r>
              <a:rPr lang="en-US"/>
              <a:t>Ultra high bandwidth / massive numbers of devices</a:t>
            </a:r>
          </a:p>
          <a:p>
            <a:pPr marL="688183" lvl="1" indent="-380990">
              <a:buFont typeface="Arial" panose="020B0604020202020204" pitchFamily="34" charset="0"/>
              <a:buChar char="•"/>
            </a:pPr>
            <a:r>
              <a:rPr lang="en-US"/>
              <a:t>5G and IoT bring new demands on the core</a:t>
            </a:r>
          </a:p>
          <a:p>
            <a:pPr marL="380990" indent="-380990">
              <a:buFont typeface="Arial" panose="020B0604020202020204" pitchFamily="34" charset="0"/>
              <a:buChar char="•"/>
            </a:pPr>
            <a:endParaRPr lang="en-US"/>
          </a:p>
          <a:p>
            <a:pPr marL="380990" indent="-380990">
              <a:buFont typeface="Arial" panose="020B0604020202020204" pitchFamily="34" charset="0"/>
              <a:buChar char="•"/>
            </a:pPr>
            <a:r>
              <a:rPr lang="en-US"/>
              <a:t>Low latency / mobile edge computing</a:t>
            </a:r>
          </a:p>
          <a:p>
            <a:pPr marL="688183" lvl="1" indent="-380990">
              <a:buFont typeface="Arial" panose="020B0604020202020204" pitchFamily="34" charset="0"/>
              <a:buChar char="•"/>
            </a:pPr>
            <a:r>
              <a:rPr lang="en-US"/>
              <a:t>Enable new use cases</a:t>
            </a:r>
          </a:p>
          <a:p>
            <a:pPr marL="380990" indent="-380990">
              <a:buFont typeface="Arial" panose="020B0604020202020204" pitchFamily="34" charset="0"/>
              <a:buChar char="•"/>
            </a:pPr>
            <a:endParaRPr lang="en-US"/>
          </a:p>
          <a:p>
            <a:pPr marL="380990" indent="-380990">
              <a:buFont typeface="Arial" panose="020B0604020202020204" pitchFamily="34" charset="0"/>
              <a:buChar char="•"/>
            </a:pPr>
            <a:r>
              <a:rPr lang="en-US"/>
              <a:t>Network slicing</a:t>
            </a:r>
          </a:p>
          <a:p>
            <a:pPr marL="688183" lvl="1" indent="-380990">
              <a:buFont typeface="Arial" panose="020B0604020202020204" pitchFamily="34" charset="0"/>
              <a:buChar char="•"/>
            </a:pPr>
            <a:r>
              <a:rPr lang="en-US"/>
              <a:t>Increased flexibility for classes of devices</a:t>
            </a:r>
          </a:p>
          <a:p>
            <a:endParaRPr lang="en-US"/>
          </a:p>
          <a:p>
            <a:pPr marL="380990" indent="-380990">
              <a:buFont typeface="Arial" panose="020B0604020202020204" pitchFamily="34" charset="0"/>
              <a:buChar char="•"/>
            </a:pPr>
            <a:r>
              <a:rPr lang="en-US"/>
              <a:t>Could native architecture</a:t>
            </a:r>
          </a:p>
          <a:p>
            <a:pPr marL="688183" lvl="1" indent="-380990">
              <a:buFont typeface="Arial" panose="020B0604020202020204" pitchFamily="34" charset="0"/>
              <a:buChar char="•"/>
            </a:pPr>
            <a:r>
              <a:rPr lang="en-US"/>
              <a:t>Provides scale, performance and flexibility</a:t>
            </a:r>
          </a:p>
        </p:txBody>
      </p:sp>
      <p:pic>
        <p:nvPicPr>
          <p:cNvPr id="6" name="Picture 5">
            <a:extLst>
              <a:ext uri="{FF2B5EF4-FFF2-40B4-BE49-F238E27FC236}">
                <a16:creationId xmlns:a16="http://schemas.microsoft.com/office/drawing/2014/main" id="{6C299838-15F6-4F82-8B21-891CA0C9D3A8}"/>
              </a:ext>
            </a:extLst>
          </p:cNvPr>
          <p:cNvPicPr>
            <a:picLocks noChangeAspect="1"/>
          </p:cNvPicPr>
          <p:nvPr/>
        </p:nvPicPr>
        <p:blipFill>
          <a:blip r:embed="rId2"/>
          <a:stretch>
            <a:fillRect/>
          </a:stretch>
        </p:blipFill>
        <p:spPr>
          <a:xfrm>
            <a:off x="7235816" y="1440001"/>
            <a:ext cx="4399384" cy="785332"/>
          </a:xfrm>
          <a:prstGeom prst="rect">
            <a:avLst/>
          </a:prstGeom>
        </p:spPr>
      </p:pic>
      <p:pic>
        <p:nvPicPr>
          <p:cNvPr id="7" name="Picture 6">
            <a:extLst>
              <a:ext uri="{FF2B5EF4-FFF2-40B4-BE49-F238E27FC236}">
                <a16:creationId xmlns:a16="http://schemas.microsoft.com/office/drawing/2014/main" id="{C0969BD6-DF2C-488F-8907-10CD171C7422}"/>
              </a:ext>
            </a:extLst>
          </p:cNvPr>
          <p:cNvPicPr>
            <a:picLocks noChangeAspect="1"/>
          </p:cNvPicPr>
          <p:nvPr/>
        </p:nvPicPr>
        <p:blipFill rotWithShape="1">
          <a:blip r:embed="rId3"/>
          <a:srcRect r="41004" b="30771"/>
          <a:stretch/>
        </p:blipFill>
        <p:spPr>
          <a:xfrm>
            <a:off x="7235816" y="2355753"/>
            <a:ext cx="4399384" cy="2084304"/>
          </a:xfrm>
          <a:prstGeom prst="rect">
            <a:avLst/>
          </a:prstGeom>
        </p:spPr>
      </p:pic>
      <p:pic>
        <p:nvPicPr>
          <p:cNvPr id="8" name="Picture 7">
            <a:extLst>
              <a:ext uri="{FF2B5EF4-FFF2-40B4-BE49-F238E27FC236}">
                <a16:creationId xmlns:a16="http://schemas.microsoft.com/office/drawing/2014/main" id="{F122A502-8D98-4070-8FBE-288D169F876C}"/>
              </a:ext>
            </a:extLst>
          </p:cNvPr>
          <p:cNvPicPr>
            <a:picLocks noChangeAspect="1"/>
          </p:cNvPicPr>
          <p:nvPr/>
        </p:nvPicPr>
        <p:blipFill>
          <a:blip r:embed="rId4"/>
          <a:stretch>
            <a:fillRect/>
          </a:stretch>
        </p:blipFill>
        <p:spPr>
          <a:xfrm>
            <a:off x="7235817" y="4570479"/>
            <a:ext cx="4399384" cy="1704911"/>
          </a:xfrm>
          <a:prstGeom prst="rect">
            <a:avLst/>
          </a:prstGeom>
        </p:spPr>
      </p:pic>
    </p:spTree>
    <p:extLst>
      <p:ext uri="{BB962C8B-B14F-4D97-AF65-F5344CB8AC3E}">
        <p14:creationId xmlns:p14="http://schemas.microsoft.com/office/powerpoint/2010/main" val="1760271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39B96C-5722-4AA8-8C69-8C1CBAF9F1DB}"/>
              </a:ext>
            </a:extLst>
          </p:cNvPr>
          <p:cNvSpPr>
            <a:spLocks noGrp="1"/>
          </p:cNvSpPr>
          <p:nvPr>
            <p:ph type="body" sz="quarter" idx="10"/>
          </p:nvPr>
        </p:nvSpPr>
        <p:spPr/>
        <p:txBody>
          <a:bodyPr/>
          <a:lstStyle/>
          <a:p>
            <a:r>
              <a:rPr lang="en-US"/>
              <a:t>Rule engine highlights</a:t>
            </a:r>
          </a:p>
        </p:txBody>
      </p:sp>
      <p:sp>
        <p:nvSpPr>
          <p:cNvPr id="2" name="Text Placeholder 1">
            <a:extLst>
              <a:ext uri="{FF2B5EF4-FFF2-40B4-BE49-F238E27FC236}">
                <a16:creationId xmlns:a16="http://schemas.microsoft.com/office/drawing/2014/main" id="{DB61608E-B33B-4CA2-B966-3411BC14F19B}"/>
              </a:ext>
            </a:extLst>
          </p:cNvPr>
          <p:cNvSpPr>
            <a:spLocks noGrp="1"/>
          </p:cNvSpPr>
          <p:nvPr>
            <p:ph type="body" sz="quarter" idx="11"/>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B3A3F735-53CA-4670-A673-FF2B7B277D46}"/>
              </a:ext>
            </a:extLst>
          </p:cNvPr>
          <p:cNvSpPr>
            <a:spLocks noGrp="1"/>
          </p:cNvSpPr>
          <p:nvPr>
            <p:ph type="body" sz="quarter" idx="12"/>
          </p:nvPr>
        </p:nvSpPr>
        <p:spPr/>
        <p:txBody>
          <a:bodyPr>
            <a:normAutofit/>
          </a:bodyPr>
          <a:lstStyle/>
          <a:p>
            <a:pPr marL="380990" indent="-380990">
              <a:buFont typeface="Arial" panose="020B0604020202020204" pitchFamily="34" charset="0"/>
              <a:buChar char="•"/>
            </a:pPr>
            <a:r>
              <a:rPr lang="en-US" dirty="0"/>
              <a:t>The A.R.T. rules engine enables highly tailored, carrier-grade, policy control.</a:t>
            </a:r>
          </a:p>
        </p:txBody>
      </p:sp>
      <p:sp>
        <p:nvSpPr>
          <p:cNvPr id="6" name="Text Placeholder 5">
            <a:extLst>
              <a:ext uri="{FF2B5EF4-FFF2-40B4-BE49-F238E27FC236}">
                <a16:creationId xmlns:a16="http://schemas.microsoft.com/office/drawing/2014/main" id="{59A05D77-13AA-48FD-A321-EF5883CF599E}"/>
              </a:ext>
            </a:extLst>
          </p:cNvPr>
          <p:cNvSpPr>
            <a:spLocks noGrp="1"/>
          </p:cNvSpPr>
          <p:nvPr>
            <p:ph type="body" sz="quarter" idx="13"/>
          </p:nvPr>
        </p:nvSpPr>
        <p:spPr/>
        <p:txBody>
          <a:bodyPr>
            <a:normAutofit/>
          </a:bodyPr>
          <a:lstStyle/>
          <a:p>
            <a:pPr marL="688183" lvl="1" indent="-380990">
              <a:buFont typeface="Arial" panose="020B0604020202020204" pitchFamily="34" charset="0"/>
              <a:buChar char="•"/>
            </a:pPr>
            <a:r>
              <a:rPr lang="en-US" sz="2133"/>
              <a:t>New policy defined with in-product rules – not product change requests</a:t>
            </a:r>
          </a:p>
          <a:p>
            <a:pPr marL="688183" lvl="1" indent="-380990">
              <a:buFont typeface="Arial" panose="020B0604020202020204" pitchFamily="34" charset="0"/>
              <a:buChar char="•"/>
            </a:pPr>
            <a:r>
              <a:rPr lang="en-US" sz="2133"/>
              <a:t>Empower innovation in marketing and services</a:t>
            </a:r>
          </a:p>
          <a:p>
            <a:pPr marL="688183" lvl="1" indent="-380990">
              <a:buFont typeface="Arial" panose="020B0604020202020204" pitchFamily="34" charset="0"/>
              <a:buChar char="•"/>
            </a:pPr>
            <a:r>
              <a:rPr lang="en-US" sz="2133"/>
              <a:t>Roll out new policy easily, with rollback</a:t>
            </a:r>
          </a:p>
          <a:p>
            <a:pPr marL="688183" lvl="1" indent="-380990">
              <a:buFont typeface="Arial" panose="020B0604020202020204" pitchFamily="34" charset="0"/>
              <a:buChar char="•"/>
            </a:pPr>
            <a:r>
              <a:rPr lang="en-US" sz="2133"/>
              <a:t>Compiled into a highly optimized form</a:t>
            </a:r>
          </a:p>
          <a:p>
            <a:pPr marL="688183" lvl="1" indent="-380990">
              <a:buFont typeface="Arial" panose="020B0604020202020204" pitchFamily="34" charset="0"/>
              <a:buChar char="•"/>
            </a:pPr>
            <a:r>
              <a:rPr lang="en-US" sz="2133"/>
              <a:t>Tailored policy – without sacrificing performance and scalability</a:t>
            </a:r>
          </a:p>
          <a:p>
            <a:pPr marL="688183" lvl="1" indent="-380990">
              <a:buFont typeface="Arial" panose="020B0604020202020204" pitchFamily="34" charset="0"/>
              <a:buChar char="•"/>
            </a:pPr>
            <a:r>
              <a:rPr lang="en-US" sz="2133"/>
              <a:t>4G and 5G policy in one place</a:t>
            </a:r>
          </a:p>
        </p:txBody>
      </p:sp>
      <p:sp>
        <p:nvSpPr>
          <p:cNvPr id="9" name="Text Placeholder 2">
            <a:extLst>
              <a:ext uri="{FF2B5EF4-FFF2-40B4-BE49-F238E27FC236}">
                <a16:creationId xmlns:a16="http://schemas.microsoft.com/office/drawing/2014/main" id="{D0D83F64-31B4-4D95-A4CF-9C8F4FAAB210}"/>
              </a:ext>
            </a:extLst>
          </p:cNvPr>
          <p:cNvSpPr txBox="1">
            <a:spLocks/>
          </p:cNvSpPr>
          <p:nvPr/>
        </p:nvSpPr>
        <p:spPr>
          <a:xfrm>
            <a:off x="556800" y="5714336"/>
            <a:ext cx="5347200" cy="472864"/>
          </a:xfrm>
          <a:prstGeom prst="rect">
            <a:avLst/>
          </a:prstGeom>
          <a:solidFill>
            <a:schemeClr val="accent3">
              <a:alpha val="88000"/>
            </a:schemeClr>
          </a:solidFill>
        </p:spPr>
        <p:txBody>
          <a:bodyPr lIns="192000" tIns="192000" rIns="192000" bIns="192000" anchor="ctr" anchorCtr="0"/>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eaLnBrk="0" fontAlgn="base" hangingPunct="0">
              <a:lnSpc>
                <a:spcPct val="90000"/>
              </a:lnSpc>
              <a:spcBef>
                <a:spcPts val="1333"/>
              </a:spcBef>
              <a:spcAft>
                <a:spcPct val="0"/>
              </a:spcAft>
              <a:buClr>
                <a:srgbClr val="FFFFFF"/>
              </a:buClr>
              <a:buNone/>
              <a:defRPr/>
            </a:pPr>
            <a:r>
              <a:rPr lang="en-US" sz="2400" b="1">
                <a:solidFill>
                  <a:srgbClr val="FFFFFF"/>
                </a:solidFill>
                <a:latin typeface="Nokia Pure Text Light"/>
              </a:rPr>
              <a:t>150+ patents</a:t>
            </a:r>
          </a:p>
        </p:txBody>
      </p:sp>
    </p:spTree>
    <p:extLst>
      <p:ext uri="{BB962C8B-B14F-4D97-AF65-F5344CB8AC3E}">
        <p14:creationId xmlns:p14="http://schemas.microsoft.com/office/powerpoint/2010/main" val="345472773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b="1" dirty="0">
                <a:solidFill>
                  <a:schemeClr val="tx2"/>
                </a:solidFill>
              </a:rPr>
              <a:t>Product functionalities</a:t>
            </a:r>
          </a:p>
          <a:p>
            <a:pPr marL="457189" indent="-457189" fontAlgn="t">
              <a:buFont typeface="+mj-lt"/>
              <a:buAutoNum type="arabicPeriod"/>
            </a:pPr>
            <a:r>
              <a:rPr lang="en-US" sz="2400" dirty="0">
                <a:solidFill>
                  <a:schemeClr val="tx2"/>
                </a:solidFill>
              </a:rPr>
              <a:t>Interfaces &amp; integration capabilities</a:t>
            </a: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dirty="0">
                <a:solidFill>
                  <a:schemeClr val="tx2"/>
                </a:solidFill>
              </a:rPr>
              <a:t>Main use cases</a:t>
            </a:r>
          </a:p>
        </p:txBody>
      </p:sp>
    </p:spTree>
    <p:extLst>
      <p:ext uri="{BB962C8B-B14F-4D97-AF65-F5344CB8AC3E}">
        <p14:creationId xmlns:p14="http://schemas.microsoft.com/office/powerpoint/2010/main" val="376129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BD73AC-CD81-47C4-993D-14863EA79348}"/>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CCDE2A2-6631-4A0A-A173-DD1A4601A770}"/>
              </a:ext>
            </a:extLst>
          </p:cNvPr>
          <p:cNvSpPr>
            <a:spLocks noGrp="1"/>
          </p:cNvSpPr>
          <p:nvPr>
            <p:ph type="title"/>
          </p:nvPr>
        </p:nvSpPr>
        <p:spPr/>
        <p:txBody>
          <a:bodyPr>
            <a:normAutofit fontScale="90000"/>
          </a:bodyPr>
          <a:lstStyle/>
          <a:p>
            <a:r>
              <a:rPr lang="en-CA">
                <a:solidFill>
                  <a:schemeClr val="bg1"/>
                </a:solidFill>
              </a:rPr>
              <a:t>Policy Management</a:t>
            </a:r>
          </a:p>
        </p:txBody>
      </p:sp>
      <p:sp>
        <p:nvSpPr>
          <p:cNvPr id="5" name="Text Placeholder 4">
            <a:extLst>
              <a:ext uri="{FF2B5EF4-FFF2-40B4-BE49-F238E27FC236}">
                <a16:creationId xmlns:a16="http://schemas.microsoft.com/office/drawing/2014/main" id="{C6DB26A7-9412-4A4A-8EAE-633E3358E16E}"/>
              </a:ext>
            </a:extLst>
          </p:cNvPr>
          <p:cNvSpPr>
            <a:spLocks noGrp="1"/>
          </p:cNvSpPr>
          <p:nvPr>
            <p:ph type="body" sz="quarter" idx="10"/>
          </p:nvPr>
        </p:nvSpPr>
        <p:spPr/>
        <p:txBody>
          <a:bodyPr/>
          <a:lstStyle/>
          <a:p>
            <a:r>
              <a:rPr lang="en-US">
                <a:solidFill>
                  <a:schemeClr val="bg1"/>
                </a:solidFill>
              </a:rPr>
              <a:t>To each their own…</a:t>
            </a:r>
            <a:endParaRPr lang="en-CA">
              <a:solidFill>
                <a:schemeClr val="bg1"/>
              </a:solidFill>
            </a:endParaRPr>
          </a:p>
        </p:txBody>
      </p:sp>
      <p:sp>
        <p:nvSpPr>
          <p:cNvPr id="11" name="Rounded Rectangle 6">
            <a:extLst>
              <a:ext uri="{FF2B5EF4-FFF2-40B4-BE49-F238E27FC236}">
                <a16:creationId xmlns:a16="http://schemas.microsoft.com/office/drawing/2014/main" id="{069DB31C-4989-4863-86BD-F874A9849476}"/>
              </a:ext>
            </a:extLst>
          </p:cNvPr>
          <p:cNvSpPr/>
          <p:nvPr/>
        </p:nvSpPr>
        <p:spPr>
          <a:xfrm>
            <a:off x="693953" y="2128460"/>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Location based</a:t>
            </a:r>
          </a:p>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(roaming, in region, home)</a:t>
            </a:r>
          </a:p>
        </p:txBody>
      </p:sp>
      <p:sp>
        <p:nvSpPr>
          <p:cNvPr id="12" name="Rounded Rectangle 6">
            <a:extLst>
              <a:ext uri="{FF2B5EF4-FFF2-40B4-BE49-F238E27FC236}">
                <a16:creationId xmlns:a16="http://schemas.microsoft.com/office/drawing/2014/main" id="{57851DED-AC0B-4C39-97C6-C180D7BD3F3A}"/>
              </a:ext>
            </a:extLst>
          </p:cNvPr>
          <p:cNvSpPr/>
          <p:nvPr/>
        </p:nvSpPr>
        <p:spPr>
          <a:xfrm>
            <a:off x="3180293" y="1421300"/>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Device type based policy (type/model)</a:t>
            </a:r>
          </a:p>
        </p:txBody>
      </p:sp>
      <p:sp>
        <p:nvSpPr>
          <p:cNvPr id="13" name="Rounded Rectangle 6">
            <a:extLst>
              <a:ext uri="{FF2B5EF4-FFF2-40B4-BE49-F238E27FC236}">
                <a16:creationId xmlns:a16="http://schemas.microsoft.com/office/drawing/2014/main" id="{DAB80D92-129A-40B3-923C-09FA480E8F53}"/>
              </a:ext>
            </a:extLst>
          </p:cNvPr>
          <p:cNvSpPr/>
          <p:nvPr/>
        </p:nvSpPr>
        <p:spPr>
          <a:xfrm>
            <a:off x="4336244" y="3185155"/>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Use lookup tables (custom data)</a:t>
            </a:r>
          </a:p>
        </p:txBody>
      </p:sp>
      <p:sp>
        <p:nvSpPr>
          <p:cNvPr id="14" name="Rounded Rectangle 6">
            <a:extLst>
              <a:ext uri="{FF2B5EF4-FFF2-40B4-BE49-F238E27FC236}">
                <a16:creationId xmlns:a16="http://schemas.microsoft.com/office/drawing/2014/main" id="{E0C8221D-83E1-4536-AA1D-6621AAED0F49}"/>
              </a:ext>
            </a:extLst>
          </p:cNvPr>
          <p:cNvSpPr/>
          <p:nvPr/>
        </p:nvSpPr>
        <p:spPr>
          <a:xfrm>
            <a:off x="6000868" y="1418776"/>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dirty="0">
                <a:solidFill>
                  <a:srgbClr val="FFFFFF"/>
                </a:solidFill>
                <a:latin typeface="Calibri Light" charset="0"/>
                <a:ea typeface="Calibri Light" charset="0"/>
                <a:cs typeface="Calibri Light" charset="0"/>
              </a:rPr>
              <a:t>RAT based policies</a:t>
            </a:r>
          </a:p>
        </p:txBody>
      </p:sp>
      <p:sp>
        <p:nvSpPr>
          <p:cNvPr id="15" name="Rounded Rectangle 6">
            <a:extLst>
              <a:ext uri="{FF2B5EF4-FFF2-40B4-BE49-F238E27FC236}">
                <a16:creationId xmlns:a16="http://schemas.microsoft.com/office/drawing/2014/main" id="{B0264E46-338B-4A94-8EE2-CE7431A490DD}"/>
              </a:ext>
            </a:extLst>
          </p:cNvPr>
          <p:cNvSpPr/>
          <p:nvPr/>
        </p:nvSpPr>
        <p:spPr>
          <a:xfrm>
            <a:off x="7615702" y="3113832"/>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Time of day, day of week policies</a:t>
            </a:r>
          </a:p>
        </p:txBody>
      </p:sp>
      <p:sp>
        <p:nvSpPr>
          <p:cNvPr id="16" name="Rounded Rectangle 6">
            <a:extLst>
              <a:ext uri="{FF2B5EF4-FFF2-40B4-BE49-F238E27FC236}">
                <a16:creationId xmlns:a16="http://schemas.microsoft.com/office/drawing/2014/main" id="{7F66F7CA-6E52-4E5C-ABEE-B3B1BDD2BAF3}"/>
              </a:ext>
            </a:extLst>
          </p:cNvPr>
          <p:cNvSpPr/>
          <p:nvPr/>
        </p:nvSpPr>
        <p:spPr>
          <a:xfrm>
            <a:off x="9231884" y="1418776"/>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Notifications (email, SMS, web service)</a:t>
            </a:r>
          </a:p>
        </p:txBody>
      </p:sp>
    </p:spTree>
    <p:extLst>
      <p:ext uri="{BB962C8B-B14F-4D97-AF65-F5344CB8AC3E}">
        <p14:creationId xmlns:p14="http://schemas.microsoft.com/office/powerpoint/2010/main" val="26620995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C96F2-4A5D-4494-8189-6FF49E5CA99C}"/>
              </a:ext>
            </a:extLst>
          </p:cNvPr>
          <p:cNvPicPr>
            <a:picLocks noChangeAspect="1"/>
          </p:cNvPicPr>
          <p:nvPr/>
        </p:nvPicPr>
        <p:blipFill>
          <a:blip r:embed="rId2"/>
          <a:stretch>
            <a:fillRect/>
          </a:stretch>
        </p:blipFill>
        <p:spPr>
          <a:xfrm>
            <a:off x="2446669" y="1440000"/>
            <a:ext cx="7300043" cy="4747200"/>
          </a:xfrm>
          <a:prstGeom prst="rect">
            <a:avLst/>
          </a:prstGeom>
          <a:noFill/>
        </p:spPr>
      </p:pic>
      <p:sp>
        <p:nvSpPr>
          <p:cNvPr id="11" name="Text Placeholder 1">
            <a:extLst>
              <a:ext uri="{FF2B5EF4-FFF2-40B4-BE49-F238E27FC236}">
                <a16:creationId xmlns:a16="http://schemas.microsoft.com/office/drawing/2014/main" id="{A59A498C-5179-4273-AA5B-7C7B4EA30F50}"/>
              </a:ext>
            </a:extLst>
          </p:cNvPr>
          <p:cNvSpPr txBox="1">
            <a:spLocks/>
          </p:cNvSpPr>
          <p:nvPr/>
        </p:nvSpPr>
        <p:spPr>
          <a:xfrm>
            <a:off x="556800" y="374400"/>
            <a:ext cx="11078400" cy="4128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dirty="0"/>
              <a:t>NPC Architecture</a:t>
            </a:r>
          </a:p>
        </p:txBody>
      </p:sp>
      <p:sp>
        <p:nvSpPr>
          <p:cNvPr id="13" name="Text Placeholder 1">
            <a:extLst>
              <a:ext uri="{FF2B5EF4-FFF2-40B4-BE49-F238E27FC236}">
                <a16:creationId xmlns:a16="http://schemas.microsoft.com/office/drawing/2014/main" id="{02936368-4BC1-4F3E-B643-7C2D7EB5B117}"/>
              </a:ext>
            </a:extLst>
          </p:cNvPr>
          <p:cNvSpPr txBox="1">
            <a:spLocks/>
          </p:cNvSpPr>
          <p:nvPr/>
        </p:nvSpPr>
        <p:spPr>
          <a:xfrm>
            <a:off x="556800" y="787200"/>
            <a:ext cx="11078400" cy="41280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spcBef>
                <a:spcPct val="0"/>
              </a:spcBef>
            </a:pPr>
            <a:r>
              <a:rPr lang="en-US" sz="2667" dirty="0">
                <a:solidFill>
                  <a:schemeClr val="bg2"/>
                </a:solidFill>
                <a:latin typeface="+mj-lt"/>
              </a:rPr>
              <a:t>Layered Architecture View</a:t>
            </a:r>
          </a:p>
        </p:txBody>
      </p:sp>
    </p:spTree>
    <p:extLst>
      <p:ext uri="{BB962C8B-B14F-4D97-AF65-F5344CB8AC3E}">
        <p14:creationId xmlns:p14="http://schemas.microsoft.com/office/powerpoint/2010/main" val="29819911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6F701-8BB3-4B9F-9EC3-9DB09781B348}"/>
              </a:ext>
            </a:extLst>
          </p:cNvPr>
          <p:cNvPicPr>
            <a:picLocks noChangeAspect="1"/>
          </p:cNvPicPr>
          <p:nvPr/>
        </p:nvPicPr>
        <p:blipFill>
          <a:blip r:embed="rId2"/>
          <a:stretch>
            <a:fillRect/>
          </a:stretch>
        </p:blipFill>
        <p:spPr>
          <a:xfrm>
            <a:off x="2888367" y="1440000"/>
            <a:ext cx="6416647" cy="4747200"/>
          </a:xfrm>
          <a:prstGeom prst="rect">
            <a:avLst/>
          </a:prstGeom>
          <a:noFill/>
        </p:spPr>
      </p:pic>
      <p:sp>
        <p:nvSpPr>
          <p:cNvPr id="10" name="Title 2">
            <a:extLst>
              <a:ext uri="{FF2B5EF4-FFF2-40B4-BE49-F238E27FC236}">
                <a16:creationId xmlns:a16="http://schemas.microsoft.com/office/drawing/2014/main" id="{289A1E20-2AB7-43F3-97EA-2B2A5C71F899}"/>
              </a:ext>
            </a:extLst>
          </p:cNvPr>
          <p:cNvSpPr>
            <a:spLocks noGrp="1"/>
          </p:cNvSpPr>
          <p:nvPr>
            <p:ph type="title"/>
          </p:nvPr>
        </p:nvSpPr>
        <p:spPr>
          <a:xfrm>
            <a:off x="556800" y="372332"/>
            <a:ext cx="11078400" cy="412800"/>
          </a:xfrm>
        </p:spPr>
        <p:txBody>
          <a:bodyPr>
            <a:normAutofit fontScale="90000"/>
          </a:bodyPr>
          <a:lstStyle/>
          <a:p>
            <a:r>
              <a:rPr lang="en-US" dirty="0"/>
              <a:t>NPC Deployment Architecture</a:t>
            </a:r>
          </a:p>
        </p:txBody>
      </p:sp>
      <p:sp>
        <p:nvSpPr>
          <p:cNvPr id="12" name="Text Placeholder 3">
            <a:extLst>
              <a:ext uri="{FF2B5EF4-FFF2-40B4-BE49-F238E27FC236}">
                <a16:creationId xmlns:a16="http://schemas.microsoft.com/office/drawing/2014/main" id="{CA802153-836C-47D0-B089-1299052CF759}"/>
              </a:ext>
            </a:extLst>
          </p:cNvPr>
          <p:cNvSpPr>
            <a:spLocks noGrp="1"/>
          </p:cNvSpPr>
          <p:nvPr>
            <p:ph type="body" sz="quarter" idx="10"/>
          </p:nvPr>
        </p:nvSpPr>
        <p:spPr>
          <a:xfrm>
            <a:off x="556683" y="787200"/>
            <a:ext cx="11078400" cy="412800"/>
          </a:xfrm>
        </p:spPr>
        <p:txBody>
          <a:bodyPr/>
          <a:lstStyle/>
          <a:p>
            <a:r>
              <a:rPr lang="en-US" dirty="0"/>
              <a:t>Mode of deployment – SM and ME</a:t>
            </a:r>
          </a:p>
        </p:txBody>
      </p:sp>
    </p:spTree>
    <p:extLst>
      <p:ext uri="{BB962C8B-B14F-4D97-AF65-F5344CB8AC3E}">
        <p14:creationId xmlns:p14="http://schemas.microsoft.com/office/powerpoint/2010/main" val="3806944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1">
            <a:extLst>
              <a:ext uri="{FF2B5EF4-FFF2-40B4-BE49-F238E27FC236}">
                <a16:creationId xmlns:a16="http://schemas.microsoft.com/office/drawing/2014/main" id="{6052B42F-8F31-4D81-A12D-2A86FA28EAEB}"/>
              </a:ext>
            </a:extLst>
          </p:cNvPr>
          <p:cNvSpPr>
            <a:spLocks noGrp="1"/>
          </p:cNvSpPr>
          <p:nvPr>
            <p:ph type="body" sz="quarter" idx="11"/>
          </p:nvPr>
        </p:nvSpPr>
        <p:spPr>
          <a:xfrm>
            <a:off x="556800" y="374400"/>
            <a:ext cx="11078400" cy="412800"/>
          </a:xfrm>
        </p:spPr>
        <p:txBody>
          <a:bodyPr/>
          <a:lstStyle/>
          <a:p>
            <a:r>
              <a:rPr lang="en-US" dirty="0">
                <a:solidFill>
                  <a:schemeClr val="tx1"/>
                </a:solidFill>
              </a:rPr>
              <a:t>NPC geo-redundancy</a:t>
            </a:r>
          </a:p>
        </p:txBody>
      </p:sp>
      <p:grpSp>
        <p:nvGrpSpPr>
          <p:cNvPr id="42" name="Group 41">
            <a:extLst>
              <a:ext uri="{FF2B5EF4-FFF2-40B4-BE49-F238E27FC236}">
                <a16:creationId xmlns:a16="http://schemas.microsoft.com/office/drawing/2014/main" id="{382A09F4-1588-4F24-9D06-FC58A5ABEE0A}"/>
              </a:ext>
            </a:extLst>
          </p:cNvPr>
          <p:cNvGrpSpPr/>
          <p:nvPr/>
        </p:nvGrpSpPr>
        <p:grpSpPr>
          <a:xfrm>
            <a:off x="1085505" y="1359727"/>
            <a:ext cx="9928787" cy="4119138"/>
            <a:chOff x="611560" y="775169"/>
            <a:chExt cx="8273588" cy="3631361"/>
          </a:xfrm>
        </p:grpSpPr>
        <p:sp>
          <p:nvSpPr>
            <p:cNvPr id="43" name="Rectangle: Rounded Corners 101">
              <a:extLst>
                <a:ext uri="{FF2B5EF4-FFF2-40B4-BE49-F238E27FC236}">
                  <a16:creationId xmlns:a16="http://schemas.microsoft.com/office/drawing/2014/main" id="{EEDE9468-12B5-4812-8D82-117B3F45ED99}"/>
                </a:ext>
              </a:extLst>
            </p:cNvPr>
            <p:cNvSpPr/>
            <p:nvPr/>
          </p:nvSpPr>
          <p:spPr bwMode="auto">
            <a:xfrm>
              <a:off x="865559"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44" name="Rectangle 43">
              <a:extLst>
                <a:ext uri="{FF2B5EF4-FFF2-40B4-BE49-F238E27FC236}">
                  <a16:creationId xmlns:a16="http://schemas.microsoft.com/office/drawing/2014/main" id="{692F4E3F-A6D6-4FB8-A4E1-FF87DC92681F}"/>
                </a:ext>
              </a:extLst>
            </p:cNvPr>
            <p:cNvSpPr/>
            <p:nvPr/>
          </p:nvSpPr>
          <p:spPr>
            <a:xfrm>
              <a:off x="7497673" y="1883563"/>
              <a:ext cx="1387475" cy="342900"/>
            </a:xfrm>
            <a:prstGeom prst="rect">
              <a:avLst/>
            </a:prstGeom>
            <a:noFill/>
            <a:ln>
              <a:noFill/>
            </a:ln>
          </p:spPr>
          <p:txBody>
            <a:bodyPr/>
            <a:lstStyle/>
            <a:p>
              <a:pPr algn="ctr" defTabSz="1219140">
                <a:defRPr/>
              </a:pPr>
              <a:r>
                <a:rPr lang="en-US" sz="1200" kern="0">
                  <a:solidFill>
                    <a:srgbClr val="001135"/>
                  </a:solidFill>
                  <a:latin typeface="Nokia Pure Text Light"/>
                  <a:ea typeface="ヒラギノ角ゴ Pro W3"/>
                  <a:cs typeface="Nokia Pure Text Light"/>
                </a:rPr>
                <a:t>OSS</a:t>
              </a:r>
            </a:p>
          </p:txBody>
        </p:sp>
        <p:sp>
          <p:nvSpPr>
            <p:cNvPr id="45" name="Rectangle 44">
              <a:extLst>
                <a:ext uri="{FF2B5EF4-FFF2-40B4-BE49-F238E27FC236}">
                  <a16:creationId xmlns:a16="http://schemas.microsoft.com/office/drawing/2014/main" id="{AB2F1AE8-09C6-4034-98DF-7CC30B1DE064}"/>
                </a:ext>
              </a:extLst>
            </p:cNvPr>
            <p:cNvSpPr/>
            <p:nvPr/>
          </p:nvSpPr>
          <p:spPr bwMode="auto">
            <a:xfrm>
              <a:off x="611560"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#1</a:t>
              </a:r>
            </a:p>
          </p:txBody>
        </p:sp>
        <p:sp>
          <p:nvSpPr>
            <p:cNvPr id="46" name="Rectangle 45">
              <a:extLst>
                <a:ext uri="{FF2B5EF4-FFF2-40B4-BE49-F238E27FC236}">
                  <a16:creationId xmlns:a16="http://schemas.microsoft.com/office/drawing/2014/main" id="{EF27106A-6FED-4288-91B2-298DC4F7E02C}"/>
                </a:ext>
              </a:extLst>
            </p:cNvPr>
            <p:cNvSpPr/>
            <p:nvPr/>
          </p:nvSpPr>
          <p:spPr bwMode="auto">
            <a:xfrm>
              <a:off x="2188583"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#2</a:t>
              </a:r>
            </a:p>
          </p:txBody>
        </p:sp>
        <p:pic>
          <p:nvPicPr>
            <p:cNvPr id="47" name="Picture 119">
              <a:extLst>
                <a:ext uri="{FF2B5EF4-FFF2-40B4-BE49-F238E27FC236}">
                  <a16:creationId xmlns:a16="http://schemas.microsoft.com/office/drawing/2014/main" id="{BD83F3E3-5A6F-43A4-9571-F2E4C419A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32611" y="1183476"/>
              <a:ext cx="1116012"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Connector 47">
              <a:extLst>
                <a:ext uri="{FF2B5EF4-FFF2-40B4-BE49-F238E27FC236}">
                  <a16:creationId xmlns:a16="http://schemas.microsoft.com/office/drawing/2014/main" id="{C5077930-6E95-4C86-9BB1-16BFBB374ACD}"/>
                </a:ext>
              </a:extLst>
            </p:cNvPr>
            <p:cNvCxnSpPr/>
            <p:nvPr/>
          </p:nvCxnSpPr>
          <p:spPr>
            <a:xfrm>
              <a:off x="656768" y="3039744"/>
              <a:ext cx="7766027" cy="0"/>
            </a:xfrm>
            <a:prstGeom prst="line">
              <a:avLst/>
            </a:prstGeom>
            <a:ln w="158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9" name="Isosceles Triangle 48">
              <a:extLst>
                <a:ext uri="{FF2B5EF4-FFF2-40B4-BE49-F238E27FC236}">
                  <a16:creationId xmlns:a16="http://schemas.microsoft.com/office/drawing/2014/main" id="{9E5BC997-7247-4204-8F98-4ADE186020E3}"/>
                </a:ext>
              </a:extLst>
            </p:cNvPr>
            <p:cNvSpPr/>
            <p:nvPr/>
          </p:nvSpPr>
          <p:spPr>
            <a:xfrm>
              <a:off x="791153" y="2217508"/>
              <a:ext cx="7497257" cy="747713"/>
            </a:xfrm>
            <a:prstGeom prst="triangle">
              <a:avLst>
                <a:gd name="adj" fmla="val 17918"/>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defTabSz="1219140">
                <a:defRPr/>
              </a:pPr>
              <a:endParaRPr lang="en-US" altLang="en-US" sz="1600">
                <a:solidFill>
                  <a:srgbClr val="001135"/>
                </a:solidFill>
                <a:latin typeface="Nokia Pure Text Light" panose="020B0304040602060303" pitchFamily="34" charset="0"/>
              </a:endParaRPr>
            </a:p>
          </p:txBody>
        </p:sp>
        <p:sp>
          <p:nvSpPr>
            <p:cNvPr id="50" name="Isosceles Triangle 49">
              <a:extLst>
                <a:ext uri="{FF2B5EF4-FFF2-40B4-BE49-F238E27FC236}">
                  <a16:creationId xmlns:a16="http://schemas.microsoft.com/office/drawing/2014/main" id="{7F667519-D7EF-4F6E-AE6A-21D4760E45F3}"/>
                </a:ext>
              </a:extLst>
            </p:cNvPr>
            <p:cNvSpPr/>
            <p:nvPr/>
          </p:nvSpPr>
          <p:spPr>
            <a:xfrm>
              <a:off x="683555" y="2222271"/>
              <a:ext cx="7712453" cy="747712"/>
            </a:xfrm>
            <a:prstGeom prst="triangle">
              <a:avLst>
                <a:gd name="adj" fmla="val 82046"/>
              </a:avLst>
            </a:prstGeom>
            <a:solidFill>
              <a:schemeClr val="accent2">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defTabSz="1219140">
                <a:defRPr/>
              </a:pPr>
              <a:endParaRPr lang="en-US" altLang="en-US" sz="1600">
                <a:solidFill>
                  <a:srgbClr val="001135"/>
                </a:solidFill>
                <a:latin typeface="Nokia Pure Text Light" panose="020B0304040602060303" pitchFamily="34" charset="0"/>
              </a:endParaRPr>
            </a:p>
          </p:txBody>
        </p:sp>
        <p:cxnSp>
          <p:nvCxnSpPr>
            <p:cNvPr id="51" name="Straight Connector 50">
              <a:extLst>
                <a:ext uri="{FF2B5EF4-FFF2-40B4-BE49-F238E27FC236}">
                  <a16:creationId xmlns:a16="http://schemas.microsoft.com/office/drawing/2014/main" id="{5EAE8B98-BEEB-4BAB-8FAE-8C6E67FBB29A}"/>
                </a:ext>
              </a:extLst>
            </p:cNvPr>
            <p:cNvCxnSpPr/>
            <p:nvPr/>
          </p:nvCxnSpPr>
          <p:spPr>
            <a:xfrm flipV="1">
              <a:off x="2146776" y="1664283"/>
              <a:ext cx="5351304" cy="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3184846-A566-433F-8A82-E183A84FBC51}"/>
                </a:ext>
              </a:extLst>
            </p:cNvPr>
            <p:cNvCxnSpPr/>
            <p:nvPr/>
          </p:nvCxnSpPr>
          <p:spPr bwMode="auto">
            <a:xfrm flipH="1" flipV="1">
              <a:off x="2147093" y="1664281"/>
              <a:ext cx="1588" cy="41910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CD9662-B3F0-400E-ACDD-1F09710ADC25}"/>
                </a:ext>
              </a:extLst>
            </p:cNvPr>
            <p:cNvCxnSpPr/>
            <p:nvPr/>
          </p:nvCxnSpPr>
          <p:spPr bwMode="auto">
            <a:xfrm flipH="1" flipV="1">
              <a:off x="6901728" y="1664281"/>
              <a:ext cx="0" cy="41910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4" name="Left-Right Arrow 63">
              <a:extLst>
                <a:ext uri="{FF2B5EF4-FFF2-40B4-BE49-F238E27FC236}">
                  <a16:creationId xmlns:a16="http://schemas.microsoft.com/office/drawing/2014/main" id="{EF4895DA-2364-4404-9CA6-A05EC7537EC4}"/>
                </a:ext>
              </a:extLst>
            </p:cNvPr>
            <p:cNvSpPr/>
            <p:nvPr/>
          </p:nvSpPr>
          <p:spPr>
            <a:xfrm>
              <a:off x="2694312" y="1889044"/>
              <a:ext cx="3690938" cy="434572"/>
            </a:xfrm>
            <a:prstGeom prst="leftRightArrow">
              <a:avLst>
                <a:gd name="adj1" fmla="val 82165"/>
                <a:gd name="adj2" fmla="val 50000"/>
              </a:avLst>
            </a:prstGeom>
            <a:solidFill>
              <a:schemeClr val="tx1"/>
            </a:solidFill>
            <a:ln>
              <a:noFill/>
            </a:ln>
          </p:spPr>
          <p:txBody>
            <a:bodyPr anchor="ctr"/>
            <a:lstStyle/>
            <a:p>
              <a:pPr algn="ctr" defTabSz="1219140">
                <a:defRPr/>
              </a:pPr>
              <a:r>
                <a:rPr lang="en-US" sz="1867" kern="0">
                  <a:solidFill>
                    <a:schemeClr val="bg1"/>
                  </a:solidFill>
                  <a:latin typeface="Nokia Pure Text Light"/>
                  <a:ea typeface="ヒラギノ角ゴ Pro W3"/>
                  <a:cs typeface="Nokia Pure Text Light"/>
                </a:rPr>
                <a:t>Geo-replication</a:t>
              </a:r>
            </a:p>
          </p:txBody>
        </p:sp>
        <p:sp>
          <p:nvSpPr>
            <p:cNvPr id="55" name="Rectangle: Rounded Corners 101">
              <a:extLst>
                <a:ext uri="{FF2B5EF4-FFF2-40B4-BE49-F238E27FC236}">
                  <a16:creationId xmlns:a16="http://schemas.microsoft.com/office/drawing/2014/main" id="{2B26F4CA-8848-4872-98CC-61B88E4428B8}"/>
                </a:ext>
              </a:extLst>
            </p:cNvPr>
            <p:cNvSpPr/>
            <p:nvPr/>
          </p:nvSpPr>
          <p:spPr bwMode="auto">
            <a:xfrm>
              <a:off x="2438137"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56" name="Rectangle 55">
              <a:extLst>
                <a:ext uri="{FF2B5EF4-FFF2-40B4-BE49-F238E27FC236}">
                  <a16:creationId xmlns:a16="http://schemas.microsoft.com/office/drawing/2014/main" id="{8510BCB9-DE1B-45D6-BF09-D7350C9C6E95}"/>
                </a:ext>
              </a:extLst>
            </p:cNvPr>
            <p:cNvSpPr/>
            <p:nvPr/>
          </p:nvSpPr>
          <p:spPr>
            <a:xfrm>
              <a:off x="656768"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57" name="TextBox 56">
              <a:extLst>
                <a:ext uri="{FF2B5EF4-FFF2-40B4-BE49-F238E27FC236}">
                  <a16:creationId xmlns:a16="http://schemas.microsoft.com/office/drawing/2014/main" id="{E473BF80-B954-4A46-AD06-2C115D931D40}"/>
                </a:ext>
              </a:extLst>
            </p:cNvPr>
            <p:cNvSpPr txBox="1"/>
            <p:nvPr/>
          </p:nvSpPr>
          <p:spPr>
            <a:xfrm>
              <a:off x="684496"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1</a:t>
              </a:r>
            </a:p>
          </p:txBody>
        </p:sp>
        <p:sp>
          <p:nvSpPr>
            <p:cNvPr id="58" name="Rectangle: Rounded Corners 101">
              <a:extLst>
                <a:ext uri="{FF2B5EF4-FFF2-40B4-BE49-F238E27FC236}">
                  <a16:creationId xmlns:a16="http://schemas.microsoft.com/office/drawing/2014/main" id="{9483F6FA-1E57-406B-A57E-651F895FEB49}"/>
                </a:ext>
              </a:extLst>
            </p:cNvPr>
            <p:cNvSpPr/>
            <p:nvPr/>
          </p:nvSpPr>
          <p:spPr bwMode="auto">
            <a:xfrm>
              <a:off x="1898332" y="1855821"/>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a:solidFill>
                    <a:schemeClr val="bg1"/>
                  </a:solidFill>
                  <a:ea typeface="Nokia Pure Text" panose="020B0503020202020204" pitchFamily="34" charset="0"/>
                  <a:cs typeface="Nokia Pure Headline Light"/>
                </a:rPr>
                <a:t>SM1</a:t>
              </a:r>
            </a:p>
          </p:txBody>
        </p:sp>
        <p:sp>
          <p:nvSpPr>
            <p:cNvPr id="59" name="Rectangle: Rounded Corners 101">
              <a:extLst>
                <a:ext uri="{FF2B5EF4-FFF2-40B4-BE49-F238E27FC236}">
                  <a16:creationId xmlns:a16="http://schemas.microsoft.com/office/drawing/2014/main" id="{23839E11-B562-49C0-8CE3-39162FDDDFE5}"/>
                </a:ext>
              </a:extLst>
            </p:cNvPr>
            <p:cNvSpPr/>
            <p:nvPr/>
          </p:nvSpPr>
          <p:spPr bwMode="auto">
            <a:xfrm>
              <a:off x="6653284" y="1855821"/>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a:solidFill>
                    <a:schemeClr val="bg1"/>
                  </a:solidFill>
                  <a:ea typeface="Nokia Pure Text" panose="020B0503020202020204" pitchFamily="34" charset="0"/>
                  <a:cs typeface="Nokia Pure Headline Light"/>
                </a:rPr>
                <a:t>SM2</a:t>
              </a:r>
            </a:p>
          </p:txBody>
        </p:sp>
        <p:sp>
          <p:nvSpPr>
            <p:cNvPr id="60" name="TextBox 59">
              <a:extLst>
                <a:ext uri="{FF2B5EF4-FFF2-40B4-BE49-F238E27FC236}">
                  <a16:creationId xmlns:a16="http://schemas.microsoft.com/office/drawing/2014/main" id="{8931D543-A9F2-4AEE-934D-E69EBE8CED60}"/>
                </a:ext>
              </a:extLst>
            </p:cNvPr>
            <p:cNvSpPr txBox="1"/>
            <p:nvPr/>
          </p:nvSpPr>
          <p:spPr>
            <a:xfrm>
              <a:off x="637900" y="775169"/>
              <a:ext cx="5251840" cy="930642"/>
            </a:xfrm>
            <a:prstGeom prst="rect">
              <a:avLst/>
            </a:prstGeom>
            <a:noFill/>
          </p:spPr>
          <p:txBody>
            <a:bodyPr wrap="square" lIns="96000" tIns="96000" rIns="96000" bIns="96000" rtlCol="0">
              <a:spAutoFit/>
            </a:bodyPr>
            <a:lstStyle/>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sites are Active-Standby (hot)</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Service definition: SM has master copy &amp; distributes to sites</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selects device home or is instructed by OSS</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maintains the device home location &amp; each </a:t>
              </a:r>
              <a:r>
                <a:rPr lang="en-US" sz="1400" dirty="0">
                  <a:solidFill>
                    <a:schemeClr val="bg2">
                      <a:lumMod val="50000"/>
                    </a:schemeClr>
                  </a:solidFill>
                  <a:ea typeface="Nokia Pure Text" panose="020B0503020202020204" pitchFamily="34" charset="0"/>
                  <a:cs typeface="Nokia Pure Headline Light"/>
                </a:rPr>
                <a:t>ME does geo-replication</a:t>
              </a:r>
            </a:p>
          </p:txBody>
        </p:sp>
        <p:cxnSp>
          <p:nvCxnSpPr>
            <p:cNvPr id="61" name="Straight Connector 60">
              <a:extLst>
                <a:ext uri="{FF2B5EF4-FFF2-40B4-BE49-F238E27FC236}">
                  <a16:creationId xmlns:a16="http://schemas.microsoft.com/office/drawing/2014/main" id="{CF48A964-FD47-4112-A704-3747D8B56F69}"/>
                </a:ext>
              </a:extLst>
            </p:cNvPr>
            <p:cNvCxnSpPr/>
            <p:nvPr/>
          </p:nvCxnSpPr>
          <p:spPr>
            <a:xfrm>
              <a:off x="1475343"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8C20E54-C576-4076-B391-5D7B60DF81AC}"/>
                </a:ext>
              </a:extLst>
            </p:cNvPr>
            <p:cNvSpPr txBox="1"/>
            <p:nvPr/>
          </p:nvSpPr>
          <p:spPr>
            <a:xfrm>
              <a:off x="1362447"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63" name="Rectangle: Rounded Corners 101">
              <a:extLst>
                <a:ext uri="{FF2B5EF4-FFF2-40B4-BE49-F238E27FC236}">
                  <a16:creationId xmlns:a16="http://schemas.microsoft.com/office/drawing/2014/main" id="{CA490FF2-F31F-4DDE-B9DA-B861483A22C5}"/>
                </a:ext>
              </a:extLst>
            </p:cNvPr>
            <p:cNvSpPr/>
            <p:nvPr/>
          </p:nvSpPr>
          <p:spPr bwMode="auto">
            <a:xfrm>
              <a:off x="3500363"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64" name="Rectangle 63">
              <a:extLst>
                <a:ext uri="{FF2B5EF4-FFF2-40B4-BE49-F238E27FC236}">
                  <a16:creationId xmlns:a16="http://schemas.microsoft.com/office/drawing/2014/main" id="{13B956A7-5830-49F1-8741-D6ED496A1F7B}"/>
                </a:ext>
              </a:extLst>
            </p:cNvPr>
            <p:cNvSpPr/>
            <p:nvPr/>
          </p:nvSpPr>
          <p:spPr bwMode="auto">
            <a:xfrm>
              <a:off x="3246364"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#3</a:t>
              </a:r>
            </a:p>
          </p:txBody>
        </p:sp>
        <p:sp>
          <p:nvSpPr>
            <p:cNvPr id="65" name="Rectangle 64">
              <a:extLst>
                <a:ext uri="{FF2B5EF4-FFF2-40B4-BE49-F238E27FC236}">
                  <a16:creationId xmlns:a16="http://schemas.microsoft.com/office/drawing/2014/main" id="{6F0EB844-8CD6-4A67-AD0A-161A8403F568}"/>
                </a:ext>
              </a:extLst>
            </p:cNvPr>
            <p:cNvSpPr/>
            <p:nvPr/>
          </p:nvSpPr>
          <p:spPr bwMode="auto">
            <a:xfrm>
              <a:off x="4823387"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#4</a:t>
              </a:r>
            </a:p>
          </p:txBody>
        </p:sp>
        <p:sp>
          <p:nvSpPr>
            <p:cNvPr id="66" name="Rectangle: Rounded Corners 101">
              <a:extLst>
                <a:ext uri="{FF2B5EF4-FFF2-40B4-BE49-F238E27FC236}">
                  <a16:creationId xmlns:a16="http://schemas.microsoft.com/office/drawing/2014/main" id="{DE66D3CF-8A16-4803-BCB0-2EF755433A64}"/>
                </a:ext>
              </a:extLst>
            </p:cNvPr>
            <p:cNvSpPr/>
            <p:nvPr/>
          </p:nvSpPr>
          <p:spPr bwMode="auto">
            <a:xfrm>
              <a:off x="5072941"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67" name="Rectangle 66">
              <a:extLst>
                <a:ext uri="{FF2B5EF4-FFF2-40B4-BE49-F238E27FC236}">
                  <a16:creationId xmlns:a16="http://schemas.microsoft.com/office/drawing/2014/main" id="{131EB721-A4FC-4924-9F72-1121688046FB}"/>
                </a:ext>
              </a:extLst>
            </p:cNvPr>
            <p:cNvSpPr/>
            <p:nvPr/>
          </p:nvSpPr>
          <p:spPr>
            <a:xfrm>
              <a:off x="3291572"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68" name="TextBox 67">
              <a:extLst>
                <a:ext uri="{FF2B5EF4-FFF2-40B4-BE49-F238E27FC236}">
                  <a16:creationId xmlns:a16="http://schemas.microsoft.com/office/drawing/2014/main" id="{5745C582-FA55-411D-9CC5-CB7545088C73}"/>
                </a:ext>
              </a:extLst>
            </p:cNvPr>
            <p:cNvSpPr txBox="1"/>
            <p:nvPr/>
          </p:nvSpPr>
          <p:spPr>
            <a:xfrm>
              <a:off x="3319300"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2</a:t>
              </a:r>
            </a:p>
          </p:txBody>
        </p:sp>
        <p:cxnSp>
          <p:nvCxnSpPr>
            <p:cNvPr id="69" name="Straight Connector 68">
              <a:extLst>
                <a:ext uri="{FF2B5EF4-FFF2-40B4-BE49-F238E27FC236}">
                  <a16:creationId xmlns:a16="http://schemas.microsoft.com/office/drawing/2014/main" id="{ED5104CF-AAB9-4959-9F1C-DC1068ED3397}"/>
                </a:ext>
              </a:extLst>
            </p:cNvPr>
            <p:cNvCxnSpPr/>
            <p:nvPr/>
          </p:nvCxnSpPr>
          <p:spPr>
            <a:xfrm>
              <a:off x="4110147"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BEF28742-5959-4DBA-A1DD-63CE82D7BBDB}"/>
                </a:ext>
              </a:extLst>
            </p:cNvPr>
            <p:cNvSpPr txBox="1"/>
            <p:nvPr/>
          </p:nvSpPr>
          <p:spPr>
            <a:xfrm>
              <a:off x="3997252"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71" name="Rectangle: Rounded Corners 101">
              <a:extLst>
                <a:ext uri="{FF2B5EF4-FFF2-40B4-BE49-F238E27FC236}">
                  <a16:creationId xmlns:a16="http://schemas.microsoft.com/office/drawing/2014/main" id="{B33C179C-318A-4D5C-9608-D4272BBDC873}"/>
                </a:ext>
              </a:extLst>
            </p:cNvPr>
            <p:cNvSpPr/>
            <p:nvPr/>
          </p:nvSpPr>
          <p:spPr bwMode="auto">
            <a:xfrm>
              <a:off x="6135719"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72" name="Rectangle 71">
              <a:extLst>
                <a:ext uri="{FF2B5EF4-FFF2-40B4-BE49-F238E27FC236}">
                  <a16:creationId xmlns:a16="http://schemas.microsoft.com/office/drawing/2014/main" id="{3FC1D358-C40F-4EAD-9E6C-0DFAEB8A491A}"/>
                </a:ext>
              </a:extLst>
            </p:cNvPr>
            <p:cNvSpPr/>
            <p:nvPr/>
          </p:nvSpPr>
          <p:spPr bwMode="auto">
            <a:xfrm>
              <a:off x="5881720"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#5</a:t>
              </a:r>
            </a:p>
          </p:txBody>
        </p:sp>
        <p:sp>
          <p:nvSpPr>
            <p:cNvPr id="73" name="Rectangle 72">
              <a:extLst>
                <a:ext uri="{FF2B5EF4-FFF2-40B4-BE49-F238E27FC236}">
                  <a16:creationId xmlns:a16="http://schemas.microsoft.com/office/drawing/2014/main" id="{983E2A29-CB18-45E4-937C-2A79C7123181}"/>
                </a:ext>
              </a:extLst>
            </p:cNvPr>
            <p:cNvSpPr/>
            <p:nvPr/>
          </p:nvSpPr>
          <p:spPr bwMode="auto">
            <a:xfrm>
              <a:off x="7458743"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#6</a:t>
              </a:r>
            </a:p>
          </p:txBody>
        </p:sp>
        <p:sp>
          <p:nvSpPr>
            <p:cNvPr id="74" name="Rectangle: Rounded Corners 101">
              <a:extLst>
                <a:ext uri="{FF2B5EF4-FFF2-40B4-BE49-F238E27FC236}">
                  <a16:creationId xmlns:a16="http://schemas.microsoft.com/office/drawing/2014/main" id="{2FCDA417-0946-4D34-8072-4EAAD4237D6D}"/>
                </a:ext>
              </a:extLst>
            </p:cNvPr>
            <p:cNvSpPr/>
            <p:nvPr/>
          </p:nvSpPr>
          <p:spPr bwMode="auto">
            <a:xfrm>
              <a:off x="7708297"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75" name="Rectangle 74">
              <a:extLst>
                <a:ext uri="{FF2B5EF4-FFF2-40B4-BE49-F238E27FC236}">
                  <a16:creationId xmlns:a16="http://schemas.microsoft.com/office/drawing/2014/main" id="{47AEB102-0C17-48BB-BDCD-FA106383F9B1}"/>
                </a:ext>
              </a:extLst>
            </p:cNvPr>
            <p:cNvSpPr/>
            <p:nvPr/>
          </p:nvSpPr>
          <p:spPr>
            <a:xfrm>
              <a:off x="5926928"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76" name="TextBox 75">
              <a:extLst>
                <a:ext uri="{FF2B5EF4-FFF2-40B4-BE49-F238E27FC236}">
                  <a16:creationId xmlns:a16="http://schemas.microsoft.com/office/drawing/2014/main" id="{1F932274-5586-4040-909C-5653CB8D84D9}"/>
                </a:ext>
              </a:extLst>
            </p:cNvPr>
            <p:cNvSpPr txBox="1"/>
            <p:nvPr/>
          </p:nvSpPr>
          <p:spPr>
            <a:xfrm>
              <a:off x="5954656"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3</a:t>
              </a:r>
            </a:p>
          </p:txBody>
        </p:sp>
        <p:cxnSp>
          <p:nvCxnSpPr>
            <p:cNvPr id="77" name="Straight Connector 76">
              <a:extLst>
                <a:ext uri="{FF2B5EF4-FFF2-40B4-BE49-F238E27FC236}">
                  <a16:creationId xmlns:a16="http://schemas.microsoft.com/office/drawing/2014/main" id="{BE3F424B-36FB-44D9-A7FB-6E26E32AB5E4}"/>
                </a:ext>
              </a:extLst>
            </p:cNvPr>
            <p:cNvCxnSpPr/>
            <p:nvPr/>
          </p:nvCxnSpPr>
          <p:spPr>
            <a:xfrm>
              <a:off x="6745503"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6E6EC8A7-FA09-4268-AF59-DD514733078A}"/>
                </a:ext>
              </a:extLst>
            </p:cNvPr>
            <p:cNvSpPr txBox="1"/>
            <p:nvPr/>
          </p:nvSpPr>
          <p:spPr>
            <a:xfrm>
              <a:off x="6632607"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79" name="TextBox 78">
              <a:extLst>
                <a:ext uri="{FF2B5EF4-FFF2-40B4-BE49-F238E27FC236}">
                  <a16:creationId xmlns:a16="http://schemas.microsoft.com/office/drawing/2014/main" id="{97C74988-7D32-486F-BC41-4E649330A55D}"/>
                </a:ext>
              </a:extLst>
            </p:cNvPr>
            <p:cNvSpPr txBox="1"/>
            <p:nvPr/>
          </p:nvSpPr>
          <p:spPr>
            <a:xfrm>
              <a:off x="2788132" y="2623637"/>
              <a:ext cx="3369008" cy="387981"/>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600" dirty="0">
                  <a:solidFill>
                    <a:schemeClr val="tx2"/>
                  </a:solidFill>
                  <a:ea typeface="Nokia Pure Text" panose="020B0503020202020204" pitchFamily="34" charset="0"/>
                  <a:cs typeface="Nokia Pure Headline Light"/>
                </a:rPr>
                <a:t>ME sites are </a:t>
              </a:r>
              <a:r>
                <a:rPr lang="en-US" sz="1600" b="1" dirty="0">
                  <a:solidFill>
                    <a:schemeClr val="accent3"/>
                  </a:solidFill>
                  <a:ea typeface="Nokia Pure Text" panose="020B0503020202020204" pitchFamily="34" charset="0"/>
                  <a:cs typeface="Nokia Pure Headline Light"/>
                </a:rPr>
                <a:t>Active-Active – No idle hardware</a:t>
              </a:r>
            </a:p>
          </p:txBody>
        </p:sp>
        <p:sp>
          <p:nvSpPr>
            <p:cNvPr id="80" name="TextBox 79">
              <a:extLst>
                <a:ext uri="{FF2B5EF4-FFF2-40B4-BE49-F238E27FC236}">
                  <a16:creationId xmlns:a16="http://schemas.microsoft.com/office/drawing/2014/main" id="{4E76E02A-E91A-4046-8F90-A837560C73FA}"/>
                </a:ext>
              </a:extLst>
            </p:cNvPr>
            <p:cNvSpPr txBox="1"/>
            <p:nvPr/>
          </p:nvSpPr>
          <p:spPr>
            <a:xfrm>
              <a:off x="6982082" y="1150702"/>
              <a:ext cx="636299" cy="568981"/>
            </a:xfrm>
            <a:prstGeom prst="rect">
              <a:avLst/>
            </a:prstGeom>
            <a:noFill/>
          </p:spPr>
          <p:txBody>
            <a:bodyPr wrap="square" lIns="96000" tIns="96000" rIns="96000" bIns="96000" rtlCol="0">
              <a:spAutoFit/>
            </a:bodyPr>
            <a:lstStyle/>
            <a:p>
              <a:pPr>
                <a:buClr>
                  <a:srgbClr val="001135"/>
                </a:buClr>
              </a:pPr>
              <a:r>
                <a:rPr lang="en-US" sz="1467" dirty="0">
                  <a:solidFill>
                    <a:schemeClr val="tx2"/>
                  </a:solidFill>
                  <a:ea typeface="Nokia Pure Text" panose="020B0503020202020204" pitchFamily="34" charset="0"/>
                  <a:cs typeface="Nokia Pure Headline Light"/>
                </a:rPr>
                <a:t>REST SOAP</a:t>
              </a:r>
            </a:p>
          </p:txBody>
        </p:sp>
      </p:grpSp>
      <p:sp>
        <p:nvSpPr>
          <p:cNvPr id="81" name="Text Placeholder 1">
            <a:extLst>
              <a:ext uri="{FF2B5EF4-FFF2-40B4-BE49-F238E27FC236}">
                <a16:creationId xmlns:a16="http://schemas.microsoft.com/office/drawing/2014/main" id="{CDC96785-EA53-4190-A9AE-72AE780D9CBC}"/>
              </a:ext>
            </a:extLst>
          </p:cNvPr>
          <p:cNvSpPr txBox="1">
            <a:spLocks/>
          </p:cNvSpPr>
          <p:nvPr/>
        </p:nvSpPr>
        <p:spPr>
          <a:xfrm>
            <a:off x="556800" y="787200"/>
            <a:ext cx="11078400" cy="41280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spcBef>
                <a:spcPct val="0"/>
              </a:spcBef>
            </a:pPr>
            <a:r>
              <a:rPr lang="en-US" sz="2667" dirty="0">
                <a:solidFill>
                  <a:schemeClr val="bg2"/>
                </a:solidFill>
                <a:latin typeface="+mj-lt"/>
              </a:rPr>
              <a:t>1+1 mated pair</a:t>
            </a:r>
          </a:p>
        </p:txBody>
      </p:sp>
      <p:sp>
        <p:nvSpPr>
          <p:cNvPr id="82" name="TextBox 81">
            <a:extLst>
              <a:ext uri="{FF2B5EF4-FFF2-40B4-BE49-F238E27FC236}">
                <a16:creationId xmlns:a16="http://schemas.microsoft.com/office/drawing/2014/main" id="{C6E24156-0F2F-4C79-A317-C2A5BC4B8D0E}"/>
              </a:ext>
            </a:extLst>
          </p:cNvPr>
          <p:cNvSpPr txBox="1"/>
          <p:nvPr/>
        </p:nvSpPr>
        <p:spPr>
          <a:xfrm>
            <a:off x="482009" y="5511619"/>
            <a:ext cx="11135779" cy="826247"/>
          </a:xfrm>
          <a:prstGeom prst="rect">
            <a:avLst/>
          </a:prstGeom>
          <a:solidFill>
            <a:schemeClr val="accent3"/>
          </a:solidFill>
        </p:spPr>
        <p:txBody>
          <a:bodyPr wrap="square" lIns="96000" tIns="96000" rIns="96000" bIns="96000" rtlCol="0">
            <a:noAutofit/>
          </a:bodyPr>
          <a:lstStyle/>
          <a:p>
            <a:pPr defTabSz="479976">
              <a:spcAft>
                <a:spcPts val="800"/>
              </a:spcAft>
              <a:tabLst>
                <a:tab pos="479976" algn="l"/>
              </a:tabLst>
            </a:pPr>
            <a:r>
              <a:rPr lang="en-US" sz="1867" dirty="0">
                <a:solidFill>
                  <a:schemeClr val="tx2"/>
                </a:solidFill>
                <a:latin typeface="Nokia Pure Text Light" panose="020B0403020202020204" pitchFamily="34" charset="0"/>
                <a:ea typeface="Nokia Pure Text Light" panose="020B0403020202020204" pitchFamily="34" charset="0"/>
              </a:rPr>
              <a:t>Multi-node support increases deployment flexibility for large operators by dividing into regions and supporting a combination of Policy and Charging nodes</a:t>
            </a:r>
          </a:p>
        </p:txBody>
      </p:sp>
    </p:spTree>
    <p:extLst>
      <p:ext uri="{BB962C8B-B14F-4D97-AF65-F5344CB8AC3E}">
        <p14:creationId xmlns:p14="http://schemas.microsoft.com/office/powerpoint/2010/main" val="149366929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a:xfrm>
            <a:off x="5513411" y="1930505"/>
            <a:ext cx="5446327" cy="354911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66" name="Group 265">
            <a:extLst>
              <a:ext uri="{FF2B5EF4-FFF2-40B4-BE49-F238E27FC236}">
                <a16:creationId xmlns:a16="http://schemas.microsoft.com/office/drawing/2014/main" id="{D61C1626-C6B6-46CE-8701-CF4301C3CC23}"/>
              </a:ext>
            </a:extLst>
          </p:cNvPr>
          <p:cNvGrpSpPr/>
          <p:nvPr/>
        </p:nvGrpSpPr>
        <p:grpSpPr>
          <a:xfrm>
            <a:off x="8107299" y="3226920"/>
            <a:ext cx="923213" cy="583728"/>
            <a:chOff x="6080473" y="2142399"/>
            <a:chExt cx="692410" cy="437796"/>
          </a:xfrm>
        </p:grpSpPr>
        <p:sp>
          <p:nvSpPr>
            <p:cNvPr id="202" name="Rectangle 201"/>
            <p:cNvSpPr/>
            <p:nvPr/>
          </p:nvSpPr>
          <p:spPr>
            <a:xfrm>
              <a:off x="6177454" y="2142399"/>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01" name="Rectangle 200"/>
            <p:cNvSpPr/>
            <p:nvPr/>
          </p:nvSpPr>
          <p:spPr>
            <a:xfrm>
              <a:off x="6128965" y="2197820"/>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99" name="Rectangle 198"/>
            <p:cNvSpPr/>
            <p:nvPr/>
          </p:nvSpPr>
          <p:spPr>
            <a:xfrm>
              <a:off x="6080473" y="2246312"/>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9" name="Rectangle 228">
              <a:extLst>
                <a:ext uri="{FF2B5EF4-FFF2-40B4-BE49-F238E27FC236}">
                  <a16:creationId xmlns:a16="http://schemas.microsoft.com/office/drawing/2014/main" id="{9DB8C1A8-1896-4035-A631-58ACB6878E2B}"/>
                </a:ext>
              </a:extLst>
            </p:cNvPr>
            <p:cNvSpPr/>
            <p:nvPr/>
          </p:nvSpPr>
          <p:spPr>
            <a:xfrm>
              <a:off x="6439669" y="2243416"/>
              <a:ext cx="131067" cy="102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200" name="TextBox 199"/>
          <p:cNvSpPr txBox="1"/>
          <p:nvPr/>
        </p:nvSpPr>
        <p:spPr>
          <a:xfrm>
            <a:off x="8225371" y="3370986"/>
            <a:ext cx="539291"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Apps</a:t>
            </a:r>
          </a:p>
        </p:txBody>
      </p:sp>
      <p:grpSp>
        <p:nvGrpSpPr>
          <p:cNvPr id="29" name="Group 28">
            <a:extLst>
              <a:ext uri="{FF2B5EF4-FFF2-40B4-BE49-F238E27FC236}">
                <a16:creationId xmlns:a16="http://schemas.microsoft.com/office/drawing/2014/main" id="{562DA7EC-23F5-4C43-BB55-1070571581AB}"/>
              </a:ext>
            </a:extLst>
          </p:cNvPr>
          <p:cNvGrpSpPr/>
          <p:nvPr/>
        </p:nvGrpSpPr>
        <p:grpSpPr>
          <a:xfrm>
            <a:off x="9712691" y="3226920"/>
            <a:ext cx="1092156" cy="583728"/>
            <a:chOff x="7284518" y="2142399"/>
            <a:chExt cx="819117" cy="437796"/>
          </a:xfrm>
        </p:grpSpPr>
        <p:sp>
          <p:nvSpPr>
            <p:cNvPr id="217" name="Rectangle 216"/>
            <p:cNvSpPr/>
            <p:nvPr/>
          </p:nvSpPr>
          <p:spPr>
            <a:xfrm>
              <a:off x="7399246" y="2142399"/>
              <a:ext cx="70438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18" name="Rectangle 217"/>
            <p:cNvSpPr/>
            <p:nvPr/>
          </p:nvSpPr>
          <p:spPr>
            <a:xfrm>
              <a:off x="7341884" y="2197820"/>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0" name="Rectangle 219"/>
            <p:cNvSpPr/>
            <p:nvPr/>
          </p:nvSpPr>
          <p:spPr>
            <a:xfrm>
              <a:off x="7284518" y="2246312"/>
              <a:ext cx="704389" cy="333883"/>
            </a:xfrm>
            <a:prstGeom prst="rect">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221" name="TextBox 220"/>
          <p:cNvSpPr txBox="1"/>
          <p:nvPr/>
        </p:nvSpPr>
        <p:spPr>
          <a:xfrm>
            <a:off x="9615635" y="3374856"/>
            <a:ext cx="1133676" cy="398996"/>
          </a:xfrm>
          <a:prstGeom prst="rect">
            <a:avLst/>
          </a:prstGeom>
          <a:solidFill>
            <a:schemeClr val="tx2">
              <a:lumMod val="75000"/>
              <a:lumOff val="25000"/>
            </a:schemeClr>
          </a:solid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err="1">
                <a:solidFill>
                  <a:schemeClr val="bg1"/>
                </a:solidFill>
                <a:ea typeface="Nokia Pure Text" panose="020B0503020202020204" pitchFamily="34" charset="0"/>
                <a:cs typeface="Nokia Pure Headline Light"/>
              </a:rPr>
              <a:t>ComSvcs</a:t>
            </a:r>
            <a:endParaRPr lang="en-US" sz="1333" dirty="0">
              <a:solidFill>
                <a:schemeClr val="bg1"/>
              </a:solidFill>
              <a:ea typeface="Nokia Pure Text" panose="020B0503020202020204" pitchFamily="34" charset="0"/>
              <a:cs typeface="Nokia Pure Headline Light"/>
            </a:endParaRPr>
          </a:p>
        </p:txBody>
      </p:sp>
      <p:sp>
        <p:nvSpPr>
          <p:cNvPr id="83" name="Rectangle 82">
            <a:extLst>
              <a:ext uri="{FF2B5EF4-FFF2-40B4-BE49-F238E27FC236}">
                <a16:creationId xmlns:a16="http://schemas.microsoft.com/office/drawing/2014/main" id="{E13E606A-AF8E-4692-9451-83F22E28657D}"/>
              </a:ext>
            </a:extLst>
          </p:cNvPr>
          <p:cNvSpPr/>
          <p:nvPr/>
        </p:nvSpPr>
        <p:spPr>
          <a:xfrm>
            <a:off x="429625" y="1934616"/>
            <a:ext cx="3875577" cy="355254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90" name="TextBox 89">
            <a:extLst>
              <a:ext uri="{FF2B5EF4-FFF2-40B4-BE49-F238E27FC236}">
                <a16:creationId xmlns:a16="http://schemas.microsoft.com/office/drawing/2014/main" id="{0A0F45D1-952B-49A4-A66A-67D7F3518A6F}"/>
              </a:ext>
            </a:extLst>
          </p:cNvPr>
          <p:cNvSpPr txBox="1"/>
          <p:nvPr/>
        </p:nvSpPr>
        <p:spPr>
          <a:xfrm>
            <a:off x="885557" y="5043795"/>
            <a:ext cx="1715895" cy="481198"/>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867" dirty="0">
                <a:solidFill>
                  <a:srgbClr val="000000"/>
                </a:solidFill>
                <a:ea typeface="Nokia Pure Text" panose="020B0503020202020204" pitchFamily="34" charset="0"/>
                <a:cs typeface="Nokia Pure Headline Light"/>
              </a:rPr>
              <a:t>NPC SM System</a:t>
            </a:r>
          </a:p>
        </p:txBody>
      </p:sp>
      <p:sp>
        <p:nvSpPr>
          <p:cNvPr id="122" name="TextBox 121">
            <a:extLst>
              <a:ext uri="{FF2B5EF4-FFF2-40B4-BE49-F238E27FC236}">
                <a16:creationId xmlns:a16="http://schemas.microsoft.com/office/drawing/2014/main" id="{E862A12A-4858-428C-90EB-03221612CE5B}"/>
              </a:ext>
            </a:extLst>
          </p:cNvPr>
          <p:cNvSpPr txBox="1"/>
          <p:nvPr/>
        </p:nvSpPr>
        <p:spPr>
          <a:xfrm>
            <a:off x="2043312" y="1196717"/>
            <a:ext cx="2270253" cy="39899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Provisioning, API requests</a:t>
            </a:r>
          </a:p>
        </p:txBody>
      </p:sp>
      <p:cxnSp>
        <p:nvCxnSpPr>
          <p:cNvPr id="123" name="Straight Connector 122">
            <a:extLst>
              <a:ext uri="{FF2B5EF4-FFF2-40B4-BE49-F238E27FC236}">
                <a16:creationId xmlns:a16="http://schemas.microsoft.com/office/drawing/2014/main" id="{1D35EFFF-EB4F-43C5-9D48-6E716AAE354F}"/>
              </a:ext>
            </a:extLst>
          </p:cNvPr>
          <p:cNvCxnSpPr/>
          <p:nvPr/>
        </p:nvCxnSpPr>
        <p:spPr>
          <a:xfrm flipV="1">
            <a:off x="997396" y="1539783"/>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24" name="Group 123">
            <a:extLst>
              <a:ext uri="{FF2B5EF4-FFF2-40B4-BE49-F238E27FC236}">
                <a16:creationId xmlns:a16="http://schemas.microsoft.com/office/drawing/2014/main" id="{54FC24CA-F1F0-47EE-90B7-CF216D13AC0A}"/>
              </a:ext>
            </a:extLst>
          </p:cNvPr>
          <p:cNvGrpSpPr/>
          <p:nvPr/>
        </p:nvGrpSpPr>
        <p:grpSpPr>
          <a:xfrm>
            <a:off x="674741" y="2196131"/>
            <a:ext cx="690156" cy="2761559"/>
            <a:chOff x="-10205" y="1722330"/>
            <a:chExt cx="770184" cy="2071169"/>
          </a:xfrm>
        </p:grpSpPr>
        <p:sp>
          <p:nvSpPr>
            <p:cNvPr id="125" name="Rectangle 124">
              <a:extLst>
                <a:ext uri="{FF2B5EF4-FFF2-40B4-BE49-F238E27FC236}">
                  <a16:creationId xmlns:a16="http://schemas.microsoft.com/office/drawing/2014/main" id="{F9A48814-A833-4CE3-8F7B-A48FC042DE4D}"/>
                </a:ext>
              </a:extLst>
            </p:cNvPr>
            <p:cNvSpPr/>
            <p:nvPr/>
          </p:nvSpPr>
          <p:spPr>
            <a:xfrm>
              <a:off x="69663" y="1722330"/>
              <a:ext cx="690316" cy="2010198"/>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26" name="Group 125">
              <a:extLst>
                <a:ext uri="{FF2B5EF4-FFF2-40B4-BE49-F238E27FC236}">
                  <a16:creationId xmlns:a16="http://schemas.microsoft.com/office/drawing/2014/main" id="{13CFFA2F-CAF2-4B55-B823-4733D830F94B}"/>
                </a:ext>
              </a:extLst>
            </p:cNvPr>
            <p:cNvGrpSpPr/>
            <p:nvPr/>
          </p:nvGrpSpPr>
          <p:grpSpPr>
            <a:xfrm>
              <a:off x="-10205" y="1783301"/>
              <a:ext cx="707940" cy="2010198"/>
              <a:chOff x="294857" y="2715491"/>
              <a:chExt cx="707940" cy="2157486"/>
            </a:xfrm>
          </p:grpSpPr>
          <p:sp>
            <p:nvSpPr>
              <p:cNvPr id="127" name="Rectangle 126">
                <a:extLst>
                  <a:ext uri="{FF2B5EF4-FFF2-40B4-BE49-F238E27FC236}">
                    <a16:creationId xmlns:a16="http://schemas.microsoft.com/office/drawing/2014/main" id="{76B444A4-BE83-4E91-9F29-F65219C1CF36}"/>
                  </a:ext>
                </a:extLst>
              </p:cNvPr>
              <p:cNvSpPr/>
              <p:nvPr/>
            </p:nvSpPr>
            <p:spPr>
              <a:xfrm>
                <a:off x="303875" y="2715491"/>
                <a:ext cx="690314" cy="2157486"/>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28" name="TextBox 127">
                <a:extLst>
                  <a:ext uri="{FF2B5EF4-FFF2-40B4-BE49-F238E27FC236}">
                    <a16:creationId xmlns:a16="http://schemas.microsoft.com/office/drawing/2014/main" id="{1858D093-495A-4872-837E-F932D1429E04}"/>
                  </a:ext>
                </a:extLst>
              </p:cNvPr>
              <p:cNvSpPr txBox="1"/>
              <p:nvPr/>
            </p:nvSpPr>
            <p:spPr>
              <a:xfrm>
                <a:off x="294857" y="2752900"/>
                <a:ext cx="707940" cy="486285"/>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OAME</a:t>
                </a:r>
              </a:p>
              <a:p>
                <a:pPr algn="ctr" defTabSz="609570" fontAlgn="base">
                  <a:spcAft>
                    <a:spcPct val="0"/>
                  </a:spcAft>
                  <a:buClr>
                    <a:srgbClr val="001135"/>
                  </a:buClr>
                </a:pPr>
                <a:endParaRPr lang="en-US" sz="1333" dirty="0">
                  <a:solidFill>
                    <a:schemeClr val="bg1"/>
                  </a:solidFill>
                  <a:ea typeface="Nokia Pure Text" panose="020B0503020202020204" pitchFamily="34" charset="0"/>
                  <a:cs typeface="Nokia Pure Headline Light"/>
                </a:endParaRPr>
              </a:p>
            </p:txBody>
          </p:sp>
        </p:grpSp>
      </p:grpSp>
      <p:sp>
        <p:nvSpPr>
          <p:cNvPr id="154" name="Rectangle 153">
            <a:extLst>
              <a:ext uri="{FF2B5EF4-FFF2-40B4-BE49-F238E27FC236}">
                <a16:creationId xmlns:a16="http://schemas.microsoft.com/office/drawing/2014/main" id="{8D83897D-C8B3-4EC1-9AC8-0C1F2E949C87}"/>
              </a:ext>
            </a:extLst>
          </p:cNvPr>
          <p:cNvSpPr/>
          <p:nvPr/>
        </p:nvSpPr>
        <p:spPr>
          <a:xfrm>
            <a:off x="2739868" y="4420924"/>
            <a:ext cx="793905" cy="44517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112" name="Straight Connector 111"/>
          <p:cNvCxnSpPr>
            <a:cxnSpLocks/>
          </p:cNvCxnSpPr>
          <p:nvPr/>
        </p:nvCxnSpPr>
        <p:spPr>
          <a:xfrm>
            <a:off x="10649553" y="1783528"/>
            <a:ext cx="0" cy="1445557"/>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2" name="Rectangle 151">
            <a:extLst>
              <a:ext uri="{FF2B5EF4-FFF2-40B4-BE49-F238E27FC236}">
                <a16:creationId xmlns:a16="http://schemas.microsoft.com/office/drawing/2014/main" id="{DAEB1AFE-8363-4F87-82A4-2DFF030BC306}"/>
              </a:ext>
            </a:extLst>
          </p:cNvPr>
          <p:cNvSpPr/>
          <p:nvPr/>
        </p:nvSpPr>
        <p:spPr>
          <a:xfrm>
            <a:off x="8651682" y="4318116"/>
            <a:ext cx="793905" cy="44517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2" name="Rectangle 141">
            <a:extLst>
              <a:ext uri="{FF2B5EF4-FFF2-40B4-BE49-F238E27FC236}">
                <a16:creationId xmlns:a16="http://schemas.microsoft.com/office/drawing/2014/main" id="{2535F7D2-40F7-428B-A365-52CC6E7C7D2C}"/>
              </a:ext>
            </a:extLst>
          </p:cNvPr>
          <p:cNvSpPr/>
          <p:nvPr/>
        </p:nvSpPr>
        <p:spPr>
          <a:xfrm>
            <a:off x="1860141" y="327708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3" name="Rectangle 142">
            <a:extLst>
              <a:ext uri="{FF2B5EF4-FFF2-40B4-BE49-F238E27FC236}">
                <a16:creationId xmlns:a16="http://schemas.microsoft.com/office/drawing/2014/main" id="{500915CD-8A75-476F-AE42-EC459E9DE906}"/>
              </a:ext>
            </a:extLst>
          </p:cNvPr>
          <p:cNvSpPr/>
          <p:nvPr/>
        </p:nvSpPr>
        <p:spPr>
          <a:xfrm>
            <a:off x="1816121" y="333844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72" name="Straight Connector 71"/>
          <p:cNvCxnSpPr/>
          <p:nvPr/>
        </p:nvCxnSpPr>
        <p:spPr>
          <a:xfrm flipV="1">
            <a:off x="7069704" y="1537064"/>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F5A9E225-CF4F-4D7E-BB96-E5CC7D3C4D1C}"/>
              </a:ext>
            </a:extLst>
          </p:cNvPr>
          <p:cNvSpPr/>
          <p:nvPr/>
        </p:nvSpPr>
        <p:spPr>
          <a:xfrm>
            <a:off x="6881925" y="211852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177" name="Straight Connector 176">
            <a:extLst>
              <a:ext uri="{FF2B5EF4-FFF2-40B4-BE49-F238E27FC236}">
                <a16:creationId xmlns:a16="http://schemas.microsoft.com/office/drawing/2014/main" id="{F48E3680-79A2-4B87-9B35-D8793E1CAAE9}"/>
              </a:ext>
            </a:extLst>
          </p:cNvPr>
          <p:cNvCxnSpPr>
            <a:cxnSpLocks/>
          </p:cNvCxnSpPr>
          <p:nvPr/>
        </p:nvCxnSpPr>
        <p:spPr>
          <a:xfrm>
            <a:off x="3799196" y="1790104"/>
            <a:ext cx="0" cy="1445557"/>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28" name="Group 227"/>
          <p:cNvGrpSpPr/>
          <p:nvPr/>
        </p:nvGrpSpPr>
        <p:grpSpPr>
          <a:xfrm>
            <a:off x="9064412" y="2261752"/>
            <a:ext cx="858561" cy="509833"/>
            <a:chOff x="6147372" y="1499766"/>
            <a:chExt cx="643921" cy="382375"/>
          </a:xfrm>
        </p:grpSpPr>
        <p:sp>
          <p:nvSpPr>
            <p:cNvPr id="230" name="Rectangle 229"/>
            <p:cNvSpPr/>
            <p:nvPr/>
          </p:nvSpPr>
          <p:spPr>
            <a:xfrm>
              <a:off x="6195864" y="1499766"/>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2" name="Rectangle 231"/>
            <p:cNvSpPr/>
            <p:nvPr/>
          </p:nvSpPr>
          <p:spPr>
            <a:xfrm>
              <a:off x="6147372" y="1548258"/>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107" name="TextBox 106"/>
          <p:cNvSpPr txBox="1"/>
          <p:nvPr/>
        </p:nvSpPr>
        <p:spPr>
          <a:xfrm>
            <a:off x="9235888" y="2247011"/>
            <a:ext cx="456767" cy="60411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API</a:t>
            </a:r>
          </a:p>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cxnSp>
        <p:nvCxnSpPr>
          <p:cNvPr id="158" name="Straight Connector 157"/>
          <p:cNvCxnSpPr/>
          <p:nvPr/>
        </p:nvCxnSpPr>
        <p:spPr>
          <a:xfrm flipV="1">
            <a:off x="8143117" y="1537066"/>
            <a:ext cx="0" cy="764439"/>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22" name="Group 221"/>
          <p:cNvGrpSpPr/>
          <p:nvPr/>
        </p:nvGrpSpPr>
        <p:grpSpPr>
          <a:xfrm>
            <a:off x="7681512" y="2149194"/>
            <a:ext cx="858561" cy="627945"/>
            <a:chOff x="6147372" y="1411182"/>
            <a:chExt cx="643921" cy="470959"/>
          </a:xfrm>
          <a:solidFill>
            <a:schemeClr val="tx2">
              <a:lumMod val="75000"/>
              <a:lumOff val="25000"/>
            </a:schemeClr>
          </a:solidFill>
        </p:grpSpPr>
        <p:sp>
          <p:nvSpPr>
            <p:cNvPr id="224" name="Rectangle 223"/>
            <p:cNvSpPr/>
            <p:nvPr/>
          </p:nvSpPr>
          <p:spPr>
            <a:xfrm>
              <a:off x="6195864" y="1411182"/>
              <a:ext cx="595429" cy="42246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6" name="Rectangle 225"/>
            <p:cNvSpPr/>
            <p:nvPr/>
          </p:nvSpPr>
          <p:spPr>
            <a:xfrm>
              <a:off x="6147372" y="1459674"/>
              <a:ext cx="595429" cy="422467"/>
            </a:xfrm>
            <a:prstGeom prst="rect">
              <a:avLst/>
            </a:prstGeom>
            <a:grp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2" name="Title 1"/>
          <p:cNvSpPr>
            <a:spLocks noGrp="1"/>
          </p:cNvSpPr>
          <p:nvPr>
            <p:ph type="title"/>
          </p:nvPr>
        </p:nvSpPr>
        <p:spPr>
          <a:xfrm>
            <a:off x="556801" y="372332"/>
            <a:ext cx="8344403" cy="412800"/>
          </a:xfrm>
        </p:spPr>
        <p:txBody>
          <a:bodyPr>
            <a:normAutofit fontScale="90000"/>
          </a:bodyPr>
          <a:lstStyle/>
          <a:p>
            <a:r>
              <a:rPr lang="en-US" dirty="0"/>
              <a:t>NPC SM &amp; ME systems configured with all modules</a:t>
            </a:r>
          </a:p>
        </p:txBody>
      </p:sp>
      <p:sp>
        <p:nvSpPr>
          <p:cNvPr id="110" name="TextBox 109"/>
          <p:cNvSpPr txBox="1"/>
          <p:nvPr/>
        </p:nvSpPr>
        <p:spPr>
          <a:xfrm>
            <a:off x="7822625" y="2230221"/>
            <a:ext cx="517040" cy="526210"/>
          </a:xfrm>
          <a:prstGeom prst="rect">
            <a:avLst/>
          </a:prstGeom>
          <a:noFill/>
          <a:ln w="12700">
            <a:noFill/>
          </a:ln>
        </p:spPr>
        <p:txBody>
          <a:bodyPr wrap="none" lIns="96000" tIns="96000" rIns="96000" bIns="96000" rtlCol="0">
            <a:spAutoFit/>
          </a:bodyPr>
          <a:lstStyle/>
          <a:p>
            <a:pPr algn="ctr" defTabSz="609570" fontAlgn="base">
              <a:lnSpc>
                <a:spcPct val="80000"/>
              </a:lnSpc>
              <a:spcAft>
                <a:spcPct val="0"/>
              </a:spcAft>
              <a:buClr>
                <a:srgbClr val="001135"/>
              </a:buClr>
            </a:pPr>
            <a:r>
              <a:rPr lang="en-US" sz="1333" dirty="0">
                <a:solidFill>
                  <a:schemeClr val="bg1"/>
                </a:solidFill>
                <a:ea typeface="Nokia Pure Text" panose="020B0503020202020204" pitchFamily="34" charset="0"/>
                <a:cs typeface="Nokia Pure Headline Light"/>
              </a:rPr>
              <a:t>Core</a:t>
            </a:r>
          </a:p>
          <a:p>
            <a:pPr algn="ctr" defTabSz="609570" fontAlgn="base">
              <a:lnSpc>
                <a:spcPct val="80000"/>
              </a:lnSpc>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sp>
        <p:nvSpPr>
          <p:cNvPr id="156" name="TextBox 155"/>
          <p:cNvSpPr txBox="1"/>
          <p:nvPr/>
        </p:nvSpPr>
        <p:spPr>
          <a:xfrm>
            <a:off x="6690119" y="5030818"/>
            <a:ext cx="1722307" cy="481198"/>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867" dirty="0">
                <a:solidFill>
                  <a:schemeClr val="tx2"/>
                </a:solidFill>
                <a:ea typeface="Nokia Pure Text" panose="020B0503020202020204" pitchFamily="34" charset="0"/>
                <a:cs typeface="Nokia Pure Headline Light"/>
              </a:rPr>
              <a:t>NPC ME System</a:t>
            </a:r>
          </a:p>
        </p:txBody>
      </p:sp>
      <p:cxnSp>
        <p:nvCxnSpPr>
          <p:cNvPr id="157" name="Straight Connector 156"/>
          <p:cNvCxnSpPr/>
          <p:nvPr/>
        </p:nvCxnSpPr>
        <p:spPr>
          <a:xfrm flipV="1">
            <a:off x="6038948" y="1537064"/>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9426316" y="1728031"/>
            <a:ext cx="12681" cy="55606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34" name="Group 233"/>
          <p:cNvGrpSpPr/>
          <p:nvPr/>
        </p:nvGrpSpPr>
        <p:grpSpPr>
          <a:xfrm>
            <a:off x="8462232" y="4379230"/>
            <a:ext cx="923213" cy="583728"/>
            <a:chOff x="6147372" y="1444345"/>
            <a:chExt cx="692410" cy="437796"/>
          </a:xfrm>
        </p:grpSpPr>
        <p:sp>
          <p:nvSpPr>
            <p:cNvPr id="235" name="Rectangle 234"/>
            <p:cNvSpPr/>
            <p:nvPr/>
          </p:nvSpPr>
          <p:spPr>
            <a:xfrm>
              <a:off x="6244353" y="1444345"/>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6" name="Rectangle 235"/>
            <p:cNvSpPr/>
            <p:nvPr/>
          </p:nvSpPr>
          <p:spPr>
            <a:xfrm>
              <a:off x="6195864" y="1499766"/>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237" name="Group 236"/>
            <p:cNvGrpSpPr/>
            <p:nvPr/>
          </p:nvGrpSpPr>
          <p:grpSpPr>
            <a:xfrm>
              <a:off x="6147372" y="1548258"/>
              <a:ext cx="595429" cy="333883"/>
              <a:chOff x="1081345" y="2715491"/>
              <a:chExt cx="595429" cy="333883"/>
            </a:xfrm>
          </p:grpSpPr>
          <p:sp>
            <p:nvSpPr>
              <p:cNvPr id="238" name="Rectangle 237"/>
              <p:cNvSpPr/>
              <p:nvPr/>
            </p:nvSpPr>
            <p:spPr>
              <a:xfrm>
                <a:off x="1081345" y="2715491"/>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9" name="TextBox 238"/>
              <p:cNvSpPr txBox="1"/>
              <p:nvPr/>
            </p:nvSpPr>
            <p:spPr>
              <a:xfrm>
                <a:off x="1224890" y="2737736"/>
                <a:ext cx="294485"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DB</a:t>
                </a:r>
              </a:p>
            </p:txBody>
          </p:sp>
        </p:grpSp>
      </p:grpSp>
      <p:grpSp>
        <p:nvGrpSpPr>
          <p:cNvPr id="245" name="Group 244"/>
          <p:cNvGrpSpPr/>
          <p:nvPr/>
        </p:nvGrpSpPr>
        <p:grpSpPr>
          <a:xfrm>
            <a:off x="5716294" y="2193413"/>
            <a:ext cx="690154" cy="2761559"/>
            <a:chOff x="767268" y="1722330"/>
            <a:chExt cx="770179" cy="2071169"/>
          </a:xfrm>
        </p:grpSpPr>
        <p:sp>
          <p:nvSpPr>
            <p:cNvPr id="140" name="Rectangle 139"/>
            <p:cNvSpPr/>
            <p:nvPr/>
          </p:nvSpPr>
          <p:spPr>
            <a:xfrm>
              <a:off x="847133" y="1722330"/>
              <a:ext cx="690314" cy="2010198"/>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41" name="Group 140"/>
            <p:cNvGrpSpPr/>
            <p:nvPr/>
          </p:nvGrpSpPr>
          <p:grpSpPr>
            <a:xfrm>
              <a:off x="767268" y="1783301"/>
              <a:ext cx="707938" cy="2010198"/>
              <a:chOff x="1072330" y="2715491"/>
              <a:chExt cx="707938" cy="2157486"/>
            </a:xfrm>
          </p:grpSpPr>
          <p:sp>
            <p:nvSpPr>
              <p:cNvPr id="160" name="Rectangle 159"/>
              <p:cNvSpPr/>
              <p:nvPr/>
            </p:nvSpPr>
            <p:spPr>
              <a:xfrm>
                <a:off x="1081346" y="2715491"/>
                <a:ext cx="690314" cy="2157486"/>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61" name="TextBox 160"/>
              <p:cNvSpPr txBox="1"/>
              <p:nvPr/>
            </p:nvSpPr>
            <p:spPr>
              <a:xfrm>
                <a:off x="1072330" y="2752900"/>
                <a:ext cx="707938" cy="321173"/>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OAME</a:t>
                </a:r>
              </a:p>
            </p:txBody>
          </p:sp>
        </p:grpSp>
      </p:grpSp>
      <p:cxnSp>
        <p:nvCxnSpPr>
          <p:cNvPr id="111" name="Straight Connector 110"/>
          <p:cNvCxnSpPr>
            <a:cxnSpLocks/>
            <a:stCxn id="70" idx="1"/>
            <a:endCxn id="238" idx="2"/>
          </p:cNvCxnSpPr>
          <p:nvPr/>
        </p:nvCxnSpPr>
        <p:spPr>
          <a:xfrm flipH="1" flipV="1">
            <a:off x="8859185" y="4962958"/>
            <a:ext cx="8482" cy="71209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4953796" y="5915740"/>
            <a:ext cx="2451797" cy="492635"/>
          </a:xfrm>
          <a:prstGeom prst="rect">
            <a:avLst/>
          </a:prstGeom>
          <a:noFill/>
        </p:spPr>
        <p:txBody>
          <a:bodyPr wrap="square" lIns="0" tIns="0" rIns="0" bIns="0" rtlCol="0">
            <a:spAutoFit/>
          </a:bodyPr>
          <a:lstStyle/>
          <a:p>
            <a:pPr defTabSz="609570" fontAlgn="base">
              <a:spcAft>
                <a:spcPct val="0"/>
              </a:spcAft>
              <a:buClr>
                <a:srgbClr val="001135"/>
              </a:buClr>
            </a:pPr>
            <a:r>
              <a:rPr lang="en-US" sz="1067" dirty="0">
                <a:solidFill>
                  <a:schemeClr val="tx2"/>
                </a:solidFill>
                <a:ea typeface="Nokia Pure Text" panose="020B0503020202020204" pitchFamily="34" charset="0"/>
                <a:cs typeface="Nokia Pure Headline Light"/>
              </a:rPr>
              <a:t>* Aux VMs host Service Discovery and Configuration (SDC) and always use exactly 5 VMs</a:t>
            </a:r>
          </a:p>
        </p:txBody>
      </p:sp>
      <p:sp>
        <p:nvSpPr>
          <p:cNvPr id="5" name="TextBox 4"/>
          <p:cNvSpPr txBox="1"/>
          <p:nvPr/>
        </p:nvSpPr>
        <p:spPr>
          <a:xfrm>
            <a:off x="7681511" y="829372"/>
            <a:ext cx="899783" cy="80923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5G, Diameter peers</a:t>
            </a:r>
          </a:p>
        </p:txBody>
      </p:sp>
      <p:sp>
        <p:nvSpPr>
          <p:cNvPr id="68" name="TextBox 67"/>
          <p:cNvSpPr txBox="1"/>
          <p:nvPr/>
        </p:nvSpPr>
        <p:spPr>
          <a:xfrm>
            <a:off x="8500714" y="968803"/>
            <a:ext cx="1854196" cy="80923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Provisioning, </a:t>
            </a:r>
          </a:p>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API requests,</a:t>
            </a:r>
          </a:p>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SPR traffic</a:t>
            </a:r>
          </a:p>
        </p:txBody>
      </p:sp>
      <p:sp>
        <p:nvSpPr>
          <p:cNvPr id="69" name="TextBox 68"/>
          <p:cNvSpPr txBox="1"/>
          <p:nvPr/>
        </p:nvSpPr>
        <p:spPr>
          <a:xfrm>
            <a:off x="10105748" y="1160351"/>
            <a:ext cx="1902405" cy="60411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Notifications,</a:t>
            </a:r>
          </a:p>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IT system interaction</a:t>
            </a:r>
          </a:p>
        </p:txBody>
      </p:sp>
      <p:sp>
        <p:nvSpPr>
          <p:cNvPr id="70" name="TextBox 69"/>
          <p:cNvSpPr txBox="1"/>
          <p:nvPr/>
        </p:nvSpPr>
        <p:spPr>
          <a:xfrm>
            <a:off x="8867667" y="5475554"/>
            <a:ext cx="1306136" cy="3989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DB replication</a:t>
            </a:r>
          </a:p>
        </p:txBody>
      </p:sp>
      <p:sp>
        <p:nvSpPr>
          <p:cNvPr id="75" name="Rectangle 74"/>
          <p:cNvSpPr/>
          <p:nvPr/>
        </p:nvSpPr>
        <p:spPr>
          <a:xfrm>
            <a:off x="6818617" y="2193413"/>
            <a:ext cx="618587" cy="718615"/>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77" name="Rectangle 76"/>
          <p:cNvSpPr/>
          <p:nvPr/>
        </p:nvSpPr>
        <p:spPr>
          <a:xfrm>
            <a:off x="6755129" y="2274707"/>
            <a:ext cx="618587" cy="718615"/>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78" name="TextBox 77"/>
          <p:cNvSpPr txBox="1"/>
          <p:nvPr/>
        </p:nvSpPr>
        <p:spPr>
          <a:xfrm>
            <a:off x="6822228" y="2321182"/>
            <a:ext cx="484018"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CDR</a:t>
            </a:r>
          </a:p>
        </p:txBody>
      </p:sp>
      <p:grpSp>
        <p:nvGrpSpPr>
          <p:cNvPr id="4" name="Group 3">
            <a:extLst>
              <a:ext uri="{FF2B5EF4-FFF2-40B4-BE49-F238E27FC236}">
                <a16:creationId xmlns:a16="http://schemas.microsoft.com/office/drawing/2014/main" id="{5569DAFB-C774-4070-ABF9-A6BBFDCD810E}"/>
              </a:ext>
            </a:extLst>
          </p:cNvPr>
          <p:cNvGrpSpPr/>
          <p:nvPr/>
        </p:nvGrpSpPr>
        <p:grpSpPr>
          <a:xfrm>
            <a:off x="1660297" y="3396282"/>
            <a:ext cx="738544" cy="882647"/>
            <a:chOff x="3419245" y="2547543"/>
            <a:chExt cx="553908" cy="661985"/>
          </a:xfrm>
        </p:grpSpPr>
        <p:sp>
          <p:nvSpPr>
            <p:cNvPr id="134" name="Rectangle 133">
              <a:extLst>
                <a:ext uri="{FF2B5EF4-FFF2-40B4-BE49-F238E27FC236}">
                  <a16:creationId xmlns:a16="http://schemas.microsoft.com/office/drawing/2014/main" id="{06D8AEDF-2BEF-447E-855F-EB271F5086E1}"/>
                </a:ext>
              </a:extLst>
            </p:cNvPr>
            <p:cNvSpPr/>
            <p:nvPr/>
          </p:nvSpPr>
          <p:spPr>
            <a:xfrm>
              <a:off x="3509213" y="2547543"/>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5" name="Rectangle 134">
              <a:extLst>
                <a:ext uri="{FF2B5EF4-FFF2-40B4-BE49-F238E27FC236}">
                  <a16:creationId xmlns:a16="http://schemas.microsoft.com/office/drawing/2014/main" id="{B382EAC7-3DF6-4AAE-931B-9E00C8ECD57A}"/>
                </a:ext>
              </a:extLst>
            </p:cNvPr>
            <p:cNvSpPr/>
            <p:nvPr/>
          </p:nvSpPr>
          <p:spPr>
            <a:xfrm>
              <a:off x="3466861" y="2609596"/>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6" name="Rectangle 135">
              <a:extLst>
                <a:ext uri="{FF2B5EF4-FFF2-40B4-BE49-F238E27FC236}">
                  <a16:creationId xmlns:a16="http://schemas.microsoft.com/office/drawing/2014/main" id="{5408C389-A8BB-43BA-A0E6-CEEE46AC1BF7}"/>
                </a:ext>
              </a:extLst>
            </p:cNvPr>
            <p:cNvSpPr/>
            <p:nvPr/>
          </p:nvSpPr>
          <p:spPr>
            <a:xfrm>
              <a:off x="3419245" y="2670567"/>
              <a:ext cx="463940" cy="538961"/>
            </a:xfrm>
            <a:prstGeom prst="rect">
              <a:avLst/>
            </a:prstGeom>
            <a:solidFill>
              <a:srgbClr val="FF9910"/>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7" name="TextBox 136">
              <a:extLst>
                <a:ext uri="{FF2B5EF4-FFF2-40B4-BE49-F238E27FC236}">
                  <a16:creationId xmlns:a16="http://schemas.microsoft.com/office/drawing/2014/main" id="{D1A61552-9BF8-47EE-BE5D-7E2F644B538C}"/>
                </a:ext>
              </a:extLst>
            </p:cNvPr>
            <p:cNvSpPr txBox="1"/>
            <p:nvPr/>
          </p:nvSpPr>
          <p:spPr>
            <a:xfrm>
              <a:off x="3436315" y="2705422"/>
              <a:ext cx="429523"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AUX*</a:t>
              </a:r>
            </a:p>
          </p:txBody>
        </p:sp>
      </p:grpSp>
      <p:cxnSp>
        <p:nvCxnSpPr>
          <p:cNvPr id="7" name="Connector: Elbow 6">
            <a:extLst>
              <a:ext uri="{FF2B5EF4-FFF2-40B4-BE49-F238E27FC236}">
                <a16:creationId xmlns:a16="http://schemas.microsoft.com/office/drawing/2014/main" id="{308EEF46-75D0-4DFF-84BF-FD1E695C4906}"/>
              </a:ext>
            </a:extLst>
          </p:cNvPr>
          <p:cNvCxnSpPr>
            <a:cxnSpLocks/>
            <a:stCxn id="226" idx="2"/>
            <a:endCxn id="199" idx="0"/>
          </p:cNvCxnSpPr>
          <p:nvPr/>
        </p:nvCxnSpPr>
        <p:spPr>
          <a:xfrm rot="16200000" flipH="1">
            <a:off x="7997191" y="2858411"/>
            <a:ext cx="588333" cy="425788"/>
          </a:xfrm>
          <a:prstGeom prst="bentConnector3">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4DF44801-D47D-48F8-8C9E-70BE7F755659}"/>
              </a:ext>
            </a:extLst>
          </p:cNvPr>
          <p:cNvCxnSpPr>
            <a:cxnSpLocks/>
            <a:stCxn id="232" idx="2"/>
            <a:endCxn id="220" idx="0"/>
          </p:cNvCxnSpPr>
          <p:nvPr/>
        </p:nvCxnSpPr>
        <p:spPr>
          <a:xfrm rot="16200000" flipH="1">
            <a:off x="9524879" y="2708068"/>
            <a:ext cx="593888" cy="720921"/>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Connector: Elbow 128">
            <a:extLst>
              <a:ext uri="{FF2B5EF4-FFF2-40B4-BE49-F238E27FC236}">
                <a16:creationId xmlns:a16="http://schemas.microsoft.com/office/drawing/2014/main" id="{98CCBB87-6519-4244-A95D-E99BF67D5D07}"/>
              </a:ext>
            </a:extLst>
          </p:cNvPr>
          <p:cNvCxnSpPr>
            <a:cxnSpLocks/>
            <a:stCxn id="232" idx="2"/>
            <a:endCxn id="229" idx="0"/>
          </p:cNvCxnSpPr>
          <p:nvPr/>
        </p:nvCxnSpPr>
        <p:spPr>
          <a:xfrm rot="5400000">
            <a:off x="8772472" y="2672719"/>
            <a:ext cx="590027" cy="787759"/>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Connector: Elbow 132">
            <a:extLst>
              <a:ext uri="{FF2B5EF4-FFF2-40B4-BE49-F238E27FC236}">
                <a16:creationId xmlns:a16="http://schemas.microsoft.com/office/drawing/2014/main" id="{06E4736A-B7B6-4921-B121-F0DB78041F6F}"/>
              </a:ext>
            </a:extLst>
          </p:cNvPr>
          <p:cNvCxnSpPr>
            <a:cxnSpLocks/>
            <a:stCxn id="199" idx="2"/>
            <a:endCxn id="238" idx="0"/>
          </p:cNvCxnSpPr>
          <p:nvPr/>
        </p:nvCxnSpPr>
        <p:spPr>
          <a:xfrm rot="16200000" flipH="1">
            <a:off x="8328153" y="3986748"/>
            <a:ext cx="707131" cy="354933"/>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Connector: Elbow 137">
            <a:extLst>
              <a:ext uri="{FF2B5EF4-FFF2-40B4-BE49-F238E27FC236}">
                <a16:creationId xmlns:a16="http://schemas.microsoft.com/office/drawing/2014/main" id="{AA22649E-491C-4472-AEE4-AB7B80462DE4}"/>
              </a:ext>
            </a:extLst>
          </p:cNvPr>
          <p:cNvCxnSpPr>
            <a:cxnSpLocks/>
            <a:stCxn id="220" idx="2"/>
            <a:endCxn id="238" idx="0"/>
          </p:cNvCxnSpPr>
          <p:nvPr/>
        </p:nvCxnSpPr>
        <p:spPr>
          <a:xfrm rot="5400000">
            <a:off x="9167169" y="3502666"/>
            <a:ext cx="707131" cy="1323100"/>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1" name="Group 150">
            <a:extLst>
              <a:ext uri="{FF2B5EF4-FFF2-40B4-BE49-F238E27FC236}">
                <a16:creationId xmlns:a16="http://schemas.microsoft.com/office/drawing/2014/main" id="{B290092B-1019-4CEF-9F28-3B09C85ADB5C}"/>
              </a:ext>
            </a:extLst>
          </p:cNvPr>
          <p:cNvGrpSpPr/>
          <p:nvPr/>
        </p:nvGrpSpPr>
        <p:grpSpPr>
          <a:xfrm>
            <a:off x="2949415" y="3068036"/>
            <a:ext cx="1092156" cy="583728"/>
            <a:chOff x="7284518" y="2142399"/>
            <a:chExt cx="819117" cy="437796"/>
          </a:xfrm>
        </p:grpSpPr>
        <p:sp>
          <p:nvSpPr>
            <p:cNvPr id="153" name="Rectangle 152">
              <a:extLst>
                <a:ext uri="{FF2B5EF4-FFF2-40B4-BE49-F238E27FC236}">
                  <a16:creationId xmlns:a16="http://schemas.microsoft.com/office/drawing/2014/main" id="{D1D0B5F3-88EF-45BC-AC81-8E10E62DD4CF}"/>
                </a:ext>
              </a:extLst>
            </p:cNvPr>
            <p:cNvSpPr/>
            <p:nvPr/>
          </p:nvSpPr>
          <p:spPr>
            <a:xfrm>
              <a:off x="7399246" y="2142399"/>
              <a:ext cx="70438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62" name="Rectangle 161">
              <a:extLst>
                <a:ext uri="{FF2B5EF4-FFF2-40B4-BE49-F238E27FC236}">
                  <a16:creationId xmlns:a16="http://schemas.microsoft.com/office/drawing/2014/main" id="{A62D9EF4-F4E2-49E3-A893-358B5944AFDB}"/>
                </a:ext>
              </a:extLst>
            </p:cNvPr>
            <p:cNvSpPr/>
            <p:nvPr/>
          </p:nvSpPr>
          <p:spPr>
            <a:xfrm>
              <a:off x="7341884" y="2197820"/>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63" name="Rectangle 162">
              <a:extLst>
                <a:ext uri="{FF2B5EF4-FFF2-40B4-BE49-F238E27FC236}">
                  <a16:creationId xmlns:a16="http://schemas.microsoft.com/office/drawing/2014/main" id="{4972E82C-1D28-40D1-80E6-52932F424CF7}"/>
                </a:ext>
              </a:extLst>
            </p:cNvPr>
            <p:cNvSpPr/>
            <p:nvPr/>
          </p:nvSpPr>
          <p:spPr>
            <a:xfrm>
              <a:off x="7284518" y="2246312"/>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164" name="TextBox 163">
            <a:extLst>
              <a:ext uri="{FF2B5EF4-FFF2-40B4-BE49-F238E27FC236}">
                <a16:creationId xmlns:a16="http://schemas.microsoft.com/office/drawing/2014/main" id="{CCDA088B-7E17-448F-9FD1-ACD04051AD8F}"/>
              </a:ext>
            </a:extLst>
          </p:cNvPr>
          <p:cNvSpPr txBox="1"/>
          <p:nvPr/>
        </p:nvSpPr>
        <p:spPr>
          <a:xfrm>
            <a:off x="2852359" y="3243446"/>
            <a:ext cx="1133676" cy="398996"/>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SM App</a:t>
            </a:r>
          </a:p>
        </p:txBody>
      </p:sp>
      <p:grpSp>
        <p:nvGrpSpPr>
          <p:cNvPr id="165" name="Group 164">
            <a:extLst>
              <a:ext uri="{FF2B5EF4-FFF2-40B4-BE49-F238E27FC236}">
                <a16:creationId xmlns:a16="http://schemas.microsoft.com/office/drawing/2014/main" id="{C32A9BCA-AE49-48C6-BF18-3D0853C73E94}"/>
              </a:ext>
            </a:extLst>
          </p:cNvPr>
          <p:cNvGrpSpPr/>
          <p:nvPr/>
        </p:nvGrpSpPr>
        <p:grpSpPr>
          <a:xfrm>
            <a:off x="2797538" y="2102868"/>
            <a:ext cx="858561" cy="509833"/>
            <a:chOff x="6147372" y="1499766"/>
            <a:chExt cx="643921" cy="382375"/>
          </a:xfrm>
        </p:grpSpPr>
        <p:sp>
          <p:nvSpPr>
            <p:cNvPr id="166" name="Rectangle 165">
              <a:extLst>
                <a:ext uri="{FF2B5EF4-FFF2-40B4-BE49-F238E27FC236}">
                  <a16:creationId xmlns:a16="http://schemas.microsoft.com/office/drawing/2014/main" id="{E1C134CB-0B45-40A5-822E-CD9F5D9377BC}"/>
                </a:ext>
              </a:extLst>
            </p:cNvPr>
            <p:cNvSpPr/>
            <p:nvPr/>
          </p:nvSpPr>
          <p:spPr>
            <a:xfrm>
              <a:off x="6195864" y="1499766"/>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67" name="Rectangle 166">
              <a:extLst>
                <a:ext uri="{FF2B5EF4-FFF2-40B4-BE49-F238E27FC236}">
                  <a16:creationId xmlns:a16="http://schemas.microsoft.com/office/drawing/2014/main" id="{EC5DFB9E-0EAE-4369-A687-517C364A9EF2}"/>
                </a:ext>
              </a:extLst>
            </p:cNvPr>
            <p:cNvSpPr/>
            <p:nvPr/>
          </p:nvSpPr>
          <p:spPr>
            <a:xfrm>
              <a:off x="6147372" y="1548258"/>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168" name="TextBox 167">
            <a:extLst>
              <a:ext uri="{FF2B5EF4-FFF2-40B4-BE49-F238E27FC236}">
                <a16:creationId xmlns:a16="http://schemas.microsoft.com/office/drawing/2014/main" id="{1BCAAC2E-87F9-4077-A26E-36D5511D3EC7}"/>
              </a:ext>
            </a:extLst>
          </p:cNvPr>
          <p:cNvSpPr txBox="1"/>
          <p:nvPr/>
        </p:nvSpPr>
        <p:spPr>
          <a:xfrm>
            <a:off x="2969015" y="2182828"/>
            <a:ext cx="456767"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cxnSp>
        <p:nvCxnSpPr>
          <p:cNvPr id="169" name="Straight Connector 168">
            <a:extLst>
              <a:ext uri="{FF2B5EF4-FFF2-40B4-BE49-F238E27FC236}">
                <a16:creationId xmlns:a16="http://schemas.microsoft.com/office/drawing/2014/main" id="{D0BC19FA-BF67-4FE3-A11D-E1331A22AA4D}"/>
              </a:ext>
            </a:extLst>
          </p:cNvPr>
          <p:cNvCxnSpPr/>
          <p:nvPr/>
        </p:nvCxnSpPr>
        <p:spPr>
          <a:xfrm flipH="1" flipV="1">
            <a:off x="3159442" y="1569147"/>
            <a:ext cx="12681" cy="55606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70" name="Group 169">
            <a:extLst>
              <a:ext uri="{FF2B5EF4-FFF2-40B4-BE49-F238E27FC236}">
                <a16:creationId xmlns:a16="http://schemas.microsoft.com/office/drawing/2014/main" id="{A03EA947-C046-4B74-AD3D-F221339B3B58}"/>
              </a:ext>
            </a:extLst>
          </p:cNvPr>
          <p:cNvGrpSpPr/>
          <p:nvPr/>
        </p:nvGrpSpPr>
        <p:grpSpPr>
          <a:xfrm>
            <a:off x="2552400" y="4481599"/>
            <a:ext cx="923213" cy="583728"/>
            <a:chOff x="6147372" y="1444345"/>
            <a:chExt cx="692410" cy="437796"/>
          </a:xfrm>
        </p:grpSpPr>
        <p:sp>
          <p:nvSpPr>
            <p:cNvPr id="171" name="Rectangle 170">
              <a:extLst>
                <a:ext uri="{FF2B5EF4-FFF2-40B4-BE49-F238E27FC236}">
                  <a16:creationId xmlns:a16="http://schemas.microsoft.com/office/drawing/2014/main" id="{65AB95EE-5A68-4BA6-B970-F9C43AB11914}"/>
                </a:ext>
              </a:extLst>
            </p:cNvPr>
            <p:cNvSpPr/>
            <p:nvPr/>
          </p:nvSpPr>
          <p:spPr>
            <a:xfrm>
              <a:off x="6244353" y="1444345"/>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72" name="Rectangle 171">
              <a:extLst>
                <a:ext uri="{FF2B5EF4-FFF2-40B4-BE49-F238E27FC236}">
                  <a16:creationId xmlns:a16="http://schemas.microsoft.com/office/drawing/2014/main" id="{B66F7FE8-BACD-41C4-9905-F79C6CBA1148}"/>
                </a:ext>
              </a:extLst>
            </p:cNvPr>
            <p:cNvSpPr/>
            <p:nvPr/>
          </p:nvSpPr>
          <p:spPr>
            <a:xfrm>
              <a:off x="6195864" y="1499766"/>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73" name="Group 172">
              <a:extLst>
                <a:ext uri="{FF2B5EF4-FFF2-40B4-BE49-F238E27FC236}">
                  <a16:creationId xmlns:a16="http://schemas.microsoft.com/office/drawing/2014/main" id="{94697158-A43D-4CA6-9A9D-2736B2E8BA13}"/>
                </a:ext>
              </a:extLst>
            </p:cNvPr>
            <p:cNvGrpSpPr/>
            <p:nvPr/>
          </p:nvGrpSpPr>
          <p:grpSpPr>
            <a:xfrm>
              <a:off x="6147372" y="1548258"/>
              <a:ext cx="595429" cy="333883"/>
              <a:chOff x="1081345" y="2715491"/>
              <a:chExt cx="595429" cy="333883"/>
            </a:xfrm>
          </p:grpSpPr>
          <p:sp>
            <p:nvSpPr>
              <p:cNvPr id="174" name="Rectangle 173">
                <a:extLst>
                  <a:ext uri="{FF2B5EF4-FFF2-40B4-BE49-F238E27FC236}">
                    <a16:creationId xmlns:a16="http://schemas.microsoft.com/office/drawing/2014/main" id="{08EFDA16-3F2A-4153-918E-0253E48CDF1F}"/>
                  </a:ext>
                </a:extLst>
              </p:cNvPr>
              <p:cNvSpPr/>
              <p:nvPr/>
            </p:nvSpPr>
            <p:spPr>
              <a:xfrm>
                <a:off x="1081345" y="2715491"/>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75" name="TextBox 174">
                <a:extLst>
                  <a:ext uri="{FF2B5EF4-FFF2-40B4-BE49-F238E27FC236}">
                    <a16:creationId xmlns:a16="http://schemas.microsoft.com/office/drawing/2014/main" id="{BA6CE391-D181-4AB0-8499-5F40941FB439}"/>
                  </a:ext>
                </a:extLst>
              </p:cNvPr>
              <p:cNvSpPr txBox="1"/>
              <p:nvPr/>
            </p:nvSpPr>
            <p:spPr>
              <a:xfrm>
                <a:off x="1224890" y="2737736"/>
                <a:ext cx="294485"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DB</a:t>
                </a:r>
              </a:p>
            </p:txBody>
          </p:sp>
        </p:grpSp>
      </p:grpSp>
      <p:cxnSp>
        <p:nvCxnSpPr>
          <p:cNvPr id="176" name="Straight Connector 175">
            <a:extLst>
              <a:ext uri="{FF2B5EF4-FFF2-40B4-BE49-F238E27FC236}">
                <a16:creationId xmlns:a16="http://schemas.microsoft.com/office/drawing/2014/main" id="{B46CCF0D-DF31-4C19-9996-B79CCD6C7C7B}"/>
              </a:ext>
            </a:extLst>
          </p:cNvPr>
          <p:cNvCxnSpPr>
            <a:cxnSpLocks/>
            <a:stCxn id="189" idx="1"/>
            <a:endCxn id="174" idx="2"/>
          </p:cNvCxnSpPr>
          <p:nvPr/>
        </p:nvCxnSpPr>
        <p:spPr>
          <a:xfrm flipH="1" flipV="1">
            <a:off x="2949353" y="5065327"/>
            <a:ext cx="4496" cy="639001"/>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Connector: Elbow 177">
            <a:extLst>
              <a:ext uri="{FF2B5EF4-FFF2-40B4-BE49-F238E27FC236}">
                <a16:creationId xmlns:a16="http://schemas.microsoft.com/office/drawing/2014/main" id="{89DEB0DB-9671-4960-A412-9B3D2560E895}"/>
              </a:ext>
            </a:extLst>
          </p:cNvPr>
          <p:cNvCxnSpPr>
            <a:cxnSpLocks/>
            <a:stCxn id="167" idx="2"/>
            <a:endCxn id="163" idx="0"/>
          </p:cNvCxnSpPr>
          <p:nvPr/>
        </p:nvCxnSpPr>
        <p:spPr>
          <a:xfrm rot="16200000" flipH="1">
            <a:off x="3009804" y="2797384"/>
            <a:ext cx="593888" cy="224517"/>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Connector: Elbow 180">
            <a:extLst>
              <a:ext uri="{FF2B5EF4-FFF2-40B4-BE49-F238E27FC236}">
                <a16:creationId xmlns:a16="http://schemas.microsoft.com/office/drawing/2014/main" id="{B6EBCE94-CED6-4F8A-82B2-DD64F8A727C1}"/>
              </a:ext>
            </a:extLst>
          </p:cNvPr>
          <p:cNvCxnSpPr>
            <a:cxnSpLocks/>
            <a:stCxn id="163" idx="2"/>
            <a:endCxn id="174" idx="0"/>
          </p:cNvCxnSpPr>
          <p:nvPr/>
        </p:nvCxnSpPr>
        <p:spPr>
          <a:xfrm rot="5400000">
            <a:off x="2699988" y="3901131"/>
            <a:ext cx="968384" cy="469655"/>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8" name="TextBox 187">
            <a:extLst>
              <a:ext uri="{FF2B5EF4-FFF2-40B4-BE49-F238E27FC236}">
                <a16:creationId xmlns:a16="http://schemas.microsoft.com/office/drawing/2014/main" id="{DA0A079C-A680-4915-8AA5-DBE0482A8CBC}"/>
              </a:ext>
            </a:extLst>
          </p:cNvPr>
          <p:cNvSpPr txBox="1"/>
          <p:nvPr/>
        </p:nvSpPr>
        <p:spPr>
          <a:xfrm>
            <a:off x="3184180" y="1481230"/>
            <a:ext cx="2270253" cy="39899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API to SPSs, IPv6 to ME</a:t>
            </a:r>
          </a:p>
        </p:txBody>
      </p:sp>
      <p:sp>
        <p:nvSpPr>
          <p:cNvPr id="144" name="Rectangle 143">
            <a:extLst>
              <a:ext uri="{FF2B5EF4-FFF2-40B4-BE49-F238E27FC236}">
                <a16:creationId xmlns:a16="http://schemas.microsoft.com/office/drawing/2014/main" id="{F652D3AD-A8B0-458C-98D2-E325E5A51293}"/>
              </a:ext>
            </a:extLst>
          </p:cNvPr>
          <p:cNvSpPr/>
          <p:nvPr/>
        </p:nvSpPr>
        <p:spPr>
          <a:xfrm>
            <a:off x="6971345" y="3484659"/>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5" name="Rectangle 144">
            <a:extLst>
              <a:ext uri="{FF2B5EF4-FFF2-40B4-BE49-F238E27FC236}">
                <a16:creationId xmlns:a16="http://schemas.microsoft.com/office/drawing/2014/main" id="{719664A0-83BC-44F8-A3BF-BF989F8082A7}"/>
              </a:ext>
            </a:extLst>
          </p:cNvPr>
          <p:cNvSpPr/>
          <p:nvPr/>
        </p:nvSpPr>
        <p:spPr>
          <a:xfrm>
            <a:off x="6927325" y="3546019"/>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46" name="Group 145">
            <a:extLst>
              <a:ext uri="{FF2B5EF4-FFF2-40B4-BE49-F238E27FC236}">
                <a16:creationId xmlns:a16="http://schemas.microsoft.com/office/drawing/2014/main" id="{2D8142B1-7190-40EA-B542-D6D0B863D521}"/>
              </a:ext>
            </a:extLst>
          </p:cNvPr>
          <p:cNvGrpSpPr/>
          <p:nvPr/>
        </p:nvGrpSpPr>
        <p:grpSpPr>
          <a:xfrm>
            <a:off x="6756068" y="3603859"/>
            <a:ext cx="738544" cy="882647"/>
            <a:chOff x="3419245" y="2547543"/>
            <a:chExt cx="553908" cy="661985"/>
          </a:xfrm>
        </p:grpSpPr>
        <p:sp>
          <p:nvSpPr>
            <p:cNvPr id="147" name="Rectangle 146">
              <a:extLst>
                <a:ext uri="{FF2B5EF4-FFF2-40B4-BE49-F238E27FC236}">
                  <a16:creationId xmlns:a16="http://schemas.microsoft.com/office/drawing/2014/main" id="{5F48460A-9481-4E36-BAE1-0591E6FD0FA7}"/>
                </a:ext>
              </a:extLst>
            </p:cNvPr>
            <p:cNvSpPr/>
            <p:nvPr/>
          </p:nvSpPr>
          <p:spPr>
            <a:xfrm>
              <a:off x="3509213" y="2547543"/>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8" name="Rectangle 147">
              <a:extLst>
                <a:ext uri="{FF2B5EF4-FFF2-40B4-BE49-F238E27FC236}">
                  <a16:creationId xmlns:a16="http://schemas.microsoft.com/office/drawing/2014/main" id="{699B5FD5-8C13-4CAB-88BA-E1EF5C4E970E}"/>
                </a:ext>
              </a:extLst>
            </p:cNvPr>
            <p:cNvSpPr/>
            <p:nvPr/>
          </p:nvSpPr>
          <p:spPr>
            <a:xfrm>
              <a:off x="3466861" y="2609596"/>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9" name="Rectangle 148">
              <a:extLst>
                <a:ext uri="{FF2B5EF4-FFF2-40B4-BE49-F238E27FC236}">
                  <a16:creationId xmlns:a16="http://schemas.microsoft.com/office/drawing/2014/main" id="{28987CAC-572B-4204-90D6-4CB551027063}"/>
                </a:ext>
              </a:extLst>
            </p:cNvPr>
            <p:cNvSpPr/>
            <p:nvPr/>
          </p:nvSpPr>
          <p:spPr>
            <a:xfrm>
              <a:off x="3419245" y="2670567"/>
              <a:ext cx="463940" cy="538961"/>
            </a:xfrm>
            <a:prstGeom prst="rect">
              <a:avLst/>
            </a:prstGeom>
            <a:solidFill>
              <a:srgbClr val="FF9910"/>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highlight>
                  <a:srgbClr val="00FF00"/>
                </a:highlight>
              </a:endParaRPr>
            </a:p>
          </p:txBody>
        </p:sp>
        <p:sp>
          <p:nvSpPr>
            <p:cNvPr id="150" name="TextBox 149">
              <a:extLst>
                <a:ext uri="{FF2B5EF4-FFF2-40B4-BE49-F238E27FC236}">
                  <a16:creationId xmlns:a16="http://schemas.microsoft.com/office/drawing/2014/main" id="{87BC4F95-92FB-4239-8F0A-34DA762A8B83}"/>
                </a:ext>
              </a:extLst>
            </p:cNvPr>
            <p:cNvSpPr txBox="1"/>
            <p:nvPr/>
          </p:nvSpPr>
          <p:spPr>
            <a:xfrm>
              <a:off x="3436315" y="2705422"/>
              <a:ext cx="429523"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AUX*</a:t>
              </a:r>
            </a:p>
          </p:txBody>
        </p:sp>
      </p:grpSp>
      <p:sp>
        <p:nvSpPr>
          <p:cNvPr id="130" name="TextBox 129"/>
          <p:cNvSpPr txBox="1"/>
          <p:nvPr/>
        </p:nvSpPr>
        <p:spPr>
          <a:xfrm>
            <a:off x="4829700" y="5512069"/>
            <a:ext cx="2755045" cy="4400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600" dirty="0">
                <a:solidFill>
                  <a:schemeClr val="tx2"/>
                </a:solidFill>
                <a:ea typeface="Nokia Pure Text" panose="020B0503020202020204" pitchFamily="34" charset="0"/>
                <a:cs typeface="Nokia Pure Headline Light"/>
              </a:rPr>
              <a:t>Legend for VM engineering:</a:t>
            </a:r>
          </a:p>
        </p:txBody>
      </p:sp>
      <p:grpSp>
        <p:nvGrpSpPr>
          <p:cNvPr id="246" name="Group 245"/>
          <p:cNvGrpSpPr/>
          <p:nvPr/>
        </p:nvGrpSpPr>
        <p:grpSpPr>
          <a:xfrm>
            <a:off x="7391216" y="6101552"/>
            <a:ext cx="858561" cy="509833"/>
            <a:chOff x="6147372" y="1499766"/>
            <a:chExt cx="643921" cy="382375"/>
          </a:xfrm>
        </p:grpSpPr>
        <p:sp>
          <p:nvSpPr>
            <p:cNvPr id="247" name="Rectangle 246"/>
            <p:cNvSpPr/>
            <p:nvPr/>
          </p:nvSpPr>
          <p:spPr>
            <a:xfrm>
              <a:off x="6195864" y="1499766"/>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48" name="Group 247"/>
            <p:cNvGrpSpPr/>
            <p:nvPr/>
          </p:nvGrpSpPr>
          <p:grpSpPr>
            <a:xfrm>
              <a:off x="6147372" y="1548258"/>
              <a:ext cx="595429" cy="333883"/>
              <a:chOff x="1081345" y="2715491"/>
              <a:chExt cx="595429" cy="333883"/>
            </a:xfrm>
          </p:grpSpPr>
          <p:sp>
            <p:nvSpPr>
              <p:cNvPr id="249" name="Rectangle 248"/>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0" name="TextBox 249"/>
              <p:cNvSpPr txBox="1"/>
              <p:nvPr/>
            </p:nvSpPr>
            <p:spPr>
              <a:xfrm>
                <a:off x="1173793" y="2737736"/>
                <a:ext cx="396677"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1 + 1</a:t>
                </a:r>
              </a:p>
            </p:txBody>
          </p:sp>
        </p:grpSp>
      </p:grpSp>
      <p:grpSp>
        <p:nvGrpSpPr>
          <p:cNvPr id="251" name="Group 250"/>
          <p:cNvGrpSpPr/>
          <p:nvPr/>
        </p:nvGrpSpPr>
        <p:grpSpPr>
          <a:xfrm>
            <a:off x="8438103" y="6050604"/>
            <a:ext cx="923213" cy="583728"/>
            <a:chOff x="6147372" y="1444345"/>
            <a:chExt cx="692410" cy="437796"/>
          </a:xfrm>
        </p:grpSpPr>
        <p:sp>
          <p:nvSpPr>
            <p:cNvPr id="252" name="Rectangle 251"/>
            <p:cNvSpPr/>
            <p:nvPr/>
          </p:nvSpPr>
          <p:spPr>
            <a:xfrm>
              <a:off x="6244353" y="1444345"/>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3" name="Rectangle 252"/>
            <p:cNvSpPr/>
            <p:nvPr/>
          </p:nvSpPr>
          <p:spPr>
            <a:xfrm>
              <a:off x="6195864" y="1499766"/>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54" name="Group 253"/>
            <p:cNvGrpSpPr/>
            <p:nvPr/>
          </p:nvGrpSpPr>
          <p:grpSpPr>
            <a:xfrm>
              <a:off x="6147372" y="1548258"/>
              <a:ext cx="595429" cy="333883"/>
              <a:chOff x="1081345" y="2715491"/>
              <a:chExt cx="595429" cy="333883"/>
            </a:xfrm>
          </p:grpSpPr>
          <p:sp>
            <p:nvSpPr>
              <p:cNvPr id="255" name="Rectangle 254"/>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6" name="TextBox 255"/>
              <p:cNvSpPr txBox="1"/>
              <p:nvPr/>
            </p:nvSpPr>
            <p:spPr>
              <a:xfrm>
                <a:off x="1123791" y="2730807"/>
                <a:ext cx="539129" cy="299247"/>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N + K</a:t>
                </a:r>
              </a:p>
            </p:txBody>
          </p:sp>
        </p:grpSp>
      </p:grpSp>
      <p:grpSp>
        <p:nvGrpSpPr>
          <p:cNvPr id="6" name="Group 5">
            <a:extLst>
              <a:ext uri="{FF2B5EF4-FFF2-40B4-BE49-F238E27FC236}">
                <a16:creationId xmlns:a16="http://schemas.microsoft.com/office/drawing/2014/main" id="{27BCB484-42F6-4B2F-B340-A6A2C6D8C498}"/>
              </a:ext>
            </a:extLst>
          </p:cNvPr>
          <p:cNvGrpSpPr/>
          <p:nvPr/>
        </p:nvGrpSpPr>
        <p:grpSpPr>
          <a:xfrm>
            <a:off x="9484989" y="5969439"/>
            <a:ext cx="1056987" cy="639186"/>
            <a:chOff x="7517943" y="4152670"/>
            <a:chExt cx="792740" cy="479390"/>
          </a:xfrm>
        </p:grpSpPr>
        <p:sp>
          <p:nvSpPr>
            <p:cNvPr id="185" name="Rectangle 184">
              <a:extLst>
                <a:ext uri="{FF2B5EF4-FFF2-40B4-BE49-F238E27FC236}">
                  <a16:creationId xmlns:a16="http://schemas.microsoft.com/office/drawing/2014/main" id="{EE8E1848-AFD4-4B2D-996A-9C15CA0C0C3C}"/>
                </a:ext>
              </a:extLst>
            </p:cNvPr>
            <p:cNvSpPr/>
            <p:nvPr/>
          </p:nvSpPr>
          <p:spPr>
            <a:xfrm>
              <a:off x="7715254" y="4152670"/>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79" name="Rectangle 178">
              <a:extLst>
                <a:ext uri="{FF2B5EF4-FFF2-40B4-BE49-F238E27FC236}">
                  <a16:creationId xmlns:a16="http://schemas.microsoft.com/office/drawing/2014/main" id="{D3077512-8090-41E5-A5E0-B6E74DC2F24F}"/>
                </a:ext>
              </a:extLst>
            </p:cNvPr>
            <p:cNvSpPr/>
            <p:nvPr/>
          </p:nvSpPr>
          <p:spPr>
            <a:xfrm>
              <a:off x="7677267" y="4194264"/>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80" name="Rectangle 179">
              <a:extLst>
                <a:ext uri="{FF2B5EF4-FFF2-40B4-BE49-F238E27FC236}">
                  <a16:creationId xmlns:a16="http://schemas.microsoft.com/office/drawing/2014/main" id="{63BB8D37-2A15-4A8F-BBAF-2B95A96BED12}"/>
                </a:ext>
              </a:extLst>
            </p:cNvPr>
            <p:cNvSpPr/>
            <p:nvPr/>
          </p:nvSpPr>
          <p:spPr>
            <a:xfrm>
              <a:off x="7628778" y="4249685"/>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182" name="Group 181">
              <a:extLst>
                <a:ext uri="{FF2B5EF4-FFF2-40B4-BE49-F238E27FC236}">
                  <a16:creationId xmlns:a16="http://schemas.microsoft.com/office/drawing/2014/main" id="{7C70504D-8628-445C-8B80-CF23AEDB3A0F}"/>
                </a:ext>
              </a:extLst>
            </p:cNvPr>
            <p:cNvGrpSpPr/>
            <p:nvPr/>
          </p:nvGrpSpPr>
          <p:grpSpPr>
            <a:xfrm>
              <a:off x="7517943" y="4298177"/>
              <a:ext cx="721623" cy="333883"/>
              <a:chOff x="1019002" y="2715491"/>
              <a:chExt cx="721623" cy="333883"/>
            </a:xfrm>
          </p:grpSpPr>
          <p:sp>
            <p:nvSpPr>
              <p:cNvPr id="183" name="Rectangle 182">
                <a:extLst>
                  <a:ext uri="{FF2B5EF4-FFF2-40B4-BE49-F238E27FC236}">
                    <a16:creationId xmlns:a16="http://schemas.microsoft.com/office/drawing/2014/main" id="{8A1D4E4A-4ADD-4B12-B677-CB7643F6D62D}"/>
                  </a:ext>
                </a:extLst>
              </p:cNvPr>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84" name="TextBox 183">
                <a:extLst>
                  <a:ext uri="{FF2B5EF4-FFF2-40B4-BE49-F238E27FC236}">
                    <a16:creationId xmlns:a16="http://schemas.microsoft.com/office/drawing/2014/main" id="{29A939D5-6592-4EE4-A3AA-5D189799F635}"/>
                  </a:ext>
                </a:extLst>
              </p:cNvPr>
              <p:cNvSpPr txBox="1"/>
              <p:nvPr/>
            </p:nvSpPr>
            <p:spPr>
              <a:xfrm>
                <a:off x="1019002" y="2730807"/>
                <a:ext cx="721623" cy="299247"/>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2*(N + K)</a:t>
                </a:r>
              </a:p>
            </p:txBody>
          </p:sp>
        </p:grpSp>
      </p:grpSp>
      <p:sp>
        <p:nvSpPr>
          <p:cNvPr id="186" name="TextBox 185">
            <a:extLst>
              <a:ext uri="{FF2B5EF4-FFF2-40B4-BE49-F238E27FC236}">
                <a16:creationId xmlns:a16="http://schemas.microsoft.com/office/drawing/2014/main" id="{E4040748-ADD8-45D8-9D91-99D9772DDA3B}"/>
              </a:ext>
            </a:extLst>
          </p:cNvPr>
          <p:cNvSpPr txBox="1"/>
          <p:nvPr/>
        </p:nvSpPr>
        <p:spPr>
          <a:xfrm>
            <a:off x="204041" y="5687941"/>
            <a:ext cx="2594403" cy="645409"/>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467" dirty="0">
                <a:solidFill>
                  <a:schemeClr val="tx2"/>
                </a:solidFill>
                <a:ea typeface="Nokia Pure Text" panose="020B0503020202020204" pitchFamily="34" charset="0"/>
                <a:cs typeface="Nokia Pure Headline Light"/>
              </a:rPr>
              <a:t>SU VM groups shown as gold, blue, and green boxes</a:t>
            </a:r>
          </a:p>
        </p:txBody>
      </p:sp>
      <p:cxnSp>
        <p:nvCxnSpPr>
          <p:cNvPr id="155" name="Straight Connector 154">
            <a:extLst>
              <a:ext uri="{FF2B5EF4-FFF2-40B4-BE49-F238E27FC236}">
                <a16:creationId xmlns:a16="http://schemas.microsoft.com/office/drawing/2014/main" id="{377F1627-C1C0-4EAC-9671-67E10F01933F}"/>
              </a:ext>
            </a:extLst>
          </p:cNvPr>
          <p:cNvCxnSpPr>
            <a:cxnSpLocks/>
          </p:cNvCxnSpPr>
          <p:nvPr/>
        </p:nvCxnSpPr>
        <p:spPr>
          <a:xfrm flipH="1">
            <a:off x="6353776" y="4763293"/>
            <a:ext cx="2108457" cy="1"/>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B7C84094-5539-4244-9440-64627215C07B}"/>
              </a:ext>
            </a:extLst>
          </p:cNvPr>
          <p:cNvCxnSpPr>
            <a:cxnSpLocks/>
          </p:cNvCxnSpPr>
          <p:nvPr/>
        </p:nvCxnSpPr>
        <p:spPr>
          <a:xfrm flipH="1" flipV="1">
            <a:off x="1278300" y="4756783"/>
            <a:ext cx="1277531" cy="1294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C54ACE28-2DE8-4D76-9037-D79300F3C6CD}"/>
              </a:ext>
            </a:extLst>
          </p:cNvPr>
          <p:cNvSpPr txBox="1"/>
          <p:nvPr/>
        </p:nvSpPr>
        <p:spPr>
          <a:xfrm>
            <a:off x="2953849" y="5504830"/>
            <a:ext cx="1306136" cy="3989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DB replication</a:t>
            </a:r>
          </a:p>
        </p:txBody>
      </p:sp>
      <p:sp>
        <p:nvSpPr>
          <p:cNvPr id="131" name="TextBox 130">
            <a:extLst>
              <a:ext uri="{FF2B5EF4-FFF2-40B4-BE49-F238E27FC236}">
                <a16:creationId xmlns:a16="http://schemas.microsoft.com/office/drawing/2014/main" id="{48225B6F-00B2-4C53-8A2E-AB4AFC730BC1}"/>
              </a:ext>
            </a:extLst>
          </p:cNvPr>
          <p:cNvSpPr txBox="1"/>
          <p:nvPr/>
        </p:nvSpPr>
        <p:spPr>
          <a:xfrm>
            <a:off x="126960" y="1019929"/>
            <a:ext cx="2270253" cy="60411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Operation and Management, logging</a:t>
            </a:r>
          </a:p>
        </p:txBody>
      </p:sp>
      <p:sp>
        <p:nvSpPr>
          <p:cNvPr id="139" name="TextBox 138">
            <a:extLst>
              <a:ext uri="{FF2B5EF4-FFF2-40B4-BE49-F238E27FC236}">
                <a16:creationId xmlns:a16="http://schemas.microsoft.com/office/drawing/2014/main" id="{661D8941-4F3D-4F43-94E8-CE232D714FAD}"/>
              </a:ext>
            </a:extLst>
          </p:cNvPr>
          <p:cNvSpPr txBox="1"/>
          <p:nvPr/>
        </p:nvSpPr>
        <p:spPr>
          <a:xfrm>
            <a:off x="4917040" y="1000067"/>
            <a:ext cx="2270253" cy="60411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Operation and Management, logging</a:t>
            </a:r>
          </a:p>
        </p:txBody>
      </p:sp>
      <p:sp>
        <p:nvSpPr>
          <p:cNvPr id="3" name="Rectangle 2">
            <a:extLst>
              <a:ext uri="{FF2B5EF4-FFF2-40B4-BE49-F238E27FC236}">
                <a16:creationId xmlns:a16="http://schemas.microsoft.com/office/drawing/2014/main" id="{3F9B3B23-78F4-47F6-B752-B05F68764B31}"/>
              </a:ext>
            </a:extLst>
          </p:cNvPr>
          <p:cNvSpPr/>
          <p:nvPr/>
        </p:nvSpPr>
        <p:spPr>
          <a:xfrm>
            <a:off x="2429559" y="990136"/>
            <a:ext cx="1570494" cy="502573"/>
          </a:xfrm>
          <a:prstGeom prst="rect">
            <a:avLst/>
          </a:prstGeom>
        </p:spPr>
        <p:txBody>
          <a:bodyPr wrap="none">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rPr>
              <a:t>Provisioning, API </a:t>
            </a:r>
            <a:br>
              <a:rPr lang="en-US" sz="1333" dirty="0">
                <a:solidFill>
                  <a:schemeClr val="tx2"/>
                </a:solidFill>
                <a:ea typeface="Nokia Pure Text" panose="020B0503020202020204" pitchFamily="34" charset="0"/>
              </a:rPr>
            </a:br>
            <a:r>
              <a:rPr lang="en-US" sz="1333" dirty="0">
                <a:solidFill>
                  <a:schemeClr val="tx2"/>
                </a:solidFill>
                <a:ea typeface="Nokia Pure Text" panose="020B0503020202020204" pitchFamily="34" charset="0"/>
              </a:rPr>
              <a:t>requests, SPR traffic</a:t>
            </a:r>
          </a:p>
        </p:txBody>
      </p:sp>
    </p:spTree>
    <p:extLst>
      <p:ext uri="{BB962C8B-B14F-4D97-AF65-F5344CB8AC3E}">
        <p14:creationId xmlns:p14="http://schemas.microsoft.com/office/powerpoint/2010/main" val="2080418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2DAAA-C835-45BD-AA75-F0378B04BA48}"/>
              </a:ext>
            </a:extLst>
          </p:cNvPr>
          <p:cNvSpPr>
            <a:spLocks noGrp="1"/>
          </p:cNvSpPr>
          <p:nvPr>
            <p:ph type="title"/>
          </p:nvPr>
        </p:nvSpPr>
        <p:spPr/>
        <p:txBody>
          <a:bodyPr>
            <a:normAutofit fontScale="90000"/>
          </a:bodyPr>
          <a:lstStyle/>
          <a:p>
            <a:r>
              <a:rPr lang="en-US" dirty="0"/>
              <a:t>NPC VNF lifecycle management</a:t>
            </a:r>
          </a:p>
        </p:txBody>
      </p:sp>
      <p:sp>
        <p:nvSpPr>
          <p:cNvPr id="5" name="Text Placeholder 4">
            <a:extLst>
              <a:ext uri="{FF2B5EF4-FFF2-40B4-BE49-F238E27FC236}">
                <a16:creationId xmlns:a16="http://schemas.microsoft.com/office/drawing/2014/main" id="{CFDE1A99-E045-4CF2-A6BB-22FBAF3D4CC4}"/>
              </a:ext>
            </a:extLst>
          </p:cNvPr>
          <p:cNvSpPr>
            <a:spLocks noGrp="1"/>
          </p:cNvSpPr>
          <p:nvPr>
            <p:ph type="body" sz="quarter" idx="10"/>
          </p:nvPr>
        </p:nvSpPr>
        <p:spPr/>
        <p:txBody>
          <a:bodyPr/>
          <a:lstStyle/>
          <a:p>
            <a:r>
              <a:rPr lang="en-US" dirty="0"/>
              <a:t>Via Nokia CBAM VNFM</a:t>
            </a:r>
          </a:p>
        </p:txBody>
      </p:sp>
      <p:graphicFrame>
        <p:nvGraphicFramePr>
          <p:cNvPr id="8" name="Content Placeholder 7">
            <a:extLst>
              <a:ext uri="{FF2B5EF4-FFF2-40B4-BE49-F238E27FC236}">
                <a16:creationId xmlns:a16="http://schemas.microsoft.com/office/drawing/2014/main" id="{7FF5A81B-A38A-48D6-A82E-9A5BDE4AA3C9}"/>
              </a:ext>
            </a:extLst>
          </p:cNvPr>
          <p:cNvGraphicFramePr>
            <a:graphicFrameLocks noGrp="1"/>
          </p:cNvGraphicFramePr>
          <p:nvPr>
            <p:ph sz="quarter" idx="15"/>
          </p:nvPr>
        </p:nvGraphicFramePr>
        <p:xfrm>
          <a:off x="2708214" y="1323118"/>
          <a:ext cx="11078633" cy="4747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1">
            <a:extLst>
              <a:ext uri="{FF2B5EF4-FFF2-40B4-BE49-F238E27FC236}">
                <a16:creationId xmlns:a16="http://schemas.microsoft.com/office/drawing/2014/main" id="{E594526E-BA77-40C4-90E5-54C0B44DD3AB}"/>
              </a:ext>
            </a:extLst>
          </p:cNvPr>
          <p:cNvSpPr txBox="1">
            <a:spLocks/>
          </p:cNvSpPr>
          <p:nvPr/>
        </p:nvSpPr>
        <p:spPr>
          <a:xfrm>
            <a:off x="1117600" y="1498601"/>
            <a:ext cx="10517600" cy="5404707"/>
          </a:xfrm>
          <a:prstGeom prst="rect">
            <a:avLst/>
          </a:prstGeom>
        </p:spPr>
        <p:txBody>
          <a:bodyPr lIns="0" tIns="0" rIns="0" bIns="0"/>
          <a:lstStyle>
            <a:lvl1pPr marL="342900" indent="-342900" algn="l" defTabSz="914400" rtl="0" eaLnBrk="1" latinLnBrk="0" hangingPunct="1">
              <a:spcBef>
                <a:spcPct val="20000"/>
              </a:spcBef>
              <a:buFont typeface="Arial" panose="020B0604020202020204" pitchFamily="34" charset="0"/>
              <a:buChar char="•"/>
              <a:defRPr sz="1600" kern="1200">
                <a:solidFill>
                  <a:schemeClr val="tx2"/>
                </a:solidFill>
                <a:latin typeface="+mn-lt"/>
                <a:ea typeface="+mn-ea"/>
                <a:cs typeface="+mn-cs"/>
              </a:defRPr>
            </a:lvl1pPr>
            <a:lvl2pPr marL="460800" indent="-28575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2pPr>
            <a:lvl3pPr marL="691200" indent="-230400" algn="l" defTabSz="914400" rtl="0" eaLnBrk="1" latinLnBrk="0" hangingPunct="1">
              <a:spcBef>
                <a:spcPct val="20000"/>
              </a:spcBef>
              <a:buFont typeface="Arial" panose="020B0604020202020204" pitchFamily="34" charset="0"/>
              <a:buChar char="•"/>
              <a:defRPr sz="1200" kern="1200">
                <a:solidFill>
                  <a:schemeClr val="tx2"/>
                </a:solidFill>
                <a:latin typeface="+mn-lt"/>
                <a:ea typeface="+mn-ea"/>
                <a:cs typeface="+mn-cs"/>
              </a:defRPr>
            </a:lvl3pPr>
            <a:lvl4pPr marL="921600" indent="-228600" algn="l" defTabSz="914400" rtl="0" eaLnBrk="1" latinLnBrk="0" hangingPunct="1">
              <a:spcBef>
                <a:spcPct val="20000"/>
              </a:spcBef>
              <a:buFont typeface="Arial" panose="020B0604020202020204" pitchFamily="34" charset="0"/>
              <a:buChar char="–"/>
              <a:defRPr sz="1000" kern="1200">
                <a:solidFill>
                  <a:schemeClr val="tx2"/>
                </a:solidFill>
                <a:latin typeface="+mn-lt"/>
                <a:ea typeface="+mn-ea"/>
                <a:cs typeface="+mn-cs"/>
              </a:defRPr>
            </a:lvl4pPr>
            <a:lvl5pPr marL="1152000" indent="-228600" algn="l" defTabSz="914400" rtl="0" eaLnBrk="1" latinLnBrk="0" hangingPunct="1">
              <a:spcBef>
                <a:spcPct val="20000"/>
              </a:spcBef>
              <a:buFont typeface="Arial" panose="020B0604020202020204" pitchFamily="34" charset="0"/>
              <a:buChar char="»"/>
              <a:defRPr sz="8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just" defTabSz="1219140">
              <a:buNone/>
              <a:defRPr/>
            </a:pPr>
            <a:r>
              <a:rPr lang="en-US" sz="1867" b="1" dirty="0">
                <a:solidFill>
                  <a:srgbClr val="001135">
                    <a:lumMod val="50000"/>
                    <a:lumOff val="50000"/>
                  </a:srgbClr>
                </a:solidFill>
                <a:latin typeface="Nokia Pure Text"/>
              </a:rPr>
              <a:t>Life Cycle Events</a:t>
            </a:r>
          </a:p>
          <a:p>
            <a:pPr marL="306903" lvl="1" indent="-306903" algn="just" defTabSz="1219140">
              <a:buFont typeface="Arial" charset="0"/>
              <a:buChar char="•"/>
              <a:defRPr/>
            </a:pPr>
            <a:endParaRPr lang="en-US" sz="1867" dirty="0">
              <a:solidFill>
                <a:srgbClr val="001135">
                  <a:lumMod val="50000"/>
                  <a:lumOff val="50000"/>
                </a:srgbClr>
              </a:solidFill>
              <a:latin typeface="Nokia Pure Text"/>
            </a:endParaRPr>
          </a:p>
          <a:p>
            <a:pPr marL="306903" lvl="1" indent="-306903" algn="just" defTabSz="1219140">
              <a:buFont typeface="Arial" charset="0"/>
              <a:buChar char="•"/>
              <a:defRPr/>
            </a:pPr>
            <a:r>
              <a:rPr lang="en-US" sz="1867" dirty="0">
                <a:solidFill>
                  <a:srgbClr val="001135"/>
                </a:solidFill>
                <a:latin typeface="Nokia Pure Text"/>
              </a:rPr>
              <a:t>Instantiate VNF</a:t>
            </a:r>
          </a:p>
          <a:p>
            <a:pPr marL="306903" lvl="1" indent="-306903" algn="just" defTabSz="1219140">
              <a:buFont typeface="Arial" charset="0"/>
              <a:buChar char="•"/>
              <a:defRPr/>
            </a:pPr>
            <a:r>
              <a:rPr lang="en-US" sz="1867" dirty="0">
                <a:solidFill>
                  <a:srgbClr val="001135"/>
                </a:solidFill>
                <a:latin typeface="Nokia Pure Text"/>
              </a:rPr>
              <a:t>Healing</a:t>
            </a:r>
          </a:p>
          <a:p>
            <a:pPr marL="306903" lvl="1" indent="-306903" algn="just" defTabSz="1219140">
              <a:buFont typeface="Arial" charset="0"/>
              <a:buChar char="•"/>
              <a:defRPr/>
            </a:pPr>
            <a:r>
              <a:rPr lang="en-US" sz="1867" dirty="0">
                <a:solidFill>
                  <a:srgbClr val="001135"/>
                </a:solidFill>
                <a:latin typeface="Nokia Pure Text"/>
              </a:rPr>
              <a:t>Scale out /Scale –In</a:t>
            </a:r>
          </a:p>
          <a:p>
            <a:pPr marL="306903" lvl="1" indent="-306903" algn="just" defTabSz="1219140">
              <a:buFont typeface="Arial" charset="0"/>
              <a:buChar char="•"/>
              <a:defRPr/>
            </a:pPr>
            <a:r>
              <a:rPr lang="en-US" sz="1867" dirty="0">
                <a:solidFill>
                  <a:srgbClr val="001135"/>
                </a:solidFill>
                <a:latin typeface="Nokia Pure Text"/>
              </a:rPr>
              <a:t>Terminate VNF</a:t>
            </a:r>
          </a:p>
          <a:p>
            <a:pPr marL="306903" lvl="1" indent="-306903" algn="just" defTabSz="1219140">
              <a:buFont typeface="Arial" charset="0"/>
              <a:buChar char="•"/>
              <a:defRPr/>
            </a:pPr>
            <a:r>
              <a:rPr lang="en-US" sz="1867" dirty="0">
                <a:solidFill>
                  <a:srgbClr val="001135"/>
                </a:solidFill>
                <a:latin typeface="Nokia Pure Text"/>
              </a:rPr>
              <a:t>Delete VNF </a:t>
            </a:r>
          </a:p>
          <a:p>
            <a:pPr marL="306903" lvl="1" indent="-306903" algn="just" defTabSz="1219140">
              <a:buFont typeface="Arial" charset="0"/>
              <a:buChar char="•"/>
              <a:defRPr/>
            </a:pPr>
            <a:r>
              <a:rPr lang="en-US" sz="1867" dirty="0">
                <a:solidFill>
                  <a:srgbClr val="001135"/>
                </a:solidFill>
                <a:latin typeface="Nokia Pure Text"/>
              </a:rPr>
              <a:t>Backup and Restore</a:t>
            </a:r>
          </a:p>
          <a:p>
            <a:pPr marL="306903" lvl="1" indent="-306903" algn="just" defTabSz="1219140">
              <a:buFont typeface="Arial" charset="0"/>
              <a:buChar char="•"/>
              <a:defRPr/>
            </a:pPr>
            <a:r>
              <a:rPr lang="en-US" sz="1867" dirty="0">
                <a:solidFill>
                  <a:srgbClr val="001135"/>
                </a:solidFill>
                <a:latin typeface="Nokia Pure Text"/>
              </a:rPr>
              <a:t>VNF Network Upgrade</a:t>
            </a:r>
          </a:p>
          <a:p>
            <a:pPr marL="306903" lvl="1" indent="-306903" algn="just" defTabSz="1219140">
              <a:buFont typeface="Arial" charset="0"/>
              <a:buChar char="•"/>
              <a:defRPr/>
            </a:pPr>
            <a:r>
              <a:rPr lang="en-US" sz="1867" dirty="0">
                <a:solidFill>
                  <a:srgbClr val="001135"/>
                </a:solidFill>
                <a:latin typeface="Nokia Pure Text"/>
              </a:rPr>
              <a:t>VNF Disaster recovery</a:t>
            </a:r>
          </a:p>
          <a:p>
            <a:pPr marL="306903" lvl="1" indent="-306903" algn="just" defTabSz="1219140">
              <a:buFont typeface="Arial" charset="0"/>
              <a:buChar char="•"/>
              <a:defRPr/>
            </a:pPr>
            <a:r>
              <a:rPr lang="en-US" sz="1867" dirty="0">
                <a:solidFill>
                  <a:srgbClr val="001135"/>
                </a:solidFill>
                <a:latin typeface="Nokia Pure Text"/>
              </a:rPr>
              <a:t>Auto Healing</a:t>
            </a:r>
          </a:p>
          <a:p>
            <a:pPr marL="306903" lvl="1" indent="-306903" algn="just" defTabSz="1219140">
              <a:buFont typeface="Arial" charset="0"/>
              <a:buChar char="•"/>
              <a:defRPr/>
            </a:pPr>
            <a:r>
              <a:rPr lang="en-US" sz="1867" dirty="0">
                <a:solidFill>
                  <a:srgbClr val="001135"/>
                </a:solidFill>
                <a:latin typeface="Nokia Pure Text"/>
              </a:rPr>
              <a:t>Auto Scaling</a:t>
            </a:r>
          </a:p>
        </p:txBody>
      </p:sp>
    </p:spTree>
    <p:extLst>
      <p:ext uri="{BB962C8B-B14F-4D97-AF65-F5344CB8AC3E}">
        <p14:creationId xmlns:p14="http://schemas.microsoft.com/office/powerpoint/2010/main" val="139860447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b="1" dirty="0">
                <a:solidFill>
                  <a:schemeClr val="tx2"/>
                </a:solidFill>
              </a:rPr>
              <a:t>Interfaces &amp; integration capabilities</a:t>
            </a:r>
            <a:endParaRPr lang="en-US" sz="2400" dirty="0">
              <a:solidFill>
                <a:schemeClr val="tx2"/>
              </a:solidFill>
            </a:endParaRP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dirty="0">
                <a:solidFill>
                  <a:schemeClr val="tx2"/>
                </a:solidFill>
              </a:rPr>
              <a:t>Main use cases</a:t>
            </a:r>
          </a:p>
        </p:txBody>
      </p:sp>
    </p:spTree>
    <p:extLst>
      <p:ext uri="{BB962C8B-B14F-4D97-AF65-F5344CB8AC3E}">
        <p14:creationId xmlns:p14="http://schemas.microsoft.com/office/powerpoint/2010/main" val="11304311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45214-984D-48E5-8998-7782F07F072E}"/>
              </a:ext>
            </a:extLst>
          </p:cNvPr>
          <p:cNvSpPr>
            <a:spLocks noGrp="1"/>
          </p:cNvSpPr>
          <p:nvPr>
            <p:ph sz="quarter" idx="15"/>
          </p:nvPr>
        </p:nvSpPr>
        <p:spPr/>
        <p:txBody>
          <a:bodyPr/>
          <a:lstStyle/>
          <a:p>
            <a:r>
              <a:rPr lang="en-US"/>
              <a:t>NPC can provide the following to gateways (and TDFs)</a:t>
            </a:r>
          </a:p>
          <a:p>
            <a:pPr lvl="1"/>
            <a:r>
              <a:rPr lang="en-US"/>
              <a:t>QoS, including rates (down/up) and priority</a:t>
            </a:r>
          </a:p>
          <a:p>
            <a:pPr lvl="1"/>
            <a:r>
              <a:rPr lang="en-US"/>
              <a:t>PCC rules to define gateway behavior for a session/flow</a:t>
            </a:r>
          </a:p>
          <a:p>
            <a:pPr lvl="1"/>
            <a:r>
              <a:rPr lang="en-US"/>
              <a:t>Redirects</a:t>
            </a:r>
          </a:p>
          <a:p>
            <a:pPr lvl="1"/>
            <a:r>
              <a:rPr lang="en-US"/>
              <a:t>Charging related policies (such which rating group to use)</a:t>
            </a:r>
          </a:p>
          <a:p>
            <a:pPr lvl="3"/>
            <a:endParaRPr lang="en-US"/>
          </a:p>
          <a:p>
            <a:r>
              <a:rPr lang="en-US"/>
              <a:t>NPC can accept or reject/terminate sessions</a:t>
            </a:r>
          </a:p>
          <a:p>
            <a:pPr lvl="3"/>
            <a:endParaRPr lang="en-US"/>
          </a:p>
          <a:p>
            <a:r>
              <a:rPr lang="en-US"/>
              <a:t>It can register for events from the gateways (and TDFs)</a:t>
            </a:r>
          </a:p>
          <a:p>
            <a:pPr lvl="1"/>
            <a:r>
              <a:rPr lang="en-US"/>
              <a:t>Be notified when events occur, such as a RAT Type change</a:t>
            </a:r>
          </a:p>
          <a:p>
            <a:pPr lvl="1"/>
            <a:r>
              <a:rPr lang="en-US"/>
              <a:t>Receive a ‘call back’ from a gateway (Revalidation Timeout)</a:t>
            </a:r>
          </a:p>
          <a:p>
            <a:pPr lvl="1"/>
            <a:r>
              <a:rPr lang="en-US"/>
              <a:t>Usage monitoring, such as reporting when a UE has used 20MB of data</a:t>
            </a:r>
          </a:p>
          <a:p>
            <a:pPr lvl="3"/>
            <a:endParaRPr lang="en-US"/>
          </a:p>
          <a:p>
            <a:r>
              <a:rPr lang="en-US"/>
              <a:t>Policies are provided on request and can be pushed for updates</a:t>
            </a:r>
            <a:endParaRPr lang="en-CA"/>
          </a:p>
        </p:txBody>
      </p:sp>
      <p:sp>
        <p:nvSpPr>
          <p:cNvPr id="4" name="Title 3">
            <a:extLst>
              <a:ext uri="{FF2B5EF4-FFF2-40B4-BE49-F238E27FC236}">
                <a16:creationId xmlns:a16="http://schemas.microsoft.com/office/drawing/2014/main" id="{A91519D2-1564-43FD-89D8-2625092E726B}"/>
              </a:ext>
            </a:extLst>
          </p:cNvPr>
          <p:cNvSpPr>
            <a:spLocks noGrp="1"/>
          </p:cNvSpPr>
          <p:nvPr>
            <p:ph type="title"/>
          </p:nvPr>
        </p:nvSpPr>
        <p:spPr/>
        <p:txBody>
          <a:bodyPr>
            <a:normAutofit fontScale="90000"/>
          </a:bodyPr>
          <a:lstStyle/>
          <a:p>
            <a:r>
              <a:rPr lang="en-CA"/>
              <a:t>Policy Management</a:t>
            </a:r>
          </a:p>
        </p:txBody>
      </p:sp>
      <p:sp>
        <p:nvSpPr>
          <p:cNvPr id="5" name="Text Placeholder 4">
            <a:extLst>
              <a:ext uri="{FF2B5EF4-FFF2-40B4-BE49-F238E27FC236}">
                <a16:creationId xmlns:a16="http://schemas.microsoft.com/office/drawing/2014/main" id="{19649A31-D0C1-46F7-A892-F2E6BCF32A7D}"/>
              </a:ext>
            </a:extLst>
          </p:cNvPr>
          <p:cNvSpPr>
            <a:spLocks noGrp="1"/>
          </p:cNvSpPr>
          <p:nvPr>
            <p:ph type="body" sz="quarter" idx="10"/>
          </p:nvPr>
        </p:nvSpPr>
        <p:spPr/>
        <p:txBody>
          <a:bodyPr/>
          <a:lstStyle/>
          <a:p>
            <a:r>
              <a:rPr lang="en-US"/>
              <a:t>Sample policy behaviors</a:t>
            </a:r>
            <a:endParaRPr lang="en-CA"/>
          </a:p>
        </p:txBody>
      </p:sp>
    </p:spTree>
    <p:extLst>
      <p:ext uri="{BB962C8B-B14F-4D97-AF65-F5344CB8AC3E}">
        <p14:creationId xmlns:p14="http://schemas.microsoft.com/office/powerpoint/2010/main" val="286654897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5"/>
          </p:nvPr>
        </p:nvSpPr>
        <p:spPr/>
        <p:txBody>
          <a:bodyPr/>
          <a:lstStyle/>
          <a:p>
            <a:r>
              <a:rPr lang="en-US"/>
              <a:t>NPC provides the Policy Charging and Rules Function (PCRF) in 4G/LTE</a:t>
            </a:r>
          </a:p>
          <a:p>
            <a:pPr lvl="1"/>
            <a:r>
              <a:rPr lang="en-US"/>
              <a:t>It provides policy to gateways (PCEFs) and other elements such as traffic detection elements (TDFs)</a:t>
            </a:r>
          </a:p>
          <a:p>
            <a:pPr lvl="2"/>
            <a:endParaRPr lang="en-US"/>
          </a:p>
          <a:p>
            <a:r>
              <a:rPr lang="en-US"/>
              <a:t>NPC provides the Policy Control Function (PCF) in 5G</a:t>
            </a:r>
          </a:p>
          <a:p>
            <a:pPr lvl="1"/>
            <a:r>
              <a:rPr lang="en-US"/>
              <a:t>Both can be provided in the same NPC instance – a combined PCRF+PCF</a:t>
            </a:r>
          </a:p>
          <a:p>
            <a:pPr lvl="2"/>
            <a:endParaRPr lang="en-US"/>
          </a:p>
          <a:p>
            <a:r>
              <a:rPr lang="en-US"/>
              <a:t>NPC can provide tailored policy based on a wide variety of inputs, including</a:t>
            </a:r>
          </a:p>
          <a:p>
            <a:pPr lvl="1"/>
            <a:r>
              <a:rPr lang="en-US"/>
              <a:t>Subscription type</a:t>
            </a:r>
          </a:p>
          <a:p>
            <a:pPr lvl="1"/>
            <a:r>
              <a:rPr lang="en-US"/>
              <a:t>Type of device</a:t>
            </a:r>
          </a:p>
          <a:p>
            <a:pPr lvl="1"/>
            <a:r>
              <a:rPr lang="en-US"/>
              <a:t>Location (such as MCC/MNC, GGSN IP address, cell tower)</a:t>
            </a:r>
          </a:p>
          <a:p>
            <a:pPr lvl="1"/>
            <a:r>
              <a:rPr lang="en-US"/>
              <a:t>Configured subscriber/device data</a:t>
            </a:r>
          </a:p>
          <a:p>
            <a:pPr lvl="1"/>
            <a:r>
              <a:rPr lang="en-US"/>
              <a:t>Time of day / day of week</a:t>
            </a:r>
          </a:p>
          <a:p>
            <a:pPr lvl="1"/>
            <a:r>
              <a:rPr lang="en-US"/>
              <a:t>Usage related policies, such as CHF/OCS counter values</a:t>
            </a:r>
          </a:p>
          <a:p>
            <a:endParaRPr lang="en-US"/>
          </a:p>
        </p:txBody>
      </p:sp>
      <p:sp>
        <p:nvSpPr>
          <p:cNvPr id="15" name="Title 14"/>
          <p:cNvSpPr>
            <a:spLocks noGrp="1"/>
          </p:cNvSpPr>
          <p:nvPr>
            <p:ph type="title"/>
          </p:nvPr>
        </p:nvSpPr>
        <p:spPr/>
        <p:txBody>
          <a:bodyPr>
            <a:normAutofit fontScale="90000"/>
          </a:bodyPr>
          <a:lstStyle/>
          <a:p>
            <a:r>
              <a:rPr lang="en-CA"/>
              <a:t>Policy Management</a:t>
            </a:r>
            <a:endParaRPr lang="en-US"/>
          </a:p>
        </p:txBody>
      </p:sp>
      <p:sp>
        <p:nvSpPr>
          <p:cNvPr id="5" name="Text Placeholder 4"/>
          <p:cNvSpPr>
            <a:spLocks noGrp="1"/>
          </p:cNvSpPr>
          <p:nvPr>
            <p:ph type="body" sz="quarter" idx="10"/>
          </p:nvPr>
        </p:nvSpPr>
        <p:spPr/>
        <p:txBody>
          <a:bodyPr/>
          <a:lstStyle/>
          <a:p>
            <a:r>
              <a:rPr lang="en-US"/>
              <a:t>Policy control</a:t>
            </a:r>
          </a:p>
        </p:txBody>
      </p:sp>
    </p:spTree>
    <p:extLst>
      <p:ext uri="{BB962C8B-B14F-4D97-AF65-F5344CB8AC3E}">
        <p14:creationId xmlns:p14="http://schemas.microsoft.com/office/powerpoint/2010/main" val="24602982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a:extLst>
              <a:ext uri="{FF2B5EF4-FFF2-40B4-BE49-F238E27FC236}">
                <a16:creationId xmlns:a16="http://schemas.microsoft.com/office/drawing/2014/main" id="{BFE9AE33-05FD-4305-B5EA-A34CF3427F5A}"/>
              </a:ext>
            </a:extLst>
          </p:cNvPr>
          <p:cNvSpPr/>
          <p:nvPr/>
        </p:nvSpPr>
        <p:spPr>
          <a:xfrm>
            <a:off x="4185754" y="2906980"/>
            <a:ext cx="3373820" cy="1629397"/>
          </a:xfrm>
          <a:prstGeom prst="ellipse">
            <a:avLst/>
          </a:prstGeom>
          <a:noFill/>
          <a:ln w="508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endParaRPr lang="en-US" sz="1600">
              <a:solidFill>
                <a:schemeClr val="bg1"/>
              </a:solidFill>
              <a:latin typeface="Nokia Pure Text Light" panose="020B0403020202020204" pitchFamily="34" charset="0"/>
              <a:ea typeface="Nokia Pure Text Light" panose="020B0403020202020204" pitchFamily="34" charset="0"/>
            </a:endParaRPr>
          </a:p>
        </p:txBody>
      </p:sp>
      <p:sp>
        <p:nvSpPr>
          <p:cNvPr id="4" name="Title 3">
            <a:extLst>
              <a:ext uri="{FF2B5EF4-FFF2-40B4-BE49-F238E27FC236}">
                <a16:creationId xmlns:a16="http://schemas.microsoft.com/office/drawing/2014/main" id="{AE94314F-3633-4693-8B94-399BF68B432F}"/>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a:t>Policy Management</a:t>
            </a:r>
          </a:p>
        </p:txBody>
      </p:sp>
      <p:sp>
        <p:nvSpPr>
          <p:cNvPr id="5" name="Text Placeholder 4">
            <a:extLst>
              <a:ext uri="{FF2B5EF4-FFF2-40B4-BE49-F238E27FC236}">
                <a16:creationId xmlns:a16="http://schemas.microsoft.com/office/drawing/2014/main" id="{381DC102-C7E8-40A7-9C08-FE225136E912}"/>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Networks need policy management</a:t>
            </a:r>
            <a:endParaRPr lang="en-CA"/>
          </a:p>
        </p:txBody>
      </p:sp>
      <p:sp>
        <p:nvSpPr>
          <p:cNvPr id="6" name="Oval 5">
            <a:extLst>
              <a:ext uri="{FF2B5EF4-FFF2-40B4-BE49-F238E27FC236}">
                <a16:creationId xmlns:a16="http://schemas.microsoft.com/office/drawing/2014/main" id="{2991E2CF-0BEE-46CA-B26A-F96C7394FB9B}"/>
              </a:ext>
            </a:extLst>
          </p:cNvPr>
          <p:cNvSpPr/>
          <p:nvPr/>
        </p:nvSpPr>
        <p:spPr>
          <a:xfrm>
            <a:off x="125262" y="4368593"/>
            <a:ext cx="2496855" cy="1054307"/>
          </a:xfrm>
          <a:prstGeom prst="ellipse">
            <a:avLst/>
          </a:prstGeom>
          <a:noFill/>
          <a:ln w="12700">
            <a:solidFill>
              <a:schemeClr val="accent2">
                <a:alpha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sz="1600">
              <a:solidFill>
                <a:srgbClr val="FFFFFF"/>
              </a:solidFill>
              <a:latin typeface="Nokia Pure Text Light" panose="020B0403020202020204" pitchFamily="34" charset="0"/>
              <a:ea typeface="Nokia Pure Text Light" panose="020B0403020202020204" pitchFamily="34" charset="0"/>
            </a:endParaRPr>
          </a:p>
        </p:txBody>
      </p:sp>
      <p:sp>
        <p:nvSpPr>
          <p:cNvPr id="7" name="Freeform 7">
            <a:extLst>
              <a:ext uri="{FF2B5EF4-FFF2-40B4-BE49-F238E27FC236}">
                <a16:creationId xmlns:a16="http://schemas.microsoft.com/office/drawing/2014/main" id="{4D9C03B9-6C2C-4141-9E89-0D556DB12998}"/>
              </a:ext>
            </a:extLst>
          </p:cNvPr>
          <p:cNvSpPr/>
          <p:nvPr/>
        </p:nvSpPr>
        <p:spPr>
          <a:xfrm flipH="1">
            <a:off x="3728457" y="4746857"/>
            <a:ext cx="848864" cy="105770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6719 w 2096719"/>
              <a:gd name="connsiteY0" fmla="*/ 0 h 1664106"/>
              <a:gd name="connsiteX1" fmla="*/ 2090057 w 2096719"/>
              <a:gd name="connsiteY1" fmla="*/ 749706 h 1664106"/>
              <a:gd name="connsiteX2" fmla="*/ 0 w 2096719"/>
              <a:gd name="connsiteY2" fmla="*/ 749706 h 1664106"/>
              <a:gd name="connsiteX3" fmla="*/ 0 w 2096719"/>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6719" h="1664106">
                <a:moveTo>
                  <a:pt x="2096719" y="0"/>
                </a:moveTo>
                <a:cubicBezTo>
                  <a:pt x="2094498" y="249902"/>
                  <a:pt x="2092278" y="499804"/>
                  <a:pt x="2090057" y="749706"/>
                </a:cubicBez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cxnSp>
        <p:nvCxnSpPr>
          <p:cNvPr id="8" name="Straight Connector 25">
            <a:extLst>
              <a:ext uri="{FF2B5EF4-FFF2-40B4-BE49-F238E27FC236}">
                <a16:creationId xmlns:a16="http://schemas.microsoft.com/office/drawing/2014/main" id="{482B47C3-C56A-4EC5-9D51-D0FE63F5C2BD}"/>
              </a:ext>
            </a:extLst>
          </p:cNvPr>
          <p:cNvCxnSpPr>
            <a:cxnSpLocks noChangeShapeType="1"/>
          </p:cNvCxnSpPr>
          <p:nvPr/>
        </p:nvCxnSpPr>
        <p:spPr bwMode="auto">
          <a:xfrm>
            <a:off x="2310063" y="5841964"/>
            <a:ext cx="7720348" cy="0"/>
          </a:xfrm>
          <a:prstGeom prst="line">
            <a:avLst/>
          </a:prstGeom>
          <a:noFill/>
          <a:ln w="12700" algn="ctr">
            <a:solidFill>
              <a:schemeClr val="tx2"/>
            </a:solidFill>
            <a:round/>
            <a:headEnd/>
            <a:tailEnd/>
          </a:ln>
        </p:spPr>
      </p:cxnSp>
      <p:grpSp>
        <p:nvGrpSpPr>
          <p:cNvPr id="9" name="Group 8">
            <a:extLst>
              <a:ext uri="{FF2B5EF4-FFF2-40B4-BE49-F238E27FC236}">
                <a16:creationId xmlns:a16="http://schemas.microsoft.com/office/drawing/2014/main" id="{97CB101D-9EAA-42B2-AFF8-A7E315A41820}"/>
              </a:ext>
            </a:extLst>
          </p:cNvPr>
          <p:cNvGrpSpPr>
            <a:grpSpLocks noChangeAspect="1"/>
          </p:cNvGrpSpPr>
          <p:nvPr/>
        </p:nvGrpSpPr>
        <p:grpSpPr>
          <a:xfrm>
            <a:off x="3095996" y="5499635"/>
            <a:ext cx="660053" cy="860676"/>
            <a:chOff x="4651200" y="3535909"/>
            <a:chExt cx="900000" cy="1173556"/>
          </a:xfrm>
        </p:grpSpPr>
        <p:sp>
          <p:nvSpPr>
            <p:cNvPr id="10" name="TextBox 9">
              <a:extLst>
                <a:ext uri="{FF2B5EF4-FFF2-40B4-BE49-F238E27FC236}">
                  <a16:creationId xmlns:a16="http://schemas.microsoft.com/office/drawing/2014/main" id="{BF577D4E-1317-4BAE-BF88-57CC900F0F4E}"/>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RNC</a:t>
              </a:r>
            </a:p>
          </p:txBody>
        </p:sp>
        <p:pic>
          <p:nvPicPr>
            <p:cNvPr id="11" name="Picture 10" descr="RACK ICON_Blue Black_RGB.png">
              <a:extLst>
                <a:ext uri="{FF2B5EF4-FFF2-40B4-BE49-F238E27FC236}">
                  <a16:creationId xmlns:a16="http://schemas.microsoft.com/office/drawing/2014/main" id="{0197985C-8948-491D-A3DC-6AD788FDC7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cxnSp>
        <p:nvCxnSpPr>
          <p:cNvPr id="12" name="Straight Connector 27">
            <a:extLst>
              <a:ext uri="{FF2B5EF4-FFF2-40B4-BE49-F238E27FC236}">
                <a16:creationId xmlns:a16="http://schemas.microsoft.com/office/drawing/2014/main" id="{BE4F45A5-2401-4DB9-BEB9-236DDA1B593F}"/>
              </a:ext>
            </a:extLst>
          </p:cNvPr>
          <p:cNvCxnSpPr>
            <a:cxnSpLocks noChangeShapeType="1"/>
            <a:endCxn id="43" idx="1"/>
          </p:cNvCxnSpPr>
          <p:nvPr/>
        </p:nvCxnSpPr>
        <p:spPr bwMode="auto">
          <a:xfrm flipV="1">
            <a:off x="6757501" y="3720356"/>
            <a:ext cx="1766175" cy="0"/>
          </a:xfrm>
          <a:prstGeom prst="line">
            <a:avLst/>
          </a:prstGeom>
          <a:noFill/>
          <a:ln w="12700" algn="ctr">
            <a:solidFill>
              <a:schemeClr val="tx2"/>
            </a:solidFill>
            <a:round/>
            <a:headEnd/>
            <a:tailEnd/>
          </a:ln>
        </p:spPr>
      </p:cxnSp>
      <p:cxnSp>
        <p:nvCxnSpPr>
          <p:cNvPr id="13" name="Straight Connector 27">
            <a:extLst>
              <a:ext uri="{FF2B5EF4-FFF2-40B4-BE49-F238E27FC236}">
                <a16:creationId xmlns:a16="http://schemas.microsoft.com/office/drawing/2014/main" id="{0FA8C456-7404-463F-917B-D231DAF2EDDA}"/>
              </a:ext>
            </a:extLst>
          </p:cNvPr>
          <p:cNvCxnSpPr>
            <a:cxnSpLocks noChangeShapeType="1"/>
          </p:cNvCxnSpPr>
          <p:nvPr/>
        </p:nvCxnSpPr>
        <p:spPr bwMode="auto">
          <a:xfrm flipH="1">
            <a:off x="6245478" y="4187283"/>
            <a:ext cx="1" cy="1408976"/>
          </a:xfrm>
          <a:prstGeom prst="line">
            <a:avLst/>
          </a:prstGeom>
          <a:noFill/>
          <a:ln w="12700" algn="ctr">
            <a:solidFill>
              <a:schemeClr val="tx2"/>
            </a:solidFill>
            <a:round/>
            <a:headEnd/>
            <a:tailEnd/>
          </a:ln>
        </p:spPr>
      </p:cxnSp>
      <p:sp>
        <p:nvSpPr>
          <p:cNvPr id="14" name="Text Box 14">
            <a:extLst>
              <a:ext uri="{FF2B5EF4-FFF2-40B4-BE49-F238E27FC236}">
                <a16:creationId xmlns:a16="http://schemas.microsoft.com/office/drawing/2014/main" id="{A58F7675-A481-46DD-9303-C744BAFACE03}"/>
              </a:ext>
            </a:extLst>
          </p:cNvPr>
          <p:cNvSpPr txBox="1">
            <a:spLocks noChangeArrowheads="1"/>
          </p:cNvSpPr>
          <p:nvPr/>
        </p:nvSpPr>
        <p:spPr bwMode="auto">
          <a:xfrm>
            <a:off x="6032577" y="475097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Gx</a:t>
            </a:r>
          </a:p>
        </p:txBody>
      </p:sp>
      <p:sp>
        <p:nvSpPr>
          <p:cNvPr id="15" name="TextBox 72">
            <a:extLst>
              <a:ext uri="{FF2B5EF4-FFF2-40B4-BE49-F238E27FC236}">
                <a16:creationId xmlns:a16="http://schemas.microsoft.com/office/drawing/2014/main" id="{3363EC6E-E642-4D1F-BD10-1E0156832CB4}"/>
              </a:ext>
            </a:extLst>
          </p:cNvPr>
          <p:cNvSpPr txBox="1">
            <a:spLocks noChangeArrowheads="1"/>
          </p:cNvSpPr>
          <p:nvPr/>
        </p:nvSpPr>
        <p:spPr bwMode="auto">
          <a:xfrm>
            <a:off x="6438377" y="4958095"/>
            <a:ext cx="1292185" cy="164212"/>
          </a:xfrm>
          <a:prstGeom prst="rect">
            <a:avLst/>
          </a:prstGeom>
          <a:noFill/>
          <a:ln w="9525">
            <a:noFill/>
            <a:miter lim="800000"/>
            <a:headEnd/>
            <a:tailEnd/>
          </a:ln>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067" err="1">
                <a:solidFill>
                  <a:srgbClr val="001135"/>
                </a:solidFill>
                <a:latin typeface="Nokia Pure Text Light"/>
                <a:ea typeface="MS PGothic" pitchFamily="34" charset="-128"/>
                <a:cs typeface="Arial" pitchFamily="34" charset="0"/>
              </a:rPr>
              <a:t>Sd</a:t>
            </a:r>
            <a:endParaRPr lang="en-US" sz="1067" baseline="30000">
              <a:solidFill>
                <a:srgbClr val="001135"/>
              </a:solidFill>
              <a:latin typeface="Nokia Pure Text Light"/>
              <a:ea typeface="MS PGothic" pitchFamily="34" charset="-128"/>
              <a:cs typeface="Arial" pitchFamily="34" charset="0"/>
            </a:endParaRPr>
          </a:p>
        </p:txBody>
      </p:sp>
      <p:cxnSp>
        <p:nvCxnSpPr>
          <p:cNvPr id="16" name="Straight Connector 50">
            <a:extLst>
              <a:ext uri="{FF2B5EF4-FFF2-40B4-BE49-F238E27FC236}">
                <a16:creationId xmlns:a16="http://schemas.microsoft.com/office/drawing/2014/main" id="{3B8DD93A-F7FC-4E4A-915A-915497E784E5}"/>
              </a:ext>
            </a:extLst>
          </p:cNvPr>
          <p:cNvCxnSpPr>
            <a:cxnSpLocks noChangeShapeType="1"/>
          </p:cNvCxnSpPr>
          <p:nvPr/>
        </p:nvCxnSpPr>
        <p:spPr bwMode="auto">
          <a:xfrm>
            <a:off x="6245478" y="4769279"/>
            <a:ext cx="2530753" cy="0"/>
          </a:xfrm>
          <a:prstGeom prst="line">
            <a:avLst/>
          </a:prstGeom>
          <a:noFill/>
          <a:ln w="12700" cap="sq" algn="ctr">
            <a:solidFill>
              <a:schemeClr val="tx2"/>
            </a:solidFill>
            <a:prstDash val="dash"/>
            <a:round/>
            <a:headEnd/>
            <a:tailEnd/>
          </a:ln>
        </p:spPr>
      </p:cxnSp>
      <p:sp>
        <p:nvSpPr>
          <p:cNvPr id="17" name="Line 37">
            <a:extLst>
              <a:ext uri="{FF2B5EF4-FFF2-40B4-BE49-F238E27FC236}">
                <a16:creationId xmlns:a16="http://schemas.microsoft.com/office/drawing/2014/main" id="{43F07817-DB27-47A0-8ADC-3DD777258A6E}"/>
              </a:ext>
            </a:extLst>
          </p:cNvPr>
          <p:cNvSpPr>
            <a:spLocks noChangeShapeType="1"/>
          </p:cNvSpPr>
          <p:nvPr/>
        </p:nvSpPr>
        <p:spPr bwMode="auto">
          <a:xfrm>
            <a:off x="7623771" y="3621187"/>
            <a:ext cx="0" cy="204788"/>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sp>
        <p:nvSpPr>
          <p:cNvPr id="18" name="Text Box 38">
            <a:extLst>
              <a:ext uri="{FF2B5EF4-FFF2-40B4-BE49-F238E27FC236}">
                <a16:creationId xmlns:a16="http://schemas.microsoft.com/office/drawing/2014/main" id="{96D59C4D-7D21-4630-8B1C-FE474B3FF853}"/>
              </a:ext>
            </a:extLst>
          </p:cNvPr>
          <p:cNvSpPr txBox="1">
            <a:spLocks noChangeArrowheads="1"/>
          </p:cNvSpPr>
          <p:nvPr/>
        </p:nvSpPr>
        <p:spPr bwMode="auto">
          <a:xfrm>
            <a:off x="7502065" y="3402641"/>
            <a:ext cx="243417" cy="193675"/>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Sy</a:t>
            </a:r>
          </a:p>
        </p:txBody>
      </p:sp>
      <p:sp>
        <p:nvSpPr>
          <p:cNvPr id="19" name="Rectangle 50">
            <a:extLst>
              <a:ext uri="{FF2B5EF4-FFF2-40B4-BE49-F238E27FC236}">
                <a16:creationId xmlns:a16="http://schemas.microsoft.com/office/drawing/2014/main" id="{65286CA6-9825-4D51-8B85-2F020A48F140}"/>
              </a:ext>
            </a:extLst>
          </p:cNvPr>
          <p:cNvSpPr>
            <a:spLocks noChangeArrowheads="1"/>
          </p:cNvSpPr>
          <p:nvPr/>
        </p:nvSpPr>
        <p:spPr bwMode="auto">
          <a:xfrm>
            <a:off x="9274635" y="3578263"/>
            <a:ext cx="996468" cy="246221"/>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a:solidFill>
                  <a:srgbClr val="001135"/>
                </a:solidFill>
                <a:latin typeface="Nokia Pure Text Light"/>
                <a:ea typeface="MS PGothic" pitchFamily="34" charset="-128"/>
                <a:cs typeface="Arial" pitchFamily="34" charset="0"/>
              </a:rPr>
              <a:t>OCS</a:t>
            </a:r>
            <a:endParaRPr lang="en-US" sz="1867">
              <a:solidFill>
                <a:srgbClr val="001135"/>
              </a:solidFill>
              <a:latin typeface="Nokia Pure Text Light"/>
              <a:ea typeface="MS PGothic" pitchFamily="34" charset="-128"/>
              <a:cs typeface="Arial" pitchFamily="34" charset="0"/>
            </a:endParaRPr>
          </a:p>
        </p:txBody>
      </p:sp>
      <p:sp>
        <p:nvSpPr>
          <p:cNvPr id="20" name="Text Box 38">
            <a:extLst>
              <a:ext uri="{FF2B5EF4-FFF2-40B4-BE49-F238E27FC236}">
                <a16:creationId xmlns:a16="http://schemas.microsoft.com/office/drawing/2014/main" id="{568D4E31-CA3D-46BB-A2F8-393E6672163E}"/>
              </a:ext>
            </a:extLst>
          </p:cNvPr>
          <p:cNvSpPr txBox="1">
            <a:spLocks noChangeArrowheads="1"/>
          </p:cNvSpPr>
          <p:nvPr/>
        </p:nvSpPr>
        <p:spPr bwMode="auto">
          <a:xfrm>
            <a:off x="4811757" y="2600458"/>
            <a:ext cx="1315519" cy="246063"/>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REST</a:t>
            </a:r>
          </a:p>
        </p:txBody>
      </p:sp>
      <p:sp>
        <p:nvSpPr>
          <p:cNvPr id="21" name="Text Box 38">
            <a:extLst>
              <a:ext uri="{FF2B5EF4-FFF2-40B4-BE49-F238E27FC236}">
                <a16:creationId xmlns:a16="http://schemas.microsoft.com/office/drawing/2014/main" id="{47B14673-C76F-475A-AD5F-495FA97E00FF}"/>
              </a:ext>
            </a:extLst>
          </p:cNvPr>
          <p:cNvSpPr txBox="1">
            <a:spLocks noChangeArrowheads="1"/>
          </p:cNvSpPr>
          <p:nvPr/>
        </p:nvSpPr>
        <p:spPr bwMode="auto">
          <a:xfrm>
            <a:off x="6287130" y="2338964"/>
            <a:ext cx="655860" cy="299333"/>
          </a:xfrm>
          <a:prstGeom prst="rect">
            <a:avLst/>
          </a:prstGeom>
          <a:noFill/>
          <a:ln w="19050" algn="ctr">
            <a:noFill/>
            <a:miter lim="800000"/>
            <a:headEnd/>
            <a:tailEnd/>
          </a:ln>
        </p:spPr>
        <p:txBody>
          <a:bodyPr wrap="none"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067" err="1">
                <a:solidFill>
                  <a:srgbClr val="001135"/>
                </a:solidFill>
                <a:latin typeface="Nokia Pure Text Light"/>
                <a:ea typeface="MS PGothic" pitchFamily="34" charset="-128"/>
                <a:cs typeface="Arial" pitchFamily="34" charset="0"/>
              </a:rPr>
              <a:t>Ud</a:t>
            </a:r>
            <a:br>
              <a:rPr lang="en-US" sz="1067">
                <a:solidFill>
                  <a:srgbClr val="001135"/>
                </a:solidFill>
                <a:latin typeface="Nokia Pure Text Light"/>
                <a:ea typeface="MS PGothic" pitchFamily="34" charset="-128"/>
                <a:cs typeface="Arial" pitchFamily="34" charset="0"/>
              </a:rPr>
            </a:br>
            <a:r>
              <a:rPr lang="en-US" sz="1067">
                <a:solidFill>
                  <a:srgbClr val="001135"/>
                </a:solidFill>
                <a:latin typeface="Nokia Pure Text Light"/>
                <a:ea typeface="MS PGothic" pitchFamily="34" charset="-128"/>
                <a:cs typeface="Arial" pitchFamily="34" charset="0"/>
              </a:rPr>
              <a:t>LDAP</a:t>
            </a:r>
          </a:p>
        </p:txBody>
      </p:sp>
      <p:sp>
        <p:nvSpPr>
          <p:cNvPr id="22" name="Text Box 38">
            <a:extLst>
              <a:ext uri="{FF2B5EF4-FFF2-40B4-BE49-F238E27FC236}">
                <a16:creationId xmlns:a16="http://schemas.microsoft.com/office/drawing/2014/main" id="{EBDB3D25-754A-4B8C-BE7A-C466AED50A0E}"/>
              </a:ext>
            </a:extLst>
          </p:cNvPr>
          <p:cNvSpPr txBox="1">
            <a:spLocks noChangeArrowheads="1"/>
          </p:cNvSpPr>
          <p:nvPr/>
        </p:nvSpPr>
        <p:spPr bwMode="auto">
          <a:xfrm>
            <a:off x="6342709" y="2600458"/>
            <a:ext cx="2180963" cy="233100"/>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buClr>
                <a:srgbClr val="FFFFFF"/>
              </a:buClr>
              <a:tabLst>
                <a:tab pos="5261771" algn="l"/>
              </a:tabLst>
              <a:defRPr/>
            </a:pPr>
            <a:r>
              <a:rPr lang="en-US" sz="1067">
                <a:solidFill>
                  <a:srgbClr val="001135"/>
                </a:solidFill>
                <a:latin typeface="Nokia Pure Text Light"/>
                <a:ea typeface="MS PGothic" pitchFamily="34" charset="-128"/>
                <a:cs typeface="Arial" pitchFamily="34" charset="0"/>
              </a:rPr>
              <a:t>Rx</a:t>
            </a:r>
          </a:p>
        </p:txBody>
      </p:sp>
      <p:sp>
        <p:nvSpPr>
          <p:cNvPr id="23" name="Freeform 117">
            <a:extLst>
              <a:ext uri="{FF2B5EF4-FFF2-40B4-BE49-F238E27FC236}">
                <a16:creationId xmlns:a16="http://schemas.microsoft.com/office/drawing/2014/main" id="{352BA7DF-542F-47C3-B8AD-53C073FB55F0}"/>
              </a:ext>
            </a:extLst>
          </p:cNvPr>
          <p:cNvSpPr>
            <a:spLocks noEditPoints="1"/>
          </p:cNvSpPr>
          <p:nvPr/>
        </p:nvSpPr>
        <p:spPr bwMode="auto">
          <a:xfrm>
            <a:off x="5750602" y="3267102"/>
            <a:ext cx="988303" cy="920183"/>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rgbClr val="44546A">
              <a:lumMod val="50000"/>
              <a:lumOff val="50000"/>
            </a:srgbClr>
          </a:solidFill>
          <a:ln w="9525">
            <a:no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kern="0">
              <a:solidFill>
                <a:srgbClr val="124191"/>
              </a:solidFill>
              <a:latin typeface="Nokia Pure Text Light"/>
            </a:endParaRPr>
          </a:p>
        </p:txBody>
      </p:sp>
      <p:pic>
        <p:nvPicPr>
          <p:cNvPr id="24" name="Picture 6" descr="http://www.awicons.com/free-icons/download/application-icons/database-icons-by-barrymieny/png/256/Database%203.png">
            <a:extLst>
              <a:ext uri="{FF2B5EF4-FFF2-40B4-BE49-F238E27FC236}">
                <a16:creationId xmlns:a16="http://schemas.microsoft.com/office/drawing/2014/main" id="{9364164B-7A20-40B7-9377-A038688825EB}"/>
              </a:ext>
            </a:extLst>
          </p:cNvPr>
          <p:cNvPicPr>
            <a:picLocks noChangeAspect="1" noChangeArrowheads="1"/>
          </p:cNvPicPr>
          <p:nvPr/>
        </p:nvPicPr>
        <p:blipFill>
          <a:blip r:embed="rId3" cstate="print"/>
          <a:srcRect/>
          <a:stretch>
            <a:fillRect/>
          </a:stretch>
        </p:blipFill>
        <p:spPr bwMode="auto">
          <a:xfrm>
            <a:off x="6309491" y="3746502"/>
            <a:ext cx="444500" cy="333375"/>
          </a:xfrm>
          <a:prstGeom prst="rect">
            <a:avLst/>
          </a:prstGeom>
          <a:noFill/>
          <a:ln w="9525">
            <a:noFill/>
            <a:miter lim="800000"/>
            <a:headEnd/>
            <a:tailEnd/>
          </a:ln>
        </p:spPr>
      </p:pic>
      <p:pic>
        <p:nvPicPr>
          <p:cNvPr id="25" name="Picture 2" descr="C:\Documents and Settings\patrickm\Local Settings\Temporary Internet Files\Content.IE5\09QJ81IN\MCj04326140000[1].png">
            <a:extLst>
              <a:ext uri="{FF2B5EF4-FFF2-40B4-BE49-F238E27FC236}">
                <a16:creationId xmlns:a16="http://schemas.microsoft.com/office/drawing/2014/main" id="{1E43E990-E965-4E3A-851D-CCA60E39B36C}"/>
              </a:ext>
            </a:extLst>
          </p:cNvPr>
          <p:cNvPicPr>
            <a:picLocks noChangeAspect="1" noChangeArrowheads="1"/>
          </p:cNvPicPr>
          <p:nvPr/>
        </p:nvPicPr>
        <p:blipFill>
          <a:blip r:embed="rId4" cstate="print"/>
          <a:srcRect/>
          <a:stretch>
            <a:fillRect/>
          </a:stretch>
        </p:blipFill>
        <p:spPr bwMode="auto">
          <a:xfrm>
            <a:off x="6309491" y="3295748"/>
            <a:ext cx="455880" cy="325437"/>
          </a:xfrm>
          <a:prstGeom prst="rect">
            <a:avLst/>
          </a:prstGeom>
          <a:noFill/>
          <a:ln w="9525">
            <a:noFill/>
            <a:miter lim="800000"/>
            <a:headEnd/>
            <a:tailEnd/>
          </a:ln>
        </p:spPr>
      </p:pic>
      <p:sp>
        <p:nvSpPr>
          <p:cNvPr id="26" name="Rectangle 50">
            <a:extLst>
              <a:ext uri="{FF2B5EF4-FFF2-40B4-BE49-F238E27FC236}">
                <a16:creationId xmlns:a16="http://schemas.microsoft.com/office/drawing/2014/main" id="{7A08639C-D2FE-4B3B-99B5-61B9D484BE60}"/>
              </a:ext>
            </a:extLst>
          </p:cNvPr>
          <p:cNvSpPr>
            <a:spLocks noChangeArrowheads="1"/>
          </p:cNvSpPr>
          <p:nvPr/>
        </p:nvSpPr>
        <p:spPr bwMode="auto">
          <a:xfrm>
            <a:off x="3639560" y="3555083"/>
            <a:ext cx="1914433" cy="287323"/>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defRPr/>
            </a:pPr>
            <a:r>
              <a:rPr lang="en-US" sz="1867">
                <a:solidFill>
                  <a:srgbClr val="001135"/>
                </a:solidFill>
                <a:latin typeface="Nokia Pure Text Light"/>
                <a:ea typeface="MS PGothic" pitchFamily="34" charset="-128"/>
                <a:cs typeface="Arial" pitchFamily="34" charset="0"/>
              </a:rPr>
              <a:t>NPC</a:t>
            </a:r>
          </a:p>
        </p:txBody>
      </p:sp>
      <p:sp>
        <p:nvSpPr>
          <p:cNvPr id="27" name="Line 37">
            <a:extLst>
              <a:ext uri="{FF2B5EF4-FFF2-40B4-BE49-F238E27FC236}">
                <a16:creationId xmlns:a16="http://schemas.microsoft.com/office/drawing/2014/main" id="{08E9E3BA-D0A1-4AE9-B2E8-29EE1C221ECF}"/>
              </a:ext>
            </a:extLst>
          </p:cNvPr>
          <p:cNvSpPr>
            <a:spLocks noChangeShapeType="1"/>
          </p:cNvSpPr>
          <p:nvPr/>
        </p:nvSpPr>
        <p:spPr bwMode="auto">
          <a:xfrm>
            <a:off x="7075328" y="4685390"/>
            <a:ext cx="0" cy="204788"/>
          </a:xfrm>
          <a:prstGeom prst="line">
            <a:avLst/>
          </a:prstGeom>
          <a:noFill/>
          <a:ln w="12700" cap="sq">
            <a:solidFill>
              <a:srgbClr val="000000"/>
            </a:solidFill>
            <a:prstDash val="solid"/>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cxnSp>
        <p:nvCxnSpPr>
          <p:cNvPr id="28" name="Straight Connector 9">
            <a:extLst>
              <a:ext uri="{FF2B5EF4-FFF2-40B4-BE49-F238E27FC236}">
                <a16:creationId xmlns:a16="http://schemas.microsoft.com/office/drawing/2014/main" id="{05E8DA45-450B-4C09-8B06-8DFD85BAAC37}"/>
              </a:ext>
            </a:extLst>
          </p:cNvPr>
          <p:cNvCxnSpPr>
            <a:cxnSpLocks noChangeShapeType="1"/>
          </p:cNvCxnSpPr>
          <p:nvPr/>
        </p:nvCxnSpPr>
        <p:spPr bwMode="auto">
          <a:xfrm flipH="1">
            <a:off x="8782557" y="4769280"/>
            <a:ext cx="0" cy="892325"/>
          </a:xfrm>
          <a:prstGeom prst="line">
            <a:avLst/>
          </a:prstGeom>
          <a:noFill/>
          <a:ln w="12700" cap="sq" algn="ctr">
            <a:solidFill>
              <a:schemeClr val="tx2"/>
            </a:solidFill>
            <a:prstDash val="dash"/>
            <a:round/>
            <a:headEnd/>
            <a:tailEnd/>
          </a:ln>
        </p:spPr>
      </p:cxnSp>
      <p:cxnSp>
        <p:nvCxnSpPr>
          <p:cNvPr id="29" name="Straight Connector 27">
            <a:extLst>
              <a:ext uri="{FF2B5EF4-FFF2-40B4-BE49-F238E27FC236}">
                <a16:creationId xmlns:a16="http://schemas.microsoft.com/office/drawing/2014/main" id="{ECFB01CF-39EB-4D93-A4E0-D02ABA9138BF}"/>
              </a:ext>
            </a:extLst>
          </p:cNvPr>
          <p:cNvCxnSpPr>
            <a:cxnSpLocks noChangeShapeType="1"/>
          </p:cNvCxnSpPr>
          <p:nvPr/>
        </p:nvCxnSpPr>
        <p:spPr bwMode="auto">
          <a:xfrm flipH="1">
            <a:off x="6242129" y="2076141"/>
            <a:ext cx="1271" cy="1152000"/>
          </a:xfrm>
          <a:prstGeom prst="line">
            <a:avLst/>
          </a:prstGeom>
          <a:noFill/>
          <a:ln w="12700" cap="sq" algn="ctr">
            <a:solidFill>
              <a:schemeClr val="tx2"/>
            </a:solidFill>
            <a:round/>
            <a:headEnd/>
            <a:tailEnd/>
          </a:ln>
        </p:spPr>
      </p:cxnSp>
      <p:sp>
        <p:nvSpPr>
          <p:cNvPr id="30" name="Line 37">
            <a:extLst>
              <a:ext uri="{FF2B5EF4-FFF2-40B4-BE49-F238E27FC236}">
                <a16:creationId xmlns:a16="http://schemas.microsoft.com/office/drawing/2014/main" id="{12FB6877-6029-4DDB-9C06-68B2050563B0}"/>
              </a:ext>
            </a:extLst>
          </p:cNvPr>
          <p:cNvSpPr>
            <a:spLocks noChangeShapeType="1"/>
          </p:cNvSpPr>
          <p:nvPr/>
        </p:nvSpPr>
        <p:spPr bwMode="auto">
          <a:xfrm flipV="1">
            <a:off x="6103724" y="2492485"/>
            <a:ext cx="282053" cy="0"/>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sp>
        <p:nvSpPr>
          <p:cNvPr id="31" name="Rectangle 50">
            <a:extLst>
              <a:ext uri="{FF2B5EF4-FFF2-40B4-BE49-F238E27FC236}">
                <a16:creationId xmlns:a16="http://schemas.microsoft.com/office/drawing/2014/main" id="{922A0C33-5E82-41DB-A5DE-3790B708CB20}"/>
              </a:ext>
            </a:extLst>
          </p:cNvPr>
          <p:cNvSpPr>
            <a:spLocks noChangeArrowheads="1"/>
          </p:cNvSpPr>
          <p:nvPr/>
        </p:nvSpPr>
        <p:spPr bwMode="auto">
          <a:xfrm>
            <a:off x="8054604" y="1208687"/>
            <a:ext cx="938141" cy="246221"/>
          </a:xfrm>
          <a:prstGeom prst="rect">
            <a:avLst/>
          </a:prstGeom>
          <a:noFill/>
          <a:ln w="9525">
            <a:noFill/>
            <a:miter lim="800000"/>
            <a:headEnd/>
            <a:tailEnd/>
          </a:ln>
        </p:spPr>
        <p:txBody>
          <a:bodyPr wrap="square" lIns="96000" tIns="0" rIns="0" bIns="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600">
                <a:solidFill>
                  <a:srgbClr val="001135"/>
                </a:solidFill>
                <a:latin typeface="Nokia Pure Text Light"/>
                <a:ea typeface="MS PGothic" pitchFamily="34" charset="-128"/>
                <a:cs typeface="Arial" pitchFamily="34" charset="0"/>
              </a:rPr>
              <a:t>AF/IMS</a:t>
            </a:r>
          </a:p>
        </p:txBody>
      </p:sp>
      <p:cxnSp>
        <p:nvCxnSpPr>
          <p:cNvPr id="32" name="Straight Connector 31">
            <a:extLst>
              <a:ext uri="{FF2B5EF4-FFF2-40B4-BE49-F238E27FC236}">
                <a16:creationId xmlns:a16="http://schemas.microsoft.com/office/drawing/2014/main" id="{5C4EA66B-8B9F-43A1-BC45-935B6E2C0C36}"/>
              </a:ext>
            </a:extLst>
          </p:cNvPr>
          <p:cNvCxnSpPr/>
          <p:nvPr/>
        </p:nvCxnSpPr>
        <p:spPr>
          <a:xfrm>
            <a:off x="10082579" y="3047995"/>
            <a:ext cx="0" cy="1546056"/>
          </a:xfrm>
          <a:prstGeom prst="line">
            <a:avLst/>
          </a:prstGeom>
          <a:ln w="9525" cap="flat" cmpd="sng" algn="ctr">
            <a:solidFill>
              <a:schemeClr val="tx2"/>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50">
            <a:extLst>
              <a:ext uri="{FF2B5EF4-FFF2-40B4-BE49-F238E27FC236}">
                <a16:creationId xmlns:a16="http://schemas.microsoft.com/office/drawing/2014/main" id="{2AAFC363-86B4-43DC-B0A3-E85C606BAB00}"/>
              </a:ext>
            </a:extLst>
          </p:cNvPr>
          <p:cNvSpPr>
            <a:spLocks noChangeArrowheads="1"/>
          </p:cNvSpPr>
          <p:nvPr/>
        </p:nvSpPr>
        <p:spPr bwMode="auto">
          <a:xfrm>
            <a:off x="10178190" y="3198669"/>
            <a:ext cx="1457012" cy="984885"/>
          </a:xfrm>
          <a:prstGeom prst="rect">
            <a:avLst/>
          </a:prstGeom>
          <a:noFill/>
          <a:ln w="9525">
            <a:noFill/>
            <a:miter lim="800000"/>
            <a:headEnd/>
            <a:tailEnd/>
          </a:ln>
        </p:spPr>
        <p:txBody>
          <a:bodyPr wrap="square" lIns="0" tIns="0" rIns="0" bIns="0" anchor="t" anchorCtr="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dirty="0">
                <a:solidFill>
                  <a:srgbClr val="001135"/>
                </a:solidFill>
                <a:latin typeface="Nokia Pure Text Light"/>
                <a:ea typeface="MS PGothic" pitchFamily="34" charset="-128"/>
                <a:cs typeface="Arial" pitchFamily="34" charset="0"/>
              </a:rPr>
              <a:t>NPC </a:t>
            </a:r>
            <a:br>
              <a:rPr lang="en-US" sz="1600" dirty="0">
                <a:solidFill>
                  <a:srgbClr val="001135"/>
                </a:solidFill>
                <a:latin typeface="Nokia Pure Text Light"/>
                <a:ea typeface="MS PGothic" pitchFamily="34" charset="-128"/>
                <a:cs typeface="Arial" pitchFamily="34" charset="0"/>
              </a:rPr>
            </a:br>
            <a:r>
              <a:rPr lang="en-US" sz="1600" dirty="0">
                <a:solidFill>
                  <a:srgbClr val="001135"/>
                </a:solidFill>
                <a:latin typeface="Nokia Pure Text Light"/>
                <a:ea typeface="MS PGothic" pitchFamily="34" charset="-128"/>
                <a:cs typeface="Arial" pitchFamily="34" charset="0"/>
              </a:rPr>
              <a:t>can use NCC or a third-party OCS. </a:t>
            </a:r>
          </a:p>
        </p:txBody>
      </p:sp>
      <p:grpSp>
        <p:nvGrpSpPr>
          <p:cNvPr id="34" name="Group 33">
            <a:extLst>
              <a:ext uri="{FF2B5EF4-FFF2-40B4-BE49-F238E27FC236}">
                <a16:creationId xmlns:a16="http://schemas.microsoft.com/office/drawing/2014/main" id="{8AEBE8B3-9105-4676-B101-ED70EF768896}"/>
              </a:ext>
            </a:extLst>
          </p:cNvPr>
          <p:cNvGrpSpPr>
            <a:grpSpLocks noChangeAspect="1"/>
          </p:cNvGrpSpPr>
          <p:nvPr/>
        </p:nvGrpSpPr>
        <p:grpSpPr>
          <a:xfrm>
            <a:off x="4485479" y="1321190"/>
            <a:ext cx="641580" cy="835143"/>
            <a:chOff x="1476000" y="2006656"/>
            <a:chExt cx="900085" cy="1129539"/>
          </a:xfrm>
        </p:grpSpPr>
        <p:pic>
          <p:nvPicPr>
            <p:cNvPr id="35" name="Picture 36" descr="\\DML-NAS\DML_Data\1 Live Jobs\Nokia\21314 - Nokia Icon update March 2016\Artwork\NOKIA Network Icons - All PNGs\Blue Black PNG Icons\MONITOR ICON_Blue Black_RGB.png">
              <a:extLst>
                <a:ext uri="{FF2B5EF4-FFF2-40B4-BE49-F238E27FC236}">
                  <a16:creationId xmlns:a16="http://schemas.microsoft.com/office/drawing/2014/main" id="{BD24B298-78F2-4CB2-8E1D-4662CCEB1C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76085"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a:extLst>
                <a:ext uri="{FF2B5EF4-FFF2-40B4-BE49-F238E27FC236}">
                  <a16:creationId xmlns:a16="http://schemas.microsoft.com/office/drawing/2014/main" id="{65BBF9EA-EF4A-4DB6-BA69-CF092A6707DD}"/>
                </a:ext>
              </a:extLst>
            </p:cNvPr>
            <p:cNvSpPr txBox="1"/>
            <p:nvPr/>
          </p:nvSpPr>
          <p:spPr>
            <a:xfrm>
              <a:off x="1476000" y="2006656"/>
              <a:ext cx="900001" cy="22209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pic>
        <p:nvPicPr>
          <p:cNvPr id="37" name="Picture 18" descr="C:\Users\DML - Sarah T\Desktop\21314 - Nokia Icon update March 2016\Artwork\NOKIA Network Icons - All PNGs\Light Blue PNG Icons\CLOUD ICON_Light Blue_RGB.png">
            <a:extLst>
              <a:ext uri="{FF2B5EF4-FFF2-40B4-BE49-F238E27FC236}">
                <a16:creationId xmlns:a16="http://schemas.microsoft.com/office/drawing/2014/main" id="{6F24D9B3-7202-4230-AC39-CEB3239AFE0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29545" y="4945864"/>
            <a:ext cx="1200000" cy="1200000"/>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CF371F73-F1D2-4939-B156-638E1E0CC0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345" y="4558913"/>
            <a:ext cx="657600" cy="6576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9" name="Group 38">
            <a:extLst>
              <a:ext uri="{FF2B5EF4-FFF2-40B4-BE49-F238E27FC236}">
                <a16:creationId xmlns:a16="http://schemas.microsoft.com/office/drawing/2014/main" id="{54547F13-A28E-46A7-BA33-03F5456BFC1F}"/>
              </a:ext>
            </a:extLst>
          </p:cNvPr>
          <p:cNvGrpSpPr>
            <a:grpSpLocks noChangeAspect="1"/>
          </p:cNvGrpSpPr>
          <p:nvPr/>
        </p:nvGrpSpPr>
        <p:grpSpPr>
          <a:xfrm>
            <a:off x="8193647" y="1496292"/>
            <a:ext cx="660052" cy="878523"/>
            <a:chOff x="4651200" y="3535909"/>
            <a:chExt cx="900000" cy="1197887"/>
          </a:xfrm>
        </p:grpSpPr>
        <p:sp>
          <p:nvSpPr>
            <p:cNvPr id="40" name="TextBox 39">
              <a:extLst>
                <a:ext uri="{FF2B5EF4-FFF2-40B4-BE49-F238E27FC236}">
                  <a16:creationId xmlns:a16="http://schemas.microsoft.com/office/drawing/2014/main" id="{A386F5C4-BA65-4E94-93B8-FE0E5A5115E9}"/>
                </a:ext>
              </a:extLst>
            </p:cNvPr>
            <p:cNvSpPr txBox="1"/>
            <p:nvPr/>
          </p:nvSpPr>
          <p:spPr>
            <a:xfrm>
              <a:off x="4651200" y="4509889"/>
              <a:ext cx="900000" cy="223907"/>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r>
                <a:rPr lang="en-US" sz="1067">
                  <a:solidFill>
                    <a:srgbClr val="001135"/>
                  </a:solidFill>
                  <a:latin typeface="Nokia Pure Text Light" panose="020B0403020202020204" pitchFamily="34" charset="0"/>
                  <a:ea typeface="Nokia Pure Text Light" panose="020B0403020202020204" pitchFamily="34" charset="0"/>
                </a:rPr>
                <a:t>IMS</a:t>
              </a:r>
            </a:p>
          </p:txBody>
        </p:sp>
        <p:pic>
          <p:nvPicPr>
            <p:cNvPr id="41" name="Picture 40" descr="RACK ICON_Blue Black_RGB.png">
              <a:extLst>
                <a:ext uri="{FF2B5EF4-FFF2-40B4-BE49-F238E27FC236}">
                  <a16:creationId xmlns:a16="http://schemas.microsoft.com/office/drawing/2014/main" id="{C5F16618-F3B7-4A8F-8EBB-CD686D373E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2" name="Group 41">
            <a:extLst>
              <a:ext uri="{FF2B5EF4-FFF2-40B4-BE49-F238E27FC236}">
                <a16:creationId xmlns:a16="http://schemas.microsoft.com/office/drawing/2014/main" id="{48344955-12B9-4D23-BDA7-A02FE2248537}"/>
              </a:ext>
            </a:extLst>
          </p:cNvPr>
          <p:cNvGrpSpPr>
            <a:grpSpLocks noChangeAspect="1"/>
          </p:cNvGrpSpPr>
          <p:nvPr/>
        </p:nvGrpSpPr>
        <p:grpSpPr>
          <a:xfrm>
            <a:off x="8523676" y="3214094"/>
            <a:ext cx="686449" cy="842943"/>
            <a:chOff x="4651200" y="3309243"/>
            <a:chExt cx="917498" cy="1126667"/>
          </a:xfrm>
        </p:grpSpPr>
        <p:pic>
          <p:nvPicPr>
            <p:cNvPr id="43" name="Picture 42" descr="RACK ICON_Blue Black_RGB.png">
              <a:extLst>
                <a:ext uri="{FF2B5EF4-FFF2-40B4-BE49-F238E27FC236}">
                  <a16:creationId xmlns:a16="http://schemas.microsoft.com/office/drawing/2014/main" id="{A635EBE2-3E38-43D0-88A1-513AD6FD48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4" name="TextBox 43">
              <a:extLst>
                <a:ext uri="{FF2B5EF4-FFF2-40B4-BE49-F238E27FC236}">
                  <a16:creationId xmlns:a16="http://schemas.microsoft.com/office/drawing/2014/main" id="{FAF2693F-2532-4D09-AB2B-25BA4695AD9E}"/>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45" name="Freeform 7">
            <a:extLst>
              <a:ext uri="{FF2B5EF4-FFF2-40B4-BE49-F238E27FC236}">
                <a16:creationId xmlns:a16="http://schemas.microsoft.com/office/drawing/2014/main" id="{D27DC353-A88E-4C45-91BB-CB21F4B1502D}"/>
              </a:ext>
            </a:extLst>
          </p:cNvPr>
          <p:cNvSpPr/>
          <p:nvPr/>
        </p:nvSpPr>
        <p:spPr>
          <a:xfrm flipH="1">
            <a:off x="4800645" y="2152680"/>
            <a:ext cx="1334241" cy="148759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6719 w 2096719"/>
              <a:gd name="connsiteY0" fmla="*/ 0 h 1664106"/>
              <a:gd name="connsiteX1" fmla="*/ 2090057 w 2096719"/>
              <a:gd name="connsiteY1" fmla="*/ 749706 h 1664106"/>
              <a:gd name="connsiteX2" fmla="*/ 0 w 2096719"/>
              <a:gd name="connsiteY2" fmla="*/ 749706 h 1664106"/>
              <a:gd name="connsiteX3" fmla="*/ 0 w 2096719"/>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6719" h="1664106">
                <a:moveTo>
                  <a:pt x="2096719" y="0"/>
                </a:moveTo>
                <a:cubicBezTo>
                  <a:pt x="2094498" y="249902"/>
                  <a:pt x="2092278" y="499804"/>
                  <a:pt x="2090057" y="749706"/>
                </a:cubicBez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grpSp>
        <p:nvGrpSpPr>
          <p:cNvPr id="46" name="Group 45">
            <a:extLst>
              <a:ext uri="{FF2B5EF4-FFF2-40B4-BE49-F238E27FC236}">
                <a16:creationId xmlns:a16="http://schemas.microsoft.com/office/drawing/2014/main" id="{A644B31F-286F-4F69-9202-30EABB83166A}"/>
              </a:ext>
            </a:extLst>
          </p:cNvPr>
          <p:cNvGrpSpPr>
            <a:grpSpLocks noChangeAspect="1"/>
          </p:cNvGrpSpPr>
          <p:nvPr/>
        </p:nvGrpSpPr>
        <p:grpSpPr>
          <a:xfrm>
            <a:off x="4242588" y="5499637"/>
            <a:ext cx="660053" cy="860676"/>
            <a:chOff x="4651200" y="3535909"/>
            <a:chExt cx="900000" cy="1173556"/>
          </a:xfrm>
        </p:grpSpPr>
        <p:sp>
          <p:nvSpPr>
            <p:cNvPr id="47" name="TextBox 46">
              <a:extLst>
                <a:ext uri="{FF2B5EF4-FFF2-40B4-BE49-F238E27FC236}">
                  <a16:creationId xmlns:a16="http://schemas.microsoft.com/office/drawing/2014/main" id="{83B97B95-8667-4EDE-B717-3B2BFEAE2A28}"/>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charset="0"/>
                </a:rPr>
                <a:t>SGSN/</a:t>
              </a:r>
              <a:r>
                <a:rPr lang="en-US" sz="1067" kern="0" err="1">
                  <a:solidFill>
                    <a:srgbClr val="001135"/>
                  </a:solidFill>
                  <a:latin typeface="Nokia Pure Text Light"/>
                  <a:ea typeface="MS PGothic" pitchFamily="34" charset="-128"/>
                  <a:cs typeface="Arial" charset="0"/>
                </a:rPr>
                <a:t>SGw</a:t>
              </a:r>
              <a:endParaRPr lang="en-US" sz="1067" kern="0">
                <a:solidFill>
                  <a:srgbClr val="001135"/>
                </a:solidFill>
                <a:latin typeface="Nokia Pure Text Light"/>
                <a:ea typeface="MS PGothic" pitchFamily="34" charset="-128"/>
                <a:cs typeface="Arial" charset="0"/>
              </a:endParaRPr>
            </a:p>
          </p:txBody>
        </p:sp>
        <p:pic>
          <p:nvPicPr>
            <p:cNvPr id="48" name="Picture 47" descr="RACK ICON_Blue Black_RGB.png">
              <a:extLst>
                <a:ext uri="{FF2B5EF4-FFF2-40B4-BE49-F238E27FC236}">
                  <a16:creationId xmlns:a16="http://schemas.microsoft.com/office/drawing/2014/main" id="{17F02EE7-DDF2-4B15-9D1C-29CB56EC5C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9" name="Group 48">
            <a:extLst>
              <a:ext uri="{FF2B5EF4-FFF2-40B4-BE49-F238E27FC236}">
                <a16:creationId xmlns:a16="http://schemas.microsoft.com/office/drawing/2014/main" id="{DE3CEDB1-780F-4572-BBCD-1CC9519168A9}"/>
              </a:ext>
            </a:extLst>
          </p:cNvPr>
          <p:cNvGrpSpPr>
            <a:grpSpLocks noChangeAspect="1"/>
          </p:cNvGrpSpPr>
          <p:nvPr/>
        </p:nvGrpSpPr>
        <p:grpSpPr>
          <a:xfrm>
            <a:off x="6010619" y="5499637"/>
            <a:ext cx="660053" cy="860676"/>
            <a:chOff x="4651200" y="3535909"/>
            <a:chExt cx="900000" cy="1173556"/>
          </a:xfrm>
        </p:grpSpPr>
        <p:sp>
          <p:nvSpPr>
            <p:cNvPr id="50" name="TextBox 49">
              <a:extLst>
                <a:ext uri="{FF2B5EF4-FFF2-40B4-BE49-F238E27FC236}">
                  <a16:creationId xmlns:a16="http://schemas.microsoft.com/office/drawing/2014/main" id="{AA9F99B6-3CDE-4E58-AA0F-2F87FA5C4FFE}"/>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kern="0">
                  <a:solidFill>
                    <a:srgbClr val="001135"/>
                  </a:solidFill>
                  <a:latin typeface="Nokia Pure Text Light"/>
                  <a:ea typeface="MS PGothic" pitchFamily="34" charset="-128"/>
                  <a:cs typeface="Arial" charset="0"/>
                </a:rPr>
                <a:t>GGSN/</a:t>
              </a:r>
              <a:r>
                <a:rPr lang="en-US" sz="1067" kern="0" err="1">
                  <a:solidFill>
                    <a:srgbClr val="001135"/>
                  </a:solidFill>
                  <a:latin typeface="Nokia Pure Text Light"/>
                  <a:ea typeface="MS PGothic" pitchFamily="34" charset="-128"/>
                  <a:cs typeface="Arial" charset="0"/>
                </a:rPr>
                <a:t>PGw</a:t>
              </a:r>
              <a:endParaRPr lang="en-US" sz="1067" kern="0">
                <a:solidFill>
                  <a:srgbClr val="001135"/>
                </a:solidFill>
                <a:latin typeface="Nokia Pure Text Light"/>
                <a:ea typeface="MS PGothic" pitchFamily="34" charset="-128"/>
                <a:cs typeface="Arial" charset="0"/>
              </a:endParaRPr>
            </a:p>
          </p:txBody>
        </p:sp>
        <p:pic>
          <p:nvPicPr>
            <p:cNvPr id="51" name="Picture 50" descr="RACK ICON_Blue Black_RGB.png">
              <a:extLst>
                <a:ext uri="{FF2B5EF4-FFF2-40B4-BE49-F238E27FC236}">
                  <a16:creationId xmlns:a16="http://schemas.microsoft.com/office/drawing/2014/main" id="{2E73E10B-C330-4A2F-9B30-83469ACAC4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2" name="Group 51">
            <a:extLst>
              <a:ext uri="{FF2B5EF4-FFF2-40B4-BE49-F238E27FC236}">
                <a16:creationId xmlns:a16="http://schemas.microsoft.com/office/drawing/2014/main" id="{F7152D90-E12B-4E16-AC79-401DD5D5AFA2}"/>
              </a:ext>
            </a:extLst>
          </p:cNvPr>
          <p:cNvGrpSpPr>
            <a:grpSpLocks noChangeAspect="1"/>
          </p:cNvGrpSpPr>
          <p:nvPr/>
        </p:nvGrpSpPr>
        <p:grpSpPr>
          <a:xfrm>
            <a:off x="7479300" y="5499635"/>
            <a:ext cx="660053" cy="860676"/>
            <a:chOff x="4651200" y="3535909"/>
            <a:chExt cx="900000" cy="1173556"/>
          </a:xfrm>
        </p:grpSpPr>
        <p:sp>
          <p:nvSpPr>
            <p:cNvPr id="53" name="TextBox 52">
              <a:extLst>
                <a:ext uri="{FF2B5EF4-FFF2-40B4-BE49-F238E27FC236}">
                  <a16:creationId xmlns:a16="http://schemas.microsoft.com/office/drawing/2014/main" id="{E037E216-4493-4988-90D9-8A316DB70F5A}"/>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kern="0">
                  <a:solidFill>
                    <a:srgbClr val="001135"/>
                  </a:solidFill>
                  <a:latin typeface="Nokia Pure Text Light"/>
                  <a:ea typeface="MS PGothic" pitchFamily="34" charset="-128"/>
                  <a:cs typeface="Arial" charset="0"/>
                </a:rPr>
                <a:t>DPI</a:t>
              </a:r>
            </a:p>
          </p:txBody>
        </p:sp>
        <p:pic>
          <p:nvPicPr>
            <p:cNvPr id="54" name="Picture 53" descr="RACK ICON_Blue Black_RGB.png">
              <a:extLst>
                <a:ext uri="{FF2B5EF4-FFF2-40B4-BE49-F238E27FC236}">
                  <a16:creationId xmlns:a16="http://schemas.microsoft.com/office/drawing/2014/main" id="{AEC20C93-54F0-46DA-8ACD-3A18BE93C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5" name="Group 54">
            <a:extLst>
              <a:ext uri="{FF2B5EF4-FFF2-40B4-BE49-F238E27FC236}">
                <a16:creationId xmlns:a16="http://schemas.microsoft.com/office/drawing/2014/main" id="{DC310968-9AE3-454F-8C2C-D7A5DAE1A1F0}"/>
              </a:ext>
            </a:extLst>
          </p:cNvPr>
          <p:cNvGrpSpPr>
            <a:grpSpLocks noChangeAspect="1"/>
          </p:cNvGrpSpPr>
          <p:nvPr/>
        </p:nvGrpSpPr>
        <p:grpSpPr>
          <a:xfrm>
            <a:off x="3402819" y="4200778"/>
            <a:ext cx="660053" cy="860676"/>
            <a:chOff x="4651200" y="3535909"/>
            <a:chExt cx="900000" cy="1173556"/>
          </a:xfrm>
        </p:grpSpPr>
        <p:sp>
          <p:nvSpPr>
            <p:cNvPr id="56" name="TextBox 55">
              <a:extLst>
                <a:ext uri="{FF2B5EF4-FFF2-40B4-BE49-F238E27FC236}">
                  <a16:creationId xmlns:a16="http://schemas.microsoft.com/office/drawing/2014/main" id="{D923918D-3E63-423F-B194-1C86524747D9}"/>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charset="0"/>
                </a:rPr>
                <a:t>MME</a:t>
              </a:r>
            </a:p>
          </p:txBody>
        </p:sp>
        <p:pic>
          <p:nvPicPr>
            <p:cNvPr id="57" name="Picture 56" descr="RACK ICON_Blue Black_RGB.png">
              <a:extLst>
                <a:ext uri="{FF2B5EF4-FFF2-40B4-BE49-F238E27FC236}">
                  <a16:creationId xmlns:a16="http://schemas.microsoft.com/office/drawing/2014/main" id="{54D5C8D6-A4C1-48BC-AB03-DC61ADC372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58" name="Group 57">
            <a:extLst>
              <a:ext uri="{FF2B5EF4-FFF2-40B4-BE49-F238E27FC236}">
                <a16:creationId xmlns:a16="http://schemas.microsoft.com/office/drawing/2014/main" id="{B376A700-B653-4C67-9619-4C5B5E7923AC}"/>
              </a:ext>
            </a:extLst>
          </p:cNvPr>
          <p:cNvGrpSpPr>
            <a:grpSpLocks noChangeAspect="1"/>
          </p:cNvGrpSpPr>
          <p:nvPr/>
        </p:nvGrpSpPr>
        <p:grpSpPr>
          <a:xfrm>
            <a:off x="5914464" y="1314046"/>
            <a:ext cx="686449" cy="842287"/>
            <a:chOff x="4651200" y="3310120"/>
            <a:chExt cx="917498" cy="1125790"/>
          </a:xfrm>
        </p:grpSpPr>
        <p:pic>
          <p:nvPicPr>
            <p:cNvPr id="59" name="Picture 58" descr="RACK ICON_Blue Black_RGB.png">
              <a:extLst>
                <a:ext uri="{FF2B5EF4-FFF2-40B4-BE49-F238E27FC236}">
                  <a16:creationId xmlns:a16="http://schemas.microsoft.com/office/drawing/2014/main" id="{96D56694-4950-4F2C-9D5D-0DF3A5F784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60" name="TextBox 59">
              <a:extLst>
                <a:ext uri="{FF2B5EF4-FFF2-40B4-BE49-F238E27FC236}">
                  <a16:creationId xmlns:a16="http://schemas.microsoft.com/office/drawing/2014/main" id="{00EBD578-CFC1-4980-8B20-4E4060837AEC}"/>
                </a:ext>
              </a:extLst>
            </p:cNvPr>
            <p:cNvSpPr txBox="1"/>
            <p:nvPr/>
          </p:nvSpPr>
          <p:spPr>
            <a:xfrm>
              <a:off x="4668699" y="3310120"/>
              <a:ext cx="899999" cy="219398"/>
            </a:xfrm>
            <a:prstGeom prst="rect">
              <a:avLst/>
            </a:prstGeom>
            <a:noFill/>
          </p:spPr>
          <p:txBody>
            <a:bodyPr wrap="square" lIns="0" tIns="0" rIns="0" bIns="0" rtlCol="0" anchor="t" anchorCtr="0">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61" name="Freeform 7">
            <a:extLst>
              <a:ext uri="{FF2B5EF4-FFF2-40B4-BE49-F238E27FC236}">
                <a16:creationId xmlns:a16="http://schemas.microsoft.com/office/drawing/2014/main" id="{DC057956-529D-4E2B-9379-556B64225659}"/>
              </a:ext>
            </a:extLst>
          </p:cNvPr>
          <p:cNvSpPr/>
          <p:nvPr/>
        </p:nvSpPr>
        <p:spPr>
          <a:xfrm>
            <a:off x="6342713" y="2152680"/>
            <a:ext cx="2180961" cy="1487597"/>
          </a:xfrm>
          <a:custGeom>
            <a:avLst/>
            <a:gdLst>
              <a:gd name="connsiteX0" fmla="*/ 2090057 w 2090057"/>
              <a:gd name="connsiteY0" fmla="*/ 0 h 1223158"/>
              <a:gd name="connsiteX1" fmla="*/ 2090057 w 2090057"/>
              <a:gd name="connsiteY1" fmla="*/ 308758 h 1223158"/>
              <a:gd name="connsiteX2" fmla="*/ 0 w 2090057"/>
              <a:gd name="connsiteY2" fmla="*/ 308758 h 1223158"/>
              <a:gd name="connsiteX3" fmla="*/ 0 w 2090057"/>
              <a:gd name="connsiteY3" fmla="*/ 1223158 h 1223158"/>
              <a:gd name="connsiteX0" fmla="*/ 2090057 w 2090057"/>
              <a:gd name="connsiteY0" fmla="*/ 0 h 1664106"/>
              <a:gd name="connsiteX1" fmla="*/ 2090057 w 2090057"/>
              <a:gd name="connsiteY1" fmla="*/ 749706 h 1664106"/>
              <a:gd name="connsiteX2" fmla="*/ 0 w 2090057"/>
              <a:gd name="connsiteY2" fmla="*/ 749706 h 1664106"/>
              <a:gd name="connsiteX3" fmla="*/ 0 w 2090057"/>
              <a:gd name="connsiteY3" fmla="*/ 1664106 h 1664106"/>
            </a:gdLst>
            <a:ahLst/>
            <a:cxnLst>
              <a:cxn ang="0">
                <a:pos x="connsiteX0" y="connsiteY0"/>
              </a:cxn>
              <a:cxn ang="0">
                <a:pos x="connsiteX1" y="connsiteY1"/>
              </a:cxn>
              <a:cxn ang="0">
                <a:pos x="connsiteX2" y="connsiteY2"/>
              </a:cxn>
              <a:cxn ang="0">
                <a:pos x="connsiteX3" y="connsiteY3"/>
              </a:cxn>
            </a:cxnLst>
            <a:rect l="l" t="t" r="r" b="b"/>
            <a:pathLst>
              <a:path w="2090057" h="1664106">
                <a:moveTo>
                  <a:pt x="2090057" y="0"/>
                </a:moveTo>
                <a:lnTo>
                  <a:pt x="2090057" y="749706"/>
                </a:lnTo>
                <a:lnTo>
                  <a:pt x="0" y="749706"/>
                </a:lnTo>
                <a:lnTo>
                  <a:pt x="0" y="1664106"/>
                </a:lnTo>
              </a:path>
            </a:pathLst>
          </a:custGeom>
          <a:noFill/>
          <a:ln w="12700" cap="flat" cmpd="sng" algn="ctr">
            <a:solidFill>
              <a:schemeClr val="tx2"/>
            </a:solidFill>
            <a:prstDash val="solid"/>
            <a:miter lim="800000"/>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endParaRPr lang="en-US" kern="0">
              <a:solidFill>
                <a:srgbClr val="000000"/>
              </a:solidFill>
              <a:latin typeface="Calibri" panose="020F0502020204030204"/>
            </a:endParaRPr>
          </a:p>
        </p:txBody>
      </p:sp>
      <p:grpSp>
        <p:nvGrpSpPr>
          <p:cNvPr id="62" name="Group 61">
            <a:extLst>
              <a:ext uri="{FF2B5EF4-FFF2-40B4-BE49-F238E27FC236}">
                <a16:creationId xmlns:a16="http://schemas.microsoft.com/office/drawing/2014/main" id="{0E8CF23D-3CC7-49CD-ADCF-F5848D4CCDA3}"/>
              </a:ext>
            </a:extLst>
          </p:cNvPr>
          <p:cNvGrpSpPr/>
          <p:nvPr/>
        </p:nvGrpSpPr>
        <p:grpSpPr>
          <a:xfrm>
            <a:off x="5669157" y="3119572"/>
            <a:ext cx="1200000" cy="1424671"/>
            <a:chOff x="4541726" y="3426436"/>
            <a:chExt cx="1191533" cy="1414621"/>
          </a:xfrm>
        </p:grpSpPr>
        <p:sp>
          <p:nvSpPr>
            <p:cNvPr id="63" name="TextBox 62">
              <a:extLst>
                <a:ext uri="{FF2B5EF4-FFF2-40B4-BE49-F238E27FC236}">
                  <a16:creationId xmlns:a16="http://schemas.microsoft.com/office/drawing/2014/main" id="{CB3304AE-F221-4E02-8483-AFFD75856574}"/>
                </a:ext>
              </a:extLst>
            </p:cNvPr>
            <p:cNvSpPr txBox="1"/>
            <p:nvPr/>
          </p:nvSpPr>
          <p:spPr>
            <a:xfrm>
              <a:off x="4546610" y="4678003"/>
              <a:ext cx="900001" cy="16305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pic>
          <p:nvPicPr>
            <p:cNvPr id="64" name="Picture 63" descr="RACK ICON_Blue Black_RGB.png">
              <a:extLst>
                <a:ext uri="{FF2B5EF4-FFF2-40B4-BE49-F238E27FC236}">
                  <a16:creationId xmlns:a16="http://schemas.microsoft.com/office/drawing/2014/main" id="{D42C5A66-EB73-4D1B-8BD5-D1D0408FAD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26" y="3426436"/>
              <a:ext cx="1191533" cy="1191534"/>
            </a:xfrm>
            <a:prstGeom prst="rect">
              <a:avLst/>
            </a:prstGeom>
          </p:spPr>
        </p:pic>
      </p:grpSp>
      <p:sp>
        <p:nvSpPr>
          <p:cNvPr id="65" name="TextBox 64">
            <a:extLst>
              <a:ext uri="{FF2B5EF4-FFF2-40B4-BE49-F238E27FC236}">
                <a16:creationId xmlns:a16="http://schemas.microsoft.com/office/drawing/2014/main" id="{DF6EA707-6CB5-4B76-96BA-1137C07D6EBF}"/>
              </a:ext>
            </a:extLst>
          </p:cNvPr>
          <p:cNvSpPr txBox="1"/>
          <p:nvPr/>
        </p:nvSpPr>
        <p:spPr>
          <a:xfrm>
            <a:off x="4232205" y="1208688"/>
            <a:ext cx="1148067" cy="343159"/>
          </a:xfrm>
          <a:prstGeom prst="rect">
            <a:avLst/>
          </a:prstGeom>
          <a:noFill/>
        </p:spPr>
        <p:txBody>
          <a:bodyPr wrap="square" lIns="96000" tIns="0" rIns="96000" bIns="96000" rtlCol="0" anchor="t">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spcAft>
                <a:spcPts val="800"/>
              </a:spcAft>
              <a:tabLst>
                <a:tab pos="479976" algn="l"/>
              </a:tabLst>
              <a:defRPr/>
            </a:pPr>
            <a:r>
              <a:rPr lang="en-US" sz="1600">
                <a:solidFill>
                  <a:srgbClr val="001135"/>
                </a:solidFill>
                <a:latin typeface="Nokia Pure Text Light" panose="020B0403020202020204" pitchFamily="34" charset="0"/>
                <a:ea typeface="Nokia Pure Text Light" panose="020B0403020202020204" pitchFamily="34" charset="0"/>
              </a:rPr>
              <a:t>OSS/BSS</a:t>
            </a:r>
          </a:p>
        </p:txBody>
      </p:sp>
      <p:sp>
        <p:nvSpPr>
          <p:cNvPr id="66" name="TextBox 65">
            <a:extLst>
              <a:ext uri="{FF2B5EF4-FFF2-40B4-BE49-F238E27FC236}">
                <a16:creationId xmlns:a16="http://schemas.microsoft.com/office/drawing/2014/main" id="{6CF5C7D3-B43A-4E00-8C9F-A3A31A208BC4}"/>
              </a:ext>
            </a:extLst>
          </p:cNvPr>
          <p:cNvSpPr txBox="1"/>
          <p:nvPr/>
        </p:nvSpPr>
        <p:spPr>
          <a:xfrm>
            <a:off x="5973419" y="1208688"/>
            <a:ext cx="542260" cy="343159"/>
          </a:xfrm>
          <a:prstGeom prst="rect">
            <a:avLst/>
          </a:prstGeom>
          <a:noFill/>
        </p:spPr>
        <p:txBody>
          <a:bodyPr wrap="square" lIns="96000" tIns="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spcAft>
                <a:spcPts val="800"/>
              </a:spcAft>
              <a:tabLst>
                <a:tab pos="479976" algn="l"/>
              </a:tabLst>
              <a:defRPr/>
            </a:pPr>
            <a:r>
              <a:rPr lang="en-US" sz="1600">
                <a:solidFill>
                  <a:srgbClr val="001135"/>
                </a:solidFill>
                <a:latin typeface="Nokia Pure Text Light" panose="020B0403020202020204" pitchFamily="34" charset="0"/>
                <a:ea typeface="Nokia Pure Text Light" panose="020B0403020202020204" pitchFamily="34" charset="0"/>
              </a:rPr>
              <a:t>SPR</a:t>
            </a:r>
          </a:p>
        </p:txBody>
      </p:sp>
      <p:sp>
        <p:nvSpPr>
          <p:cNvPr id="67" name="TextBox 66">
            <a:extLst>
              <a:ext uri="{FF2B5EF4-FFF2-40B4-BE49-F238E27FC236}">
                <a16:creationId xmlns:a16="http://schemas.microsoft.com/office/drawing/2014/main" id="{429AE660-28AD-4F1D-A341-016B7832A1CD}"/>
              </a:ext>
            </a:extLst>
          </p:cNvPr>
          <p:cNvSpPr txBox="1"/>
          <p:nvPr/>
        </p:nvSpPr>
        <p:spPr>
          <a:xfrm>
            <a:off x="9180334" y="3748245"/>
            <a:ext cx="867137"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spcAft>
                <a:spcPts val="800"/>
              </a:spcAft>
              <a:tabLst>
                <a:tab pos="479976" algn="l"/>
              </a:tabLst>
              <a:defRPr/>
            </a:pPr>
            <a:r>
              <a:rPr lang="en-US" sz="1333">
                <a:solidFill>
                  <a:srgbClr val="001135"/>
                </a:solidFill>
                <a:latin typeface="Nokia Pure Text Light" panose="020B0403020202020204" pitchFamily="34" charset="0"/>
                <a:ea typeface="Nokia Pure Text Light" panose="020B0403020202020204" pitchFamily="34" charset="0"/>
              </a:rPr>
              <a:t>Charging</a:t>
            </a:r>
          </a:p>
        </p:txBody>
      </p:sp>
      <p:sp>
        <p:nvSpPr>
          <p:cNvPr id="68" name="TextBox 67">
            <a:extLst>
              <a:ext uri="{FF2B5EF4-FFF2-40B4-BE49-F238E27FC236}">
                <a16:creationId xmlns:a16="http://schemas.microsoft.com/office/drawing/2014/main" id="{549339F4-9EC8-4E81-AA69-5FCA361665AE}"/>
              </a:ext>
            </a:extLst>
          </p:cNvPr>
          <p:cNvSpPr txBox="1"/>
          <p:nvPr/>
        </p:nvSpPr>
        <p:spPr>
          <a:xfrm>
            <a:off x="4423137" y="3748245"/>
            <a:ext cx="585008"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r>
              <a:rPr lang="en-US" sz="1333">
                <a:solidFill>
                  <a:srgbClr val="001135"/>
                </a:solidFill>
                <a:latin typeface="Nokia Pure Text Light" panose="020B0403020202020204" pitchFamily="34" charset="0"/>
                <a:ea typeface="Nokia Pure Text Light" panose="020B0403020202020204" pitchFamily="34" charset="0"/>
              </a:rPr>
              <a:t>PCRF</a:t>
            </a:r>
          </a:p>
        </p:txBody>
      </p:sp>
      <p:pic>
        <p:nvPicPr>
          <p:cNvPr id="69"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E048652F-8A3F-4D1A-85D8-8D5CF244A9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1363" y="4558912"/>
            <a:ext cx="657600" cy="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70"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2B851D63-B380-4C5D-B844-D34EA18786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61803" y="4558912"/>
            <a:ext cx="657600" cy="657600"/>
          </a:xfrm>
          <a:prstGeom prst="rect">
            <a:avLst/>
          </a:prstGeom>
          <a:noFill/>
          <a:extLst>
            <a:ext uri="{909E8E84-426E-40dd-AFC4-6F175D3DCCD1}">
              <a14:hiddenFill xmlns:a14="http://schemas.microsoft.com/office/drawing/2010/main" xmlns="">
                <a:solidFill>
                  <a:srgbClr val="FFFFFF"/>
                </a:solidFill>
              </a14:hiddenFill>
            </a:ext>
          </a:extLst>
        </p:spPr>
      </p:pic>
      <p:sp>
        <p:nvSpPr>
          <p:cNvPr id="71" name="Rectangle 50">
            <a:extLst>
              <a:ext uri="{FF2B5EF4-FFF2-40B4-BE49-F238E27FC236}">
                <a16:creationId xmlns:a16="http://schemas.microsoft.com/office/drawing/2014/main" id="{E10A6359-A5A5-4A48-8076-BA8F6CC5D001}"/>
              </a:ext>
            </a:extLst>
          </p:cNvPr>
          <p:cNvSpPr>
            <a:spLocks noChangeArrowheads="1"/>
          </p:cNvSpPr>
          <p:nvPr/>
        </p:nvSpPr>
        <p:spPr bwMode="auto">
          <a:xfrm>
            <a:off x="326347" y="4227031"/>
            <a:ext cx="1022372" cy="246221"/>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600">
                <a:solidFill>
                  <a:srgbClr val="001135"/>
                </a:solidFill>
                <a:latin typeface="Nokia Pure Text Light"/>
                <a:ea typeface="MS PGothic" pitchFamily="34" charset="-128"/>
                <a:cs typeface="Arial" pitchFamily="34" charset="0"/>
              </a:rPr>
              <a:t>GERAN</a:t>
            </a:r>
            <a:endParaRPr lang="en-US" sz="1867">
              <a:solidFill>
                <a:srgbClr val="001135"/>
              </a:solidFill>
              <a:latin typeface="Nokia Pure Text Light"/>
              <a:ea typeface="MS PGothic" pitchFamily="34" charset="-128"/>
              <a:cs typeface="Arial" pitchFamily="34" charset="0"/>
            </a:endParaRPr>
          </a:p>
        </p:txBody>
      </p:sp>
      <p:cxnSp>
        <p:nvCxnSpPr>
          <p:cNvPr id="72" name="Straight Connector 9">
            <a:extLst>
              <a:ext uri="{FF2B5EF4-FFF2-40B4-BE49-F238E27FC236}">
                <a16:creationId xmlns:a16="http://schemas.microsoft.com/office/drawing/2014/main" id="{2D754ABA-CF9A-43FC-91D3-44788C5BE252}"/>
              </a:ext>
            </a:extLst>
          </p:cNvPr>
          <p:cNvCxnSpPr>
            <a:cxnSpLocks noChangeShapeType="1"/>
          </p:cNvCxnSpPr>
          <p:nvPr/>
        </p:nvCxnSpPr>
        <p:spPr bwMode="auto">
          <a:xfrm>
            <a:off x="7818629" y="4769279"/>
            <a:ext cx="0" cy="764848"/>
          </a:xfrm>
          <a:prstGeom prst="line">
            <a:avLst/>
          </a:prstGeom>
          <a:noFill/>
          <a:ln w="12700" algn="ctr">
            <a:solidFill>
              <a:schemeClr val="tx2"/>
            </a:solidFill>
            <a:prstDash val="dash"/>
            <a:round/>
            <a:headEnd/>
            <a:tailEnd/>
          </a:ln>
        </p:spPr>
      </p:cxnSp>
      <p:sp>
        <p:nvSpPr>
          <p:cNvPr id="73" name="Oval 72">
            <a:extLst>
              <a:ext uri="{FF2B5EF4-FFF2-40B4-BE49-F238E27FC236}">
                <a16:creationId xmlns:a16="http://schemas.microsoft.com/office/drawing/2014/main" id="{66C76A90-188B-4F64-B62D-79D16E5CFFD2}"/>
              </a:ext>
            </a:extLst>
          </p:cNvPr>
          <p:cNvSpPr/>
          <p:nvPr/>
        </p:nvSpPr>
        <p:spPr>
          <a:xfrm>
            <a:off x="125262" y="5295520"/>
            <a:ext cx="2496855" cy="1054307"/>
          </a:xfrm>
          <a:prstGeom prst="ellipse">
            <a:avLst/>
          </a:prstGeom>
          <a:noFill/>
          <a:ln w="12700">
            <a:solidFill>
              <a:schemeClr val="accent2">
                <a:alpha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sz="1600">
              <a:solidFill>
                <a:srgbClr val="FFFFFF"/>
              </a:solidFill>
              <a:latin typeface="Nokia Pure Text Light" panose="020B0403020202020204" pitchFamily="34" charset="0"/>
              <a:ea typeface="Nokia Pure Text Light" panose="020B0403020202020204" pitchFamily="34" charset="0"/>
            </a:endParaRPr>
          </a:p>
        </p:txBody>
      </p:sp>
      <p:pic>
        <p:nvPicPr>
          <p:cNvPr id="74"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BDD2DF97-8C68-4EDA-8BF9-5CBCDA4CC2C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345" y="5493979"/>
            <a:ext cx="657600" cy="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7F91E333-21CE-482D-A1E1-61BBA60CAB1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1363" y="5493979"/>
            <a:ext cx="657600" cy="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A7510084-ACD8-4A7B-A464-13A4810F8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1803" y="5493979"/>
            <a:ext cx="657600" cy="65760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4" name="Group 83">
            <a:extLst>
              <a:ext uri="{FF2B5EF4-FFF2-40B4-BE49-F238E27FC236}">
                <a16:creationId xmlns:a16="http://schemas.microsoft.com/office/drawing/2014/main" id="{5621892F-3E10-4ADA-8C99-6F222E678277}"/>
              </a:ext>
            </a:extLst>
          </p:cNvPr>
          <p:cNvGrpSpPr>
            <a:grpSpLocks noChangeAspect="1"/>
          </p:cNvGrpSpPr>
          <p:nvPr/>
        </p:nvGrpSpPr>
        <p:grpSpPr>
          <a:xfrm>
            <a:off x="8542729" y="5499633"/>
            <a:ext cx="1071171" cy="1024887"/>
            <a:chOff x="4651200" y="3535909"/>
            <a:chExt cx="1460569" cy="1397462"/>
          </a:xfrm>
        </p:grpSpPr>
        <p:sp>
          <p:nvSpPr>
            <p:cNvPr id="85" name="TextBox 84">
              <a:extLst>
                <a:ext uri="{FF2B5EF4-FFF2-40B4-BE49-F238E27FC236}">
                  <a16:creationId xmlns:a16="http://schemas.microsoft.com/office/drawing/2014/main" id="{EC8DA7A4-EBC6-40A7-94C5-DD0AA2312B3A}"/>
                </a:ext>
              </a:extLst>
            </p:cNvPr>
            <p:cNvSpPr txBox="1"/>
            <p:nvPr/>
          </p:nvSpPr>
          <p:spPr>
            <a:xfrm>
              <a:off x="4651200" y="4485557"/>
              <a:ext cx="1460569" cy="44781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r>
                <a:rPr lang="en-US" sz="1067">
                  <a:solidFill>
                    <a:srgbClr val="001135"/>
                  </a:solidFill>
                  <a:latin typeface="Nokia Pure Text Light"/>
                  <a:ea typeface="MS PGothic" pitchFamily="34" charset="-128"/>
                  <a:cs typeface="Arial" pitchFamily="34" charset="0"/>
                </a:rPr>
                <a:t>CDN/</a:t>
              </a:r>
              <a:br>
                <a:rPr lang="en-US" sz="1067">
                  <a:solidFill>
                    <a:srgbClr val="001135"/>
                  </a:solidFill>
                  <a:latin typeface="Nokia Pure Text Light"/>
                  <a:ea typeface="MS PGothic" pitchFamily="34" charset="-128"/>
                  <a:cs typeface="Arial" pitchFamily="34" charset="0"/>
                </a:rPr>
              </a:br>
              <a:r>
                <a:rPr lang="en-US" sz="1067">
                  <a:solidFill>
                    <a:srgbClr val="001135"/>
                  </a:solidFill>
                  <a:latin typeface="Nokia Pure Text Light"/>
                  <a:ea typeface="MS PGothic" pitchFamily="34" charset="-128"/>
                  <a:cs typeface="Arial" pitchFamily="34" charset="0"/>
                </a:rPr>
                <a:t>Video Opt.</a:t>
              </a:r>
            </a:p>
          </p:txBody>
        </p:sp>
        <p:pic>
          <p:nvPicPr>
            <p:cNvPr id="86" name="Picture 85" descr="RACK ICON_Blue Black_RGB.png">
              <a:extLst>
                <a:ext uri="{FF2B5EF4-FFF2-40B4-BE49-F238E27FC236}">
                  <a16:creationId xmlns:a16="http://schemas.microsoft.com/office/drawing/2014/main" id="{5B68ED16-8342-43CD-83EA-2C407936C1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sp>
        <p:nvSpPr>
          <p:cNvPr id="87" name="Callout: Line 86">
            <a:extLst>
              <a:ext uri="{FF2B5EF4-FFF2-40B4-BE49-F238E27FC236}">
                <a16:creationId xmlns:a16="http://schemas.microsoft.com/office/drawing/2014/main" id="{B113E062-DAAE-4548-A63D-F1BF50985488}"/>
              </a:ext>
            </a:extLst>
          </p:cNvPr>
          <p:cNvSpPr/>
          <p:nvPr/>
        </p:nvSpPr>
        <p:spPr>
          <a:xfrm>
            <a:off x="9145603" y="1661412"/>
            <a:ext cx="2295504" cy="1187227"/>
          </a:xfrm>
          <a:prstGeom prst="borderCallout1">
            <a:avLst>
              <a:gd name="adj1" fmla="val 48674"/>
              <a:gd name="adj2" fmla="val 460"/>
              <a:gd name="adj3" fmla="val 143104"/>
              <a:gd name="adj4" fmla="val -102701"/>
            </a:avLst>
          </a:prstGeom>
          <a:solidFill>
            <a:schemeClr val="accent6"/>
          </a:solidFill>
          <a:ln w="317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r>
              <a:rPr lang="en-US" sz="1600">
                <a:solidFill>
                  <a:schemeClr val="tx2"/>
                </a:solidFill>
                <a:latin typeface="Nokia Pure Text Light" panose="020B0403020202020204" pitchFamily="34" charset="0"/>
                <a:ea typeface="Nokia Pure Text Light" panose="020B0403020202020204" pitchFamily="34" charset="0"/>
              </a:rPr>
              <a:t>Provides policy to network elements to enable subscriber experience</a:t>
            </a:r>
            <a:endParaRPr lang="en-CA" sz="1600">
              <a:solidFill>
                <a:schemeClr val="tx2"/>
              </a:solidFill>
              <a:latin typeface="Nokia Pure Text Light" panose="020B0403020202020204" pitchFamily="34" charset="0"/>
              <a:ea typeface="Nokia Pure Text Light" panose="020B0403020202020204" pitchFamily="34" charset="0"/>
            </a:endParaRPr>
          </a:p>
        </p:txBody>
      </p:sp>
    </p:spTree>
    <p:extLst>
      <p:ext uri="{BB962C8B-B14F-4D97-AF65-F5344CB8AC3E}">
        <p14:creationId xmlns:p14="http://schemas.microsoft.com/office/powerpoint/2010/main" val="6433478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AB7EE4-1659-466B-8DF1-4843F04E9C79}"/>
              </a:ext>
            </a:extLst>
          </p:cNvPr>
          <p:cNvSpPr>
            <a:spLocks noGrp="1"/>
          </p:cNvSpPr>
          <p:nvPr>
            <p:ph type="body" sz="quarter" idx="10"/>
          </p:nvPr>
        </p:nvSpPr>
        <p:spPr/>
        <p:txBody>
          <a:bodyPr/>
          <a:lstStyle/>
          <a:p>
            <a:r>
              <a:rPr lang="en-US" err="1"/>
              <a:t>Gx</a:t>
            </a:r>
            <a:r>
              <a:rPr lang="en-US"/>
              <a:t>, Rx and </a:t>
            </a:r>
            <a:r>
              <a:rPr lang="en-US" err="1"/>
              <a:t>Sy</a:t>
            </a:r>
            <a:endParaRPr lang="en-CA"/>
          </a:p>
        </p:txBody>
      </p:sp>
      <p:sp>
        <p:nvSpPr>
          <p:cNvPr id="2" name="Text Placeholder 1">
            <a:extLst>
              <a:ext uri="{FF2B5EF4-FFF2-40B4-BE49-F238E27FC236}">
                <a16:creationId xmlns:a16="http://schemas.microsoft.com/office/drawing/2014/main" id="{EFD5F6C8-F352-4933-B973-89E2206DEE3F}"/>
              </a:ext>
            </a:extLst>
          </p:cNvPr>
          <p:cNvSpPr>
            <a:spLocks noGrp="1"/>
          </p:cNvSpPr>
          <p:nvPr>
            <p:ph type="body" sz="quarter" idx="11"/>
          </p:nvPr>
        </p:nvSpPr>
        <p:spPr/>
        <p:txBody>
          <a:bodyPr/>
          <a:lstStyle/>
          <a:p>
            <a:r>
              <a:rPr lang="en-US"/>
              <a:t>NPC interfaces</a:t>
            </a:r>
          </a:p>
        </p:txBody>
      </p:sp>
      <p:sp>
        <p:nvSpPr>
          <p:cNvPr id="14" name="Text Placeholder 13">
            <a:extLst>
              <a:ext uri="{FF2B5EF4-FFF2-40B4-BE49-F238E27FC236}">
                <a16:creationId xmlns:a16="http://schemas.microsoft.com/office/drawing/2014/main" id="{AFC6A19D-2BB5-4A0B-868E-4B5FC6FC9751}"/>
              </a:ext>
            </a:extLst>
          </p:cNvPr>
          <p:cNvSpPr>
            <a:spLocks noGrp="1"/>
          </p:cNvSpPr>
          <p:nvPr>
            <p:ph type="body" sz="quarter" idx="12"/>
          </p:nvPr>
        </p:nvSpPr>
        <p:spPr/>
        <p:txBody>
          <a:bodyPr/>
          <a:lstStyle/>
          <a:p>
            <a:pPr marL="0" indent="0">
              <a:buNone/>
            </a:pPr>
            <a:r>
              <a:rPr lang="en-US" sz="2667" err="1">
                <a:solidFill>
                  <a:schemeClr val="accent3"/>
                </a:solidFill>
              </a:rPr>
              <a:t>Gx</a:t>
            </a:r>
            <a:r>
              <a:rPr lang="en-US" sz="2667">
                <a:solidFill>
                  <a:schemeClr val="accent3"/>
                </a:solidFill>
              </a:rPr>
              <a:t> interface</a:t>
            </a:r>
          </a:p>
          <a:p>
            <a:r>
              <a:rPr lang="en-US"/>
              <a:t>Gateways (PCEFs) request policy for sessions</a:t>
            </a:r>
          </a:p>
          <a:p>
            <a:r>
              <a:rPr lang="en-US"/>
              <a:t>Policy can be highly customized using NPC rules</a:t>
            </a:r>
          </a:p>
          <a:p>
            <a:r>
              <a:rPr lang="en-US"/>
              <a:t>Changes in policy can be pushed to the gateways, such as due to a charging counter change or a provisioning change</a:t>
            </a:r>
          </a:p>
          <a:p>
            <a:r>
              <a:rPr lang="en-US"/>
              <a:t>Gateways notify NPC of network changes</a:t>
            </a:r>
          </a:p>
          <a:p>
            <a:endParaRPr lang="en-US"/>
          </a:p>
        </p:txBody>
      </p:sp>
      <p:sp>
        <p:nvSpPr>
          <p:cNvPr id="15" name="Text Placeholder 14">
            <a:extLst>
              <a:ext uri="{FF2B5EF4-FFF2-40B4-BE49-F238E27FC236}">
                <a16:creationId xmlns:a16="http://schemas.microsoft.com/office/drawing/2014/main" id="{A284F716-8E14-45DB-AF00-733A8C1CDFBE}"/>
              </a:ext>
            </a:extLst>
          </p:cNvPr>
          <p:cNvSpPr>
            <a:spLocks noGrp="1"/>
          </p:cNvSpPr>
          <p:nvPr>
            <p:ph type="body" sz="quarter" idx="13"/>
          </p:nvPr>
        </p:nvSpPr>
        <p:spPr/>
        <p:txBody>
          <a:bodyPr/>
          <a:lstStyle/>
          <a:p>
            <a:pPr marL="0" indent="0">
              <a:buNone/>
            </a:pPr>
            <a:r>
              <a:rPr lang="en-US" sz="2667">
                <a:solidFill>
                  <a:schemeClr val="accent3"/>
                </a:solidFill>
              </a:rPr>
              <a:t>Rx interface</a:t>
            </a:r>
          </a:p>
          <a:p>
            <a:r>
              <a:rPr lang="en-US"/>
              <a:t>Requests IMS bearers, </a:t>
            </a:r>
            <a:r>
              <a:rPr lang="en-US" err="1"/>
              <a:t>eg</a:t>
            </a:r>
            <a:r>
              <a:rPr lang="en-US"/>
              <a:t> voice (VoLTE) and video (</a:t>
            </a:r>
            <a:r>
              <a:rPr lang="en-US" err="1"/>
              <a:t>ViLTE</a:t>
            </a:r>
            <a:r>
              <a:rPr lang="en-US"/>
              <a:t>) and NPLI support</a:t>
            </a:r>
          </a:p>
          <a:p>
            <a:r>
              <a:rPr lang="en-US"/>
              <a:t>Typically works out-of-the-box with preset media type-QCI mappings</a:t>
            </a:r>
          </a:p>
          <a:p>
            <a:r>
              <a:rPr lang="en-US"/>
              <a:t>NPC adds Rx/</a:t>
            </a:r>
            <a:r>
              <a:rPr lang="en-US" err="1"/>
              <a:t>Af</a:t>
            </a:r>
            <a:r>
              <a:rPr lang="en-US"/>
              <a:t> support for independent voice/video allow/block which can be dependent on OCS counters</a:t>
            </a:r>
          </a:p>
          <a:p>
            <a:endParaRPr lang="en-US"/>
          </a:p>
          <a:p>
            <a:endParaRPr lang="en-US"/>
          </a:p>
        </p:txBody>
      </p:sp>
      <p:sp>
        <p:nvSpPr>
          <p:cNvPr id="16" name="Text Placeholder 15">
            <a:extLst>
              <a:ext uri="{FF2B5EF4-FFF2-40B4-BE49-F238E27FC236}">
                <a16:creationId xmlns:a16="http://schemas.microsoft.com/office/drawing/2014/main" id="{3EBF1DF4-0C21-45EA-91CD-EAB992F69B4A}"/>
              </a:ext>
            </a:extLst>
          </p:cNvPr>
          <p:cNvSpPr>
            <a:spLocks noGrp="1"/>
          </p:cNvSpPr>
          <p:nvPr>
            <p:ph type="body" sz="quarter" idx="14"/>
          </p:nvPr>
        </p:nvSpPr>
        <p:spPr/>
        <p:txBody>
          <a:bodyPr/>
          <a:lstStyle/>
          <a:p>
            <a:pPr marL="0" indent="0">
              <a:buNone/>
            </a:pPr>
            <a:r>
              <a:rPr lang="en-US" sz="2667">
                <a:solidFill>
                  <a:schemeClr val="accent3"/>
                </a:solidFill>
              </a:rPr>
              <a:t>Sy interface</a:t>
            </a:r>
          </a:p>
          <a:p>
            <a:r>
              <a:rPr lang="en-US"/>
              <a:t>For use with NCC or 3rd party OCS</a:t>
            </a:r>
          </a:p>
          <a:p>
            <a:r>
              <a:rPr lang="en-US"/>
              <a:t>Policy can query the OCS counters and states</a:t>
            </a:r>
          </a:p>
          <a:p>
            <a:r>
              <a:rPr lang="en-US"/>
              <a:t>OCS notifies PCRF of changes in counters and states</a:t>
            </a:r>
          </a:p>
          <a:p>
            <a:r>
              <a:rPr lang="en-US"/>
              <a:t>NPC has support for multiple OCS, configured globally or per device</a:t>
            </a:r>
          </a:p>
          <a:p>
            <a:endParaRPr lang="en-US"/>
          </a:p>
        </p:txBody>
      </p:sp>
    </p:spTree>
    <p:extLst>
      <p:ext uri="{BB962C8B-B14F-4D97-AF65-F5344CB8AC3E}">
        <p14:creationId xmlns:p14="http://schemas.microsoft.com/office/powerpoint/2010/main" val="123417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1044-6C6A-4F5D-8FB6-BC2751908A86}"/>
              </a:ext>
            </a:extLst>
          </p:cNvPr>
          <p:cNvSpPr>
            <a:spLocks noGrp="1"/>
          </p:cNvSpPr>
          <p:nvPr>
            <p:ph sz="quarter" idx="15"/>
          </p:nvPr>
        </p:nvSpPr>
        <p:spPr/>
        <p:txBody>
          <a:bodyPr/>
          <a:lstStyle/>
          <a:p>
            <a:r>
              <a:rPr lang="en-US" dirty="0"/>
              <a:t>A variety of location information is available to determine policy</a:t>
            </a:r>
          </a:p>
          <a:p>
            <a:pPr lvl="3"/>
            <a:endParaRPr lang="en-US" dirty="0"/>
          </a:p>
          <a:p>
            <a:r>
              <a:rPr lang="en-US" dirty="0"/>
              <a:t>MCC / MNC indicates which network a device is on</a:t>
            </a:r>
          </a:p>
          <a:p>
            <a:pPr lvl="1"/>
            <a:r>
              <a:rPr lang="en-US" dirty="0"/>
              <a:t>Can be used for roaming scenarios</a:t>
            </a:r>
          </a:p>
          <a:p>
            <a:pPr lvl="3"/>
            <a:endParaRPr lang="en-US" dirty="0"/>
          </a:p>
          <a:p>
            <a:r>
              <a:rPr lang="en-US" dirty="0"/>
              <a:t>Cell tower Ids can be used for fine-tuned location information</a:t>
            </a:r>
          </a:p>
          <a:p>
            <a:pPr lvl="1"/>
            <a:r>
              <a:rPr lang="en-US" dirty="0"/>
              <a:t>Such as policy at a subscriber's home location</a:t>
            </a:r>
          </a:p>
          <a:p>
            <a:pPr lvl="1"/>
            <a:r>
              <a:rPr lang="en-US" dirty="0"/>
              <a:t>Or in/around metro/subway stations</a:t>
            </a:r>
          </a:p>
          <a:p>
            <a:pPr lvl="4"/>
            <a:endParaRPr lang="en-US" dirty="0"/>
          </a:p>
          <a:p>
            <a:r>
              <a:rPr lang="en-US" dirty="0"/>
              <a:t>The gateway IP address can be used</a:t>
            </a:r>
          </a:p>
          <a:p>
            <a:pPr lvl="1"/>
            <a:r>
              <a:rPr lang="en-US" dirty="0"/>
              <a:t>Sometimes used if MCC / MNC are not sufficient</a:t>
            </a:r>
            <a:endParaRPr lang="en-CA" dirty="0"/>
          </a:p>
        </p:txBody>
      </p:sp>
      <p:sp>
        <p:nvSpPr>
          <p:cNvPr id="4" name="Title 3">
            <a:extLst>
              <a:ext uri="{FF2B5EF4-FFF2-40B4-BE49-F238E27FC236}">
                <a16:creationId xmlns:a16="http://schemas.microsoft.com/office/drawing/2014/main" id="{90BC8AD2-C24F-4D6C-9955-E63F721EF4C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C2C5A754-09F9-4176-8961-818C6A941502}"/>
              </a:ext>
            </a:extLst>
          </p:cNvPr>
          <p:cNvSpPr>
            <a:spLocks noGrp="1"/>
          </p:cNvSpPr>
          <p:nvPr>
            <p:ph type="body" sz="quarter" idx="10"/>
          </p:nvPr>
        </p:nvSpPr>
        <p:spPr/>
        <p:txBody>
          <a:bodyPr/>
          <a:lstStyle/>
          <a:p>
            <a:r>
              <a:rPr lang="en-US"/>
              <a:t>Location based</a:t>
            </a:r>
            <a:endParaRPr lang="en-CA"/>
          </a:p>
        </p:txBody>
      </p:sp>
    </p:spTree>
    <p:extLst>
      <p:ext uri="{BB962C8B-B14F-4D97-AF65-F5344CB8AC3E}">
        <p14:creationId xmlns:p14="http://schemas.microsoft.com/office/powerpoint/2010/main" val="1064642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AB7EE4-1659-466B-8DF1-4843F04E9C79}"/>
              </a:ext>
            </a:extLst>
          </p:cNvPr>
          <p:cNvSpPr>
            <a:spLocks noGrp="1"/>
          </p:cNvSpPr>
          <p:nvPr>
            <p:ph type="body" sz="quarter" idx="10"/>
          </p:nvPr>
        </p:nvSpPr>
        <p:spPr/>
        <p:txBody>
          <a:bodyPr/>
          <a:lstStyle/>
          <a:p>
            <a:r>
              <a:rPr lang="en-US"/>
              <a:t>Sd, LDAP/</a:t>
            </a:r>
            <a:r>
              <a:rPr lang="en-US" err="1"/>
              <a:t>Ud</a:t>
            </a:r>
            <a:r>
              <a:rPr lang="en-US"/>
              <a:t> and RADIUS</a:t>
            </a:r>
            <a:endParaRPr lang="en-CA"/>
          </a:p>
        </p:txBody>
      </p:sp>
      <p:sp>
        <p:nvSpPr>
          <p:cNvPr id="2" name="Text Placeholder 1">
            <a:extLst>
              <a:ext uri="{FF2B5EF4-FFF2-40B4-BE49-F238E27FC236}">
                <a16:creationId xmlns:a16="http://schemas.microsoft.com/office/drawing/2014/main" id="{485CFCE5-FE21-48A7-8F64-02C094DE5646}"/>
              </a:ext>
            </a:extLst>
          </p:cNvPr>
          <p:cNvSpPr>
            <a:spLocks noGrp="1"/>
          </p:cNvSpPr>
          <p:nvPr>
            <p:ph type="body" sz="quarter" idx="11"/>
          </p:nvPr>
        </p:nvSpPr>
        <p:spPr/>
        <p:txBody>
          <a:bodyPr/>
          <a:lstStyle/>
          <a:p>
            <a:r>
              <a:rPr lang="en-US"/>
              <a:t>NPC interfaces</a:t>
            </a:r>
          </a:p>
        </p:txBody>
      </p:sp>
      <p:sp>
        <p:nvSpPr>
          <p:cNvPr id="14" name="Text Placeholder 13">
            <a:extLst>
              <a:ext uri="{FF2B5EF4-FFF2-40B4-BE49-F238E27FC236}">
                <a16:creationId xmlns:a16="http://schemas.microsoft.com/office/drawing/2014/main" id="{D9801B96-D52D-4DD2-9EAA-514A77DA2410}"/>
              </a:ext>
            </a:extLst>
          </p:cNvPr>
          <p:cNvSpPr>
            <a:spLocks noGrp="1"/>
          </p:cNvSpPr>
          <p:nvPr>
            <p:ph type="body" sz="quarter" idx="12"/>
          </p:nvPr>
        </p:nvSpPr>
        <p:spPr>
          <a:xfrm>
            <a:off x="2146115" y="1440000"/>
            <a:ext cx="3456000" cy="4747200"/>
          </a:xfrm>
        </p:spPr>
        <p:txBody>
          <a:bodyPr/>
          <a:lstStyle/>
          <a:p>
            <a:pPr marL="0" indent="0">
              <a:buNone/>
            </a:pPr>
            <a:r>
              <a:rPr lang="en-US" sz="2667" dirty="0">
                <a:solidFill>
                  <a:schemeClr val="accent3"/>
                </a:solidFill>
              </a:rPr>
              <a:t>Sd Interface</a:t>
            </a:r>
          </a:p>
          <a:p>
            <a:r>
              <a:rPr lang="en-US" dirty="0"/>
              <a:t>Provides policy to traffic detection function (TDF) elements such as a DPI</a:t>
            </a:r>
          </a:p>
          <a:p>
            <a:r>
              <a:rPr lang="en-US" dirty="0"/>
              <a:t>Can be triggered on policy changes, in addition to policy provided over Gx</a:t>
            </a:r>
          </a:p>
          <a:p>
            <a:endParaRPr lang="en-US" dirty="0"/>
          </a:p>
        </p:txBody>
      </p:sp>
      <p:sp>
        <p:nvSpPr>
          <p:cNvPr id="15" name="Text Placeholder 14">
            <a:extLst>
              <a:ext uri="{FF2B5EF4-FFF2-40B4-BE49-F238E27FC236}">
                <a16:creationId xmlns:a16="http://schemas.microsoft.com/office/drawing/2014/main" id="{DC22954B-C87A-4A60-AD0D-414AF0576D2F}"/>
              </a:ext>
            </a:extLst>
          </p:cNvPr>
          <p:cNvSpPr>
            <a:spLocks noGrp="1"/>
          </p:cNvSpPr>
          <p:nvPr>
            <p:ph type="body" sz="quarter" idx="13"/>
          </p:nvPr>
        </p:nvSpPr>
        <p:spPr>
          <a:xfrm>
            <a:off x="5957123" y="1440000"/>
            <a:ext cx="3456000" cy="4747200"/>
          </a:xfrm>
        </p:spPr>
        <p:txBody>
          <a:bodyPr/>
          <a:lstStyle/>
          <a:p>
            <a:pPr marL="0" indent="0">
              <a:buNone/>
            </a:pPr>
            <a:r>
              <a:rPr lang="en-US" sz="2667" dirty="0">
                <a:solidFill>
                  <a:schemeClr val="accent3"/>
                </a:solidFill>
              </a:rPr>
              <a:t>LDAP/</a:t>
            </a:r>
            <a:r>
              <a:rPr lang="en-US" sz="2667" dirty="0" err="1">
                <a:solidFill>
                  <a:schemeClr val="accent3"/>
                </a:solidFill>
              </a:rPr>
              <a:t>Ud</a:t>
            </a:r>
            <a:endParaRPr lang="en-US" sz="2667" dirty="0">
              <a:solidFill>
                <a:schemeClr val="accent3"/>
              </a:solidFill>
            </a:endParaRPr>
          </a:p>
          <a:p>
            <a:r>
              <a:rPr lang="en-US" dirty="0"/>
              <a:t>Used for subscriber related lookups to an external SPR</a:t>
            </a:r>
          </a:p>
          <a:p>
            <a:r>
              <a:rPr lang="en-US" dirty="0"/>
              <a:t>Typically handed by a custom external SPR plugin which adapts the customer schema to the NPC schema</a:t>
            </a:r>
          </a:p>
          <a:p>
            <a:endParaRPr lang="en-US" dirty="0"/>
          </a:p>
        </p:txBody>
      </p:sp>
    </p:spTree>
    <p:extLst>
      <p:ext uri="{BB962C8B-B14F-4D97-AF65-F5344CB8AC3E}">
        <p14:creationId xmlns:p14="http://schemas.microsoft.com/office/powerpoint/2010/main" val="4516272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AB7EE4-1659-466B-8DF1-4843F04E9C79}"/>
              </a:ext>
            </a:extLst>
          </p:cNvPr>
          <p:cNvSpPr>
            <a:spLocks noGrp="1"/>
          </p:cNvSpPr>
          <p:nvPr>
            <p:ph type="body" sz="quarter" idx="10"/>
          </p:nvPr>
        </p:nvSpPr>
        <p:spPr/>
        <p:txBody>
          <a:bodyPr/>
          <a:lstStyle/>
          <a:p>
            <a:r>
              <a:rPr lang="en-US"/>
              <a:t>Subscriber &amp; External SPR/UDR</a:t>
            </a:r>
            <a:endParaRPr lang="en-CA"/>
          </a:p>
        </p:txBody>
      </p:sp>
      <p:sp>
        <p:nvSpPr>
          <p:cNvPr id="2" name="Text Placeholder 1">
            <a:extLst>
              <a:ext uri="{FF2B5EF4-FFF2-40B4-BE49-F238E27FC236}">
                <a16:creationId xmlns:a16="http://schemas.microsoft.com/office/drawing/2014/main" id="{6381F1DF-8F77-44D1-9EF2-E4E6133382A1}"/>
              </a:ext>
            </a:extLst>
          </p:cNvPr>
          <p:cNvSpPr>
            <a:spLocks noGrp="1"/>
          </p:cNvSpPr>
          <p:nvPr>
            <p:ph type="body" sz="quarter" idx="11"/>
          </p:nvPr>
        </p:nvSpPr>
        <p:spPr/>
        <p:txBody>
          <a:bodyPr/>
          <a:lstStyle/>
          <a:p>
            <a:r>
              <a:rPr lang="en-US"/>
              <a:t>NPC interfaces</a:t>
            </a:r>
          </a:p>
        </p:txBody>
      </p:sp>
      <p:sp>
        <p:nvSpPr>
          <p:cNvPr id="3" name="Text Placeholder 2">
            <a:extLst>
              <a:ext uri="{FF2B5EF4-FFF2-40B4-BE49-F238E27FC236}">
                <a16:creationId xmlns:a16="http://schemas.microsoft.com/office/drawing/2014/main" id="{E885FB58-662C-48D4-A171-49C1F363E4DD}"/>
              </a:ext>
            </a:extLst>
          </p:cNvPr>
          <p:cNvSpPr>
            <a:spLocks noGrp="1"/>
          </p:cNvSpPr>
          <p:nvPr>
            <p:ph type="body" sz="quarter" idx="12"/>
          </p:nvPr>
        </p:nvSpPr>
        <p:spPr/>
        <p:txBody>
          <a:bodyPr/>
          <a:lstStyle/>
          <a:p>
            <a:pPr marL="0" indent="0">
              <a:buNone/>
            </a:pPr>
            <a:r>
              <a:rPr lang="en-US" sz="2667">
                <a:solidFill>
                  <a:schemeClr val="accent3"/>
                </a:solidFill>
              </a:rPr>
              <a:t>Internal SPR</a:t>
            </a:r>
          </a:p>
          <a:p>
            <a:r>
              <a:rPr lang="en-US"/>
              <a:t>Refers to users/devices being provisioned in NPC database</a:t>
            </a:r>
          </a:p>
          <a:p>
            <a:r>
              <a:rPr lang="en-US"/>
              <a:t>Device primary site can be optionally provided at provisioning. If not provided, NPC will select in round robin fashion</a:t>
            </a:r>
          </a:p>
          <a:p>
            <a:r>
              <a:rPr lang="en-US"/>
              <a:t>Primary site selection based on load and load rebalancing (roadmap)</a:t>
            </a:r>
          </a:p>
          <a:p>
            <a:endParaRPr lang="en-US"/>
          </a:p>
        </p:txBody>
      </p:sp>
      <p:sp>
        <p:nvSpPr>
          <p:cNvPr id="15" name="Text Placeholder 14">
            <a:extLst>
              <a:ext uri="{FF2B5EF4-FFF2-40B4-BE49-F238E27FC236}">
                <a16:creationId xmlns:a16="http://schemas.microsoft.com/office/drawing/2014/main" id="{3A7B6FE7-802E-446C-B183-A445090E6586}"/>
              </a:ext>
            </a:extLst>
          </p:cNvPr>
          <p:cNvSpPr>
            <a:spLocks noGrp="1"/>
          </p:cNvSpPr>
          <p:nvPr>
            <p:ph type="body" sz="quarter" idx="13"/>
          </p:nvPr>
        </p:nvSpPr>
        <p:spPr/>
        <p:txBody>
          <a:bodyPr/>
          <a:lstStyle/>
          <a:p>
            <a:pPr marL="0" indent="0">
              <a:buNone/>
            </a:pPr>
            <a:r>
              <a:rPr lang="en-US" sz="2667">
                <a:solidFill>
                  <a:schemeClr val="accent3"/>
                </a:solidFill>
              </a:rPr>
              <a:t>External SPR/UDR</a:t>
            </a:r>
          </a:p>
          <a:p>
            <a:r>
              <a:rPr lang="en-US"/>
              <a:t>NPC retrieves data and caches it (audit for stale records supported)</a:t>
            </a:r>
          </a:p>
          <a:p>
            <a:r>
              <a:rPr lang="en-US"/>
              <a:t>Plug-in used by services to adapt the external  schemas</a:t>
            </a:r>
          </a:p>
          <a:p>
            <a:r>
              <a:rPr lang="en-US"/>
              <a:t>Support for notifications to update cached fields</a:t>
            </a:r>
          </a:p>
          <a:p>
            <a:r>
              <a:rPr lang="en-US"/>
              <a:t>NPC adds support for SPR write-back</a:t>
            </a:r>
          </a:p>
          <a:p>
            <a:endParaRPr lang="en-US"/>
          </a:p>
          <a:p>
            <a:endParaRPr lang="en-US"/>
          </a:p>
        </p:txBody>
      </p:sp>
      <p:sp>
        <p:nvSpPr>
          <p:cNvPr id="16" name="Text Placeholder 15">
            <a:extLst>
              <a:ext uri="{FF2B5EF4-FFF2-40B4-BE49-F238E27FC236}">
                <a16:creationId xmlns:a16="http://schemas.microsoft.com/office/drawing/2014/main" id="{2AB163EB-2CD0-4A7E-A344-26BEE5A63CAE}"/>
              </a:ext>
            </a:extLst>
          </p:cNvPr>
          <p:cNvSpPr>
            <a:spLocks noGrp="1"/>
          </p:cNvSpPr>
          <p:nvPr>
            <p:ph type="body" sz="quarter" idx="14"/>
          </p:nvPr>
        </p:nvSpPr>
        <p:spPr/>
        <p:txBody>
          <a:bodyPr/>
          <a:lstStyle/>
          <a:p>
            <a:pPr marL="0" indent="0">
              <a:buNone/>
            </a:pPr>
            <a:r>
              <a:rPr lang="en-US" sz="2667">
                <a:solidFill>
                  <a:schemeClr val="accent3"/>
                </a:solidFill>
              </a:rPr>
              <a:t>Nokia SPR/UDR </a:t>
            </a:r>
          </a:p>
          <a:p>
            <a:r>
              <a:rPr lang="en-US"/>
              <a:t>Leverage Nokia </a:t>
            </a:r>
            <a:r>
              <a:rPr lang="en-US" err="1"/>
              <a:t>OneNDS</a:t>
            </a:r>
            <a:r>
              <a:rPr lang="en-US"/>
              <a:t> and Nokia SDL (subscribers) as external SPR</a:t>
            </a:r>
          </a:p>
          <a:p>
            <a:endParaRPr lang="en-US"/>
          </a:p>
          <a:p>
            <a:r>
              <a:rPr lang="en-US"/>
              <a:t>Pre-integration with Nokia UDR</a:t>
            </a:r>
          </a:p>
          <a:p>
            <a:endParaRPr lang="en-US"/>
          </a:p>
          <a:p>
            <a:r>
              <a:rPr lang="en-US"/>
              <a:t>Roadmap</a:t>
            </a:r>
          </a:p>
          <a:p>
            <a:endParaRPr lang="en-US"/>
          </a:p>
          <a:p>
            <a:endParaRPr lang="en-US"/>
          </a:p>
          <a:p>
            <a:endParaRPr lang="en-US"/>
          </a:p>
        </p:txBody>
      </p:sp>
    </p:spTree>
    <p:extLst>
      <p:ext uri="{BB962C8B-B14F-4D97-AF65-F5344CB8AC3E}">
        <p14:creationId xmlns:p14="http://schemas.microsoft.com/office/powerpoint/2010/main" val="22033534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Placeholder 1">
            <a:extLst>
              <a:ext uri="{FF2B5EF4-FFF2-40B4-BE49-F238E27FC236}">
                <a16:creationId xmlns:a16="http://schemas.microsoft.com/office/drawing/2014/main" id="{8EEB1A8E-1415-4676-B381-11751145F0C3}"/>
              </a:ext>
            </a:extLst>
          </p:cNvPr>
          <p:cNvSpPr>
            <a:spLocks noGrp="1"/>
          </p:cNvSpPr>
          <p:nvPr>
            <p:ph sz="quarter" idx="15"/>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71" dirty="0"/>
              <a:t>Higher bandwidth, more devices, mobile edge computing, network slicing and more</a:t>
            </a:r>
          </a:p>
          <a:p>
            <a:r>
              <a:rPr lang="en-US" sz="1871" dirty="0"/>
              <a:t>Introduces policy management for access and mobility management</a:t>
            </a:r>
          </a:p>
        </p:txBody>
      </p:sp>
      <p:sp>
        <p:nvSpPr>
          <p:cNvPr id="4" name="Title 3">
            <a:extLst>
              <a:ext uri="{FF2B5EF4-FFF2-40B4-BE49-F238E27FC236}">
                <a16:creationId xmlns:a16="http://schemas.microsoft.com/office/drawing/2014/main" id="{8E40F690-ECA5-49EB-8858-358641CA3008}"/>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a:t>Policy Management</a:t>
            </a:r>
          </a:p>
        </p:txBody>
      </p:sp>
      <p:sp>
        <p:nvSpPr>
          <p:cNvPr id="5" name="Text Placeholder 4">
            <a:extLst>
              <a:ext uri="{FF2B5EF4-FFF2-40B4-BE49-F238E27FC236}">
                <a16:creationId xmlns:a16="http://schemas.microsoft.com/office/drawing/2014/main" id="{CED4F39C-0B97-44A7-9128-7C3DEF6ABA6D}"/>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dirty="0"/>
              <a:t>5G networks have a PCF in place of a PCRF</a:t>
            </a:r>
          </a:p>
        </p:txBody>
      </p:sp>
      <p:grpSp>
        <p:nvGrpSpPr>
          <p:cNvPr id="6" name="Group 5">
            <a:extLst>
              <a:ext uri="{FF2B5EF4-FFF2-40B4-BE49-F238E27FC236}">
                <a16:creationId xmlns:a16="http://schemas.microsoft.com/office/drawing/2014/main" id="{00AA38AB-55A2-440C-8042-2CD31BCFAE83}"/>
              </a:ext>
            </a:extLst>
          </p:cNvPr>
          <p:cNvGrpSpPr/>
          <p:nvPr/>
        </p:nvGrpSpPr>
        <p:grpSpPr>
          <a:xfrm>
            <a:off x="4277163" y="5443792"/>
            <a:ext cx="228364" cy="363341"/>
            <a:chOff x="4049126" y="2142627"/>
            <a:chExt cx="502576" cy="799632"/>
          </a:xfrm>
        </p:grpSpPr>
        <p:sp>
          <p:nvSpPr>
            <p:cNvPr id="7" name="Rounded Rectangle 59">
              <a:extLst>
                <a:ext uri="{FF2B5EF4-FFF2-40B4-BE49-F238E27FC236}">
                  <a16:creationId xmlns:a16="http://schemas.microsoft.com/office/drawing/2014/main" id="{EA28D7D6-0FE6-472F-B523-7D49AAD49D99}"/>
                </a:ext>
              </a:extLst>
            </p:cNvPr>
            <p:cNvSpPr/>
            <p:nvPr/>
          </p:nvSpPr>
          <p:spPr>
            <a:xfrm>
              <a:off x="4049126" y="2142627"/>
              <a:ext cx="502576" cy="799632"/>
            </a:xfrm>
            <a:prstGeom prst="roundRect">
              <a:avLst>
                <a:gd name="adj" fmla="val 16276"/>
              </a:avLst>
            </a:prstGeom>
            <a:solidFill>
              <a:srgbClr val="FFFFFF"/>
            </a:solidFill>
            <a:ln w="9525" cmpd="sng">
              <a:solidFill>
                <a:schemeClr val="tx2"/>
              </a:solidFill>
            </a:ln>
            <a:effectLst/>
            <a:scene3d>
              <a:camera prst="orthographicFront" fov="0">
                <a:rot lat="0" lon="0" rev="0"/>
              </a:camera>
              <a:lightRig rig="threePt" dir="t">
                <a:rot lat="0" lon="0" rev="0"/>
              </a:lightRig>
            </a:scene3d>
            <a:sp3d prstMaterial="matte">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endParaRPr lang="en-US" sz="1200" err="1">
                <a:solidFill>
                  <a:schemeClr val="bg1"/>
                </a:solidFill>
              </a:endParaRPr>
            </a:p>
          </p:txBody>
        </p:sp>
        <p:cxnSp>
          <p:nvCxnSpPr>
            <p:cNvPr id="8" name="Straight Connector 7">
              <a:extLst>
                <a:ext uri="{FF2B5EF4-FFF2-40B4-BE49-F238E27FC236}">
                  <a16:creationId xmlns:a16="http://schemas.microsoft.com/office/drawing/2014/main" id="{16342384-273E-4982-910A-18624D492239}"/>
                </a:ext>
              </a:extLst>
            </p:cNvPr>
            <p:cNvCxnSpPr/>
            <p:nvPr/>
          </p:nvCxnSpPr>
          <p:spPr>
            <a:xfrm>
              <a:off x="4226927" y="2190941"/>
              <a:ext cx="121185" cy="0"/>
            </a:xfrm>
            <a:prstGeom prst="line">
              <a:avLst/>
            </a:prstGeom>
            <a:solidFill>
              <a:srgbClr val="FFFFFF"/>
            </a:solidFill>
            <a:ln w="9525" cmpd="sng">
              <a:solidFill>
                <a:schemeClr val="tx2"/>
              </a:solidFill>
            </a:ln>
            <a:effectLst/>
            <a:scene3d>
              <a:camera prst="orthographicFront" fov="0">
                <a:rot lat="0" lon="0" rev="0"/>
              </a:camera>
              <a:lightRig rig="threePt" dir="t">
                <a:rot lat="0" lon="0" rev="0"/>
              </a:lightRig>
            </a:scene3d>
            <a:sp3d prstMaterial="matte">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cxnSp>
        <p:sp>
          <p:nvSpPr>
            <p:cNvPr id="9" name="Rectangle 8">
              <a:extLst>
                <a:ext uri="{FF2B5EF4-FFF2-40B4-BE49-F238E27FC236}">
                  <a16:creationId xmlns:a16="http://schemas.microsoft.com/office/drawing/2014/main" id="{138B6B86-9A4C-468E-B807-FF136CE5EBE0}"/>
                </a:ext>
              </a:extLst>
            </p:cNvPr>
            <p:cNvSpPr/>
            <p:nvPr/>
          </p:nvSpPr>
          <p:spPr>
            <a:xfrm>
              <a:off x="4110588" y="2239413"/>
              <a:ext cx="378097" cy="586513"/>
            </a:xfrm>
            <a:prstGeom prst="rect">
              <a:avLst/>
            </a:prstGeom>
            <a:solidFill>
              <a:srgbClr val="FFFFFF"/>
            </a:solidFill>
            <a:ln w="9525" cmpd="sng">
              <a:solidFill>
                <a:schemeClr val="tx2"/>
              </a:solidFill>
            </a:ln>
            <a:effectLst/>
            <a:scene3d>
              <a:camera prst="orthographicFront" fov="0">
                <a:rot lat="0" lon="0" rev="0"/>
              </a:camera>
              <a:lightRig rig="threePt" dir="t">
                <a:rot lat="0" lon="0" rev="0"/>
              </a:lightRig>
            </a:scene3d>
            <a:sp3d prstMaterial="matte">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endParaRPr lang="en-US" sz="1200">
                <a:solidFill>
                  <a:schemeClr val="bg1"/>
                </a:solidFill>
              </a:endParaRPr>
            </a:p>
          </p:txBody>
        </p:sp>
        <p:sp>
          <p:nvSpPr>
            <p:cNvPr id="10" name="Oval 9">
              <a:extLst>
                <a:ext uri="{FF2B5EF4-FFF2-40B4-BE49-F238E27FC236}">
                  <a16:creationId xmlns:a16="http://schemas.microsoft.com/office/drawing/2014/main" id="{F7D3F2C7-8881-4562-A4A0-EB76D9D5C7FE}"/>
                </a:ext>
              </a:extLst>
            </p:cNvPr>
            <p:cNvSpPr/>
            <p:nvPr/>
          </p:nvSpPr>
          <p:spPr>
            <a:xfrm>
              <a:off x="4275400" y="2864703"/>
              <a:ext cx="45719" cy="45719"/>
            </a:xfrm>
            <a:prstGeom prst="ellipse">
              <a:avLst/>
            </a:prstGeom>
            <a:solidFill>
              <a:srgbClr val="FFFFFF"/>
            </a:solidFill>
            <a:ln w="9525" cmpd="sng">
              <a:solidFill>
                <a:schemeClr val="tx2"/>
              </a:solidFill>
            </a:ln>
            <a:effectLst/>
            <a:scene3d>
              <a:camera prst="orthographicFront" fov="0">
                <a:rot lat="0" lon="0" rev="0"/>
              </a:camera>
              <a:lightRig rig="threePt" dir="t">
                <a:rot lat="0" lon="0" rev="0"/>
              </a:lightRig>
            </a:scene3d>
            <a:sp3d prstMaterial="matte">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endParaRPr lang="en-US" sz="1200">
                <a:solidFill>
                  <a:schemeClr val="bg1"/>
                </a:solidFill>
              </a:endParaRPr>
            </a:p>
          </p:txBody>
        </p:sp>
      </p:grpSp>
      <p:grpSp>
        <p:nvGrpSpPr>
          <p:cNvPr id="11" name="Group 10">
            <a:extLst>
              <a:ext uri="{FF2B5EF4-FFF2-40B4-BE49-F238E27FC236}">
                <a16:creationId xmlns:a16="http://schemas.microsoft.com/office/drawing/2014/main" id="{3BDFC9BB-2FAF-4388-B7ED-A016EE8EA414}"/>
              </a:ext>
            </a:extLst>
          </p:cNvPr>
          <p:cNvGrpSpPr/>
          <p:nvPr/>
        </p:nvGrpSpPr>
        <p:grpSpPr>
          <a:xfrm>
            <a:off x="7822057" y="5283439"/>
            <a:ext cx="1103403" cy="652072"/>
            <a:chOff x="7234238" y="2501900"/>
            <a:chExt cx="1689100" cy="1125538"/>
          </a:xfrm>
          <a:solidFill>
            <a:srgbClr val="D7DEE2"/>
          </a:solidFill>
        </p:grpSpPr>
        <p:sp>
          <p:nvSpPr>
            <p:cNvPr id="12" name="Oval 11">
              <a:extLst>
                <a:ext uri="{FF2B5EF4-FFF2-40B4-BE49-F238E27FC236}">
                  <a16:creationId xmlns:a16="http://schemas.microsoft.com/office/drawing/2014/main" id="{6AB091F0-6528-49B1-9013-92C88623CD7F}"/>
                </a:ext>
              </a:extLst>
            </p:cNvPr>
            <p:cNvSpPr/>
            <p:nvPr/>
          </p:nvSpPr>
          <p:spPr>
            <a:xfrm>
              <a:off x="7234238" y="2501900"/>
              <a:ext cx="1689100" cy="1125538"/>
            </a:xfrm>
            <a:prstGeom prst="ellipse">
              <a:avLst/>
            </a:prstGeom>
            <a:solidFill>
              <a:srgbClr val="D7DEE2"/>
            </a:solidFill>
            <a:ln w="28575" cap="flat" cmpd="sng" algn="ctr">
              <a:noFill/>
              <a:prstDash val="solid"/>
            </a:ln>
            <a:effectLst/>
          </p:spPr>
          <p:txBody>
            <a:bodyPr tIns="120000" bIns="12000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endParaRPr lang="en-US" sz="800" kern="0">
                <a:solidFill>
                  <a:schemeClr val="tx2"/>
                </a:solidFill>
                <a:latin typeface="Nokia Pure Text Light"/>
              </a:endParaRPr>
            </a:p>
          </p:txBody>
        </p:sp>
        <p:sp>
          <p:nvSpPr>
            <p:cNvPr id="13" name="Rectangle 12">
              <a:extLst>
                <a:ext uri="{FF2B5EF4-FFF2-40B4-BE49-F238E27FC236}">
                  <a16:creationId xmlns:a16="http://schemas.microsoft.com/office/drawing/2014/main" id="{B4F8DE97-6DDB-458C-975C-78C291E8E430}"/>
                </a:ext>
              </a:extLst>
            </p:cNvPr>
            <p:cNvSpPr/>
            <p:nvPr/>
          </p:nvSpPr>
          <p:spPr>
            <a:xfrm>
              <a:off x="7344002" y="2803583"/>
              <a:ext cx="1469572" cy="522172"/>
            </a:xfrm>
            <a:prstGeom prst="rect">
              <a:avLst/>
            </a:prstGeom>
            <a:grp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Data Network</a:t>
              </a:r>
            </a:p>
          </p:txBody>
        </p:sp>
      </p:grpSp>
      <p:sp>
        <p:nvSpPr>
          <p:cNvPr id="14" name="Rectangle 13">
            <a:extLst>
              <a:ext uri="{FF2B5EF4-FFF2-40B4-BE49-F238E27FC236}">
                <a16:creationId xmlns:a16="http://schemas.microsoft.com/office/drawing/2014/main" id="{6F648704-8020-4D68-BDAD-811598462019}"/>
              </a:ext>
            </a:extLst>
          </p:cNvPr>
          <p:cNvSpPr/>
          <p:nvPr/>
        </p:nvSpPr>
        <p:spPr>
          <a:xfrm>
            <a:off x="1392248" y="278164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NWDAF</a:t>
            </a:r>
            <a:endParaRPr lang="en-US" sz="800" kern="0">
              <a:solidFill>
                <a:srgbClr val="FFFFFF"/>
              </a:solidFill>
              <a:latin typeface="Nokia Pure Text Light"/>
            </a:endParaRPr>
          </a:p>
        </p:txBody>
      </p:sp>
      <p:sp>
        <p:nvSpPr>
          <p:cNvPr id="15" name="Rectangle 14">
            <a:extLst>
              <a:ext uri="{FF2B5EF4-FFF2-40B4-BE49-F238E27FC236}">
                <a16:creationId xmlns:a16="http://schemas.microsoft.com/office/drawing/2014/main" id="{2A204589-301D-42CA-9E01-E7EF9113C3E0}"/>
              </a:ext>
            </a:extLst>
          </p:cNvPr>
          <p:cNvSpPr/>
          <p:nvPr/>
        </p:nvSpPr>
        <p:spPr>
          <a:xfrm>
            <a:off x="2535711" y="278164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NEF</a:t>
            </a:r>
            <a:endParaRPr lang="en-US" sz="800" kern="0">
              <a:solidFill>
                <a:srgbClr val="FFFFFF"/>
              </a:solidFill>
              <a:latin typeface="Nokia Pure Text Light"/>
            </a:endParaRPr>
          </a:p>
        </p:txBody>
      </p:sp>
      <p:sp>
        <p:nvSpPr>
          <p:cNvPr id="16" name="Rectangle 15">
            <a:extLst>
              <a:ext uri="{FF2B5EF4-FFF2-40B4-BE49-F238E27FC236}">
                <a16:creationId xmlns:a16="http://schemas.microsoft.com/office/drawing/2014/main" id="{7A83783D-25D3-4712-9E71-9222543D2FFB}"/>
              </a:ext>
            </a:extLst>
          </p:cNvPr>
          <p:cNvSpPr/>
          <p:nvPr/>
        </p:nvSpPr>
        <p:spPr>
          <a:xfrm>
            <a:off x="3679172" y="278164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bg1"/>
                </a:solidFill>
              </a:rPr>
              <a:t>BSF</a:t>
            </a:r>
            <a:endParaRPr lang="en-US" sz="800" kern="0">
              <a:solidFill>
                <a:schemeClr val="bg1"/>
              </a:solidFill>
              <a:latin typeface="Nokia Pure Text Light"/>
            </a:endParaRPr>
          </a:p>
        </p:txBody>
      </p:sp>
      <p:sp>
        <p:nvSpPr>
          <p:cNvPr id="17" name="Rectangle 16">
            <a:extLst>
              <a:ext uri="{FF2B5EF4-FFF2-40B4-BE49-F238E27FC236}">
                <a16:creationId xmlns:a16="http://schemas.microsoft.com/office/drawing/2014/main" id="{8B333403-3A12-4F2B-AB57-9EC07589CB12}"/>
              </a:ext>
            </a:extLst>
          </p:cNvPr>
          <p:cNvSpPr/>
          <p:nvPr/>
        </p:nvSpPr>
        <p:spPr>
          <a:xfrm>
            <a:off x="4822016" y="2781642"/>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AF</a:t>
            </a:r>
            <a:endParaRPr lang="en-US" sz="800" kern="0">
              <a:solidFill>
                <a:srgbClr val="FFFFFF"/>
              </a:solidFill>
              <a:latin typeface="Nokia Pure Text Light"/>
            </a:endParaRPr>
          </a:p>
        </p:txBody>
      </p:sp>
      <p:sp>
        <p:nvSpPr>
          <p:cNvPr id="18" name="Rectangle 17">
            <a:extLst>
              <a:ext uri="{FF2B5EF4-FFF2-40B4-BE49-F238E27FC236}">
                <a16:creationId xmlns:a16="http://schemas.microsoft.com/office/drawing/2014/main" id="{5F2FC362-D535-46F1-B5D0-1F4089DA3EFF}"/>
              </a:ext>
            </a:extLst>
          </p:cNvPr>
          <p:cNvSpPr/>
          <p:nvPr/>
        </p:nvSpPr>
        <p:spPr>
          <a:xfrm>
            <a:off x="5964863" y="2781641"/>
            <a:ext cx="728573" cy="486105"/>
          </a:xfrm>
          <a:prstGeom prst="rect">
            <a:avLst/>
          </a:prstGeom>
          <a:solidFill>
            <a:srgbClr val="124191"/>
          </a:solidFill>
          <a:ln w="9525" cap="flat" cmpd="sng" algn="ctr">
            <a:no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b="1" kern="0">
                <a:solidFill>
                  <a:schemeClr val="accent3">
                    <a:lumMod val="20000"/>
                    <a:lumOff val="80000"/>
                  </a:schemeClr>
                </a:solidFill>
                <a:latin typeface="Nokia Pure Text Light"/>
              </a:rPr>
              <a:t>PCF</a:t>
            </a:r>
            <a:endParaRPr lang="en-US" sz="800" b="1" kern="0">
              <a:solidFill>
                <a:schemeClr val="accent3">
                  <a:lumMod val="20000"/>
                  <a:lumOff val="80000"/>
                </a:schemeClr>
              </a:solidFill>
              <a:latin typeface="Nokia Pure Text Light"/>
            </a:endParaRPr>
          </a:p>
        </p:txBody>
      </p:sp>
      <p:sp>
        <p:nvSpPr>
          <p:cNvPr id="19" name="Rectangle 18">
            <a:extLst>
              <a:ext uri="{FF2B5EF4-FFF2-40B4-BE49-F238E27FC236}">
                <a16:creationId xmlns:a16="http://schemas.microsoft.com/office/drawing/2014/main" id="{C4A1E4C2-EE6F-4D6F-989B-DB94CF445550}"/>
              </a:ext>
            </a:extLst>
          </p:cNvPr>
          <p:cNvSpPr/>
          <p:nvPr/>
        </p:nvSpPr>
        <p:spPr>
          <a:xfrm>
            <a:off x="7107708" y="2781641"/>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bg1"/>
                </a:solidFill>
                <a:latin typeface="Nokia Pure Text Light"/>
              </a:rPr>
              <a:t>CHF</a:t>
            </a:r>
            <a:endParaRPr lang="en-US" sz="800" kern="0">
              <a:solidFill>
                <a:schemeClr val="bg1"/>
              </a:solidFill>
              <a:latin typeface="Nokia Pure Text Light"/>
            </a:endParaRPr>
          </a:p>
        </p:txBody>
      </p:sp>
      <p:sp>
        <p:nvSpPr>
          <p:cNvPr id="20" name="Rectangle 19">
            <a:extLst>
              <a:ext uri="{FF2B5EF4-FFF2-40B4-BE49-F238E27FC236}">
                <a16:creationId xmlns:a16="http://schemas.microsoft.com/office/drawing/2014/main" id="{DBE8C2E8-6253-4ABE-8F7F-42E30D0C0141}"/>
              </a:ext>
            </a:extLst>
          </p:cNvPr>
          <p:cNvSpPr/>
          <p:nvPr/>
        </p:nvSpPr>
        <p:spPr>
          <a:xfrm>
            <a:off x="5308495" y="4356285"/>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AMF</a:t>
            </a:r>
            <a:endParaRPr lang="en-US" sz="800" kern="0">
              <a:solidFill>
                <a:srgbClr val="FFFFFF"/>
              </a:solidFill>
              <a:latin typeface="Nokia Pure Text Light"/>
            </a:endParaRPr>
          </a:p>
        </p:txBody>
      </p:sp>
      <p:sp>
        <p:nvSpPr>
          <p:cNvPr id="21" name="Rectangle 20">
            <a:extLst>
              <a:ext uri="{FF2B5EF4-FFF2-40B4-BE49-F238E27FC236}">
                <a16:creationId xmlns:a16="http://schemas.microsoft.com/office/drawing/2014/main" id="{7A2FEA1B-F37F-4679-93E1-6AFF0CCECCB8}"/>
              </a:ext>
            </a:extLst>
          </p:cNvPr>
          <p:cNvSpPr/>
          <p:nvPr/>
        </p:nvSpPr>
        <p:spPr>
          <a:xfrm>
            <a:off x="6468608" y="435628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SMF</a:t>
            </a:r>
            <a:endParaRPr lang="en-US" sz="800" kern="0">
              <a:solidFill>
                <a:srgbClr val="FFFFFF"/>
              </a:solidFill>
              <a:latin typeface="Nokia Pure Text Light"/>
            </a:endParaRPr>
          </a:p>
        </p:txBody>
      </p:sp>
      <p:sp>
        <p:nvSpPr>
          <p:cNvPr id="22" name="Rectangle 21">
            <a:extLst>
              <a:ext uri="{FF2B5EF4-FFF2-40B4-BE49-F238E27FC236}">
                <a16:creationId xmlns:a16="http://schemas.microsoft.com/office/drawing/2014/main" id="{03CF748A-E3EC-4606-A68A-5E96402BFFEB}"/>
              </a:ext>
            </a:extLst>
          </p:cNvPr>
          <p:cNvSpPr/>
          <p:nvPr/>
        </p:nvSpPr>
        <p:spPr>
          <a:xfrm>
            <a:off x="6468608" y="5370916"/>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UPF</a:t>
            </a:r>
            <a:endParaRPr lang="en-US" sz="800" kern="0">
              <a:solidFill>
                <a:srgbClr val="FFFFFF"/>
              </a:solidFill>
              <a:latin typeface="Nokia Pure Text Light"/>
            </a:endParaRPr>
          </a:p>
        </p:txBody>
      </p:sp>
      <p:cxnSp>
        <p:nvCxnSpPr>
          <p:cNvPr id="23" name="Straight Connector 22">
            <a:extLst>
              <a:ext uri="{FF2B5EF4-FFF2-40B4-BE49-F238E27FC236}">
                <a16:creationId xmlns:a16="http://schemas.microsoft.com/office/drawing/2014/main" id="{8ECAA2B3-B4E8-4742-BA91-415DD3A4FB3F}"/>
              </a:ext>
            </a:extLst>
          </p:cNvPr>
          <p:cNvCxnSpPr>
            <a:cxnSpLocks/>
          </p:cNvCxnSpPr>
          <p:nvPr/>
        </p:nvCxnSpPr>
        <p:spPr>
          <a:xfrm>
            <a:off x="1564731" y="3844364"/>
            <a:ext cx="6096000" cy="0"/>
          </a:xfrm>
          <a:prstGeom prst="line">
            <a:avLst/>
          </a:prstGeom>
          <a:noFill/>
          <a:ln w="15875" cap="flat" cmpd="sng" algn="ctr">
            <a:solidFill>
              <a:srgbClr val="124191"/>
            </a:solidFill>
            <a:prstDash val="solid"/>
          </a:ln>
          <a:effectLst/>
        </p:spPr>
      </p:cxnSp>
      <p:cxnSp>
        <p:nvCxnSpPr>
          <p:cNvPr id="24" name="Straight Connector 23">
            <a:extLst>
              <a:ext uri="{FF2B5EF4-FFF2-40B4-BE49-F238E27FC236}">
                <a16:creationId xmlns:a16="http://schemas.microsoft.com/office/drawing/2014/main" id="{433A6272-ED33-46F3-B53D-3DE4A736DE76}"/>
              </a:ext>
            </a:extLst>
          </p:cNvPr>
          <p:cNvCxnSpPr>
            <a:cxnSpLocks/>
            <a:endCxn id="14" idx="2"/>
          </p:cNvCxnSpPr>
          <p:nvPr/>
        </p:nvCxnSpPr>
        <p:spPr>
          <a:xfrm flipV="1">
            <a:off x="1756213" y="3267749"/>
            <a:ext cx="323" cy="576617"/>
          </a:xfrm>
          <a:prstGeom prst="line">
            <a:avLst/>
          </a:prstGeom>
          <a:noFill/>
          <a:ln w="15875" cap="flat" cmpd="sng" algn="ctr">
            <a:solidFill>
              <a:srgbClr val="124191"/>
            </a:solidFill>
            <a:prstDash val="solid"/>
          </a:ln>
          <a:effectLst/>
        </p:spPr>
      </p:cxnSp>
      <p:sp>
        <p:nvSpPr>
          <p:cNvPr id="25" name="Rectangle 24">
            <a:extLst>
              <a:ext uri="{FF2B5EF4-FFF2-40B4-BE49-F238E27FC236}">
                <a16:creationId xmlns:a16="http://schemas.microsoft.com/office/drawing/2014/main" id="{27737D0E-BB5E-4F4F-821B-3C5314A03388}"/>
              </a:ext>
            </a:extLst>
          </p:cNvPr>
          <p:cNvSpPr/>
          <p:nvPr/>
        </p:nvSpPr>
        <p:spPr>
          <a:xfrm>
            <a:off x="1715275" y="3363887"/>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Nwdaf</a:t>
            </a:r>
            <a:endParaRPr lang="en-US" sz="800" kern="0">
              <a:solidFill>
                <a:schemeClr val="tx2"/>
              </a:solidFill>
              <a:latin typeface="Nokia Pure Text Light"/>
            </a:endParaRPr>
          </a:p>
        </p:txBody>
      </p:sp>
      <p:cxnSp>
        <p:nvCxnSpPr>
          <p:cNvPr id="26" name="Straight Connector 25">
            <a:extLst>
              <a:ext uri="{FF2B5EF4-FFF2-40B4-BE49-F238E27FC236}">
                <a16:creationId xmlns:a16="http://schemas.microsoft.com/office/drawing/2014/main" id="{D86C09AF-1019-427D-A4D7-0A7E2D1AF8C1}"/>
              </a:ext>
            </a:extLst>
          </p:cNvPr>
          <p:cNvCxnSpPr>
            <a:cxnSpLocks/>
            <a:endCxn id="15" idx="2"/>
          </p:cNvCxnSpPr>
          <p:nvPr/>
        </p:nvCxnSpPr>
        <p:spPr>
          <a:xfrm flipV="1">
            <a:off x="2899996" y="3267749"/>
            <a:ext cx="0" cy="576617"/>
          </a:xfrm>
          <a:prstGeom prst="line">
            <a:avLst/>
          </a:prstGeom>
          <a:noFill/>
          <a:ln w="15875" cap="flat" cmpd="sng" algn="ctr">
            <a:solidFill>
              <a:srgbClr val="124191"/>
            </a:solidFill>
            <a:prstDash val="solid"/>
          </a:ln>
          <a:effectLst/>
        </p:spPr>
      </p:cxnSp>
      <p:sp>
        <p:nvSpPr>
          <p:cNvPr id="27" name="Rectangle 26">
            <a:extLst>
              <a:ext uri="{FF2B5EF4-FFF2-40B4-BE49-F238E27FC236}">
                <a16:creationId xmlns:a16="http://schemas.microsoft.com/office/drawing/2014/main" id="{00EDD907-4638-428F-BB1B-6B752C59832E}"/>
              </a:ext>
            </a:extLst>
          </p:cNvPr>
          <p:cNvSpPr/>
          <p:nvPr/>
        </p:nvSpPr>
        <p:spPr>
          <a:xfrm>
            <a:off x="2854463" y="3379480"/>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Nnef</a:t>
            </a:r>
            <a:endParaRPr lang="en-US" sz="800" kern="0">
              <a:solidFill>
                <a:schemeClr val="tx2"/>
              </a:solidFill>
              <a:latin typeface="Nokia Pure Text Light"/>
            </a:endParaRPr>
          </a:p>
        </p:txBody>
      </p:sp>
      <p:cxnSp>
        <p:nvCxnSpPr>
          <p:cNvPr id="28" name="Straight Connector 27">
            <a:extLst>
              <a:ext uri="{FF2B5EF4-FFF2-40B4-BE49-F238E27FC236}">
                <a16:creationId xmlns:a16="http://schemas.microsoft.com/office/drawing/2014/main" id="{C6A380C2-9E2E-45E9-8F49-2759A984FD62}"/>
              </a:ext>
            </a:extLst>
          </p:cNvPr>
          <p:cNvCxnSpPr>
            <a:cxnSpLocks/>
            <a:endCxn id="16" idx="2"/>
          </p:cNvCxnSpPr>
          <p:nvPr/>
        </p:nvCxnSpPr>
        <p:spPr>
          <a:xfrm flipV="1">
            <a:off x="4043457" y="3267749"/>
            <a:ext cx="0" cy="576617"/>
          </a:xfrm>
          <a:prstGeom prst="line">
            <a:avLst/>
          </a:prstGeom>
          <a:noFill/>
          <a:ln w="15875" cap="flat" cmpd="sng" algn="ctr">
            <a:solidFill>
              <a:srgbClr val="124191"/>
            </a:solidFill>
            <a:prstDash val="solid"/>
          </a:ln>
          <a:effectLst/>
        </p:spPr>
      </p:cxnSp>
      <p:sp>
        <p:nvSpPr>
          <p:cNvPr id="29" name="Rectangle 28">
            <a:extLst>
              <a:ext uri="{FF2B5EF4-FFF2-40B4-BE49-F238E27FC236}">
                <a16:creationId xmlns:a16="http://schemas.microsoft.com/office/drawing/2014/main" id="{1A658D13-4382-4C1F-AEDB-AB316B3E01C9}"/>
              </a:ext>
            </a:extLst>
          </p:cNvPr>
          <p:cNvSpPr/>
          <p:nvPr/>
        </p:nvSpPr>
        <p:spPr>
          <a:xfrm>
            <a:off x="4009158" y="3363887"/>
            <a:ext cx="912444" cy="223749"/>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Nbsf</a:t>
            </a:r>
            <a:endParaRPr lang="en-US" sz="800" kern="0">
              <a:solidFill>
                <a:schemeClr val="tx2"/>
              </a:solidFill>
              <a:latin typeface="Nokia Pure Text Light"/>
            </a:endParaRPr>
          </a:p>
        </p:txBody>
      </p:sp>
      <p:cxnSp>
        <p:nvCxnSpPr>
          <p:cNvPr id="30" name="Straight Connector 29">
            <a:extLst>
              <a:ext uri="{FF2B5EF4-FFF2-40B4-BE49-F238E27FC236}">
                <a16:creationId xmlns:a16="http://schemas.microsoft.com/office/drawing/2014/main" id="{F2ACD7D7-DB6E-432D-8CFF-59B25045E68F}"/>
              </a:ext>
            </a:extLst>
          </p:cNvPr>
          <p:cNvCxnSpPr>
            <a:cxnSpLocks/>
            <a:endCxn id="17" idx="2"/>
          </p:cNvCxnSpPr>
          <p:nvPr/>
        </p:nvCxnSpPr>
        <p:spPr>
          <a:xfrm flipV="1">
            <a:off x="5186088" y="3267745"/>
            <a:ext cx="217" cy="580352"/>
          </a:xfrm>
          <a:prstGeom prst="line">
            <a:avLst/>
          </a:prstGeom>
          <a:noFill/>
          <a:ln w="15875" cap="flat" cmpd="sng" algn="ctr">
            <a:solidFill>
              <a:srgbClr val="124191"/>
            </a:solidFill>
            <a:prstDash val="solid"/>
          </a:ln>
          <a:effectLst/>
        </p:spPr>
      </p:cxnSp>
      <p:sp>
        <p:nvSpPr>
          <p:cNvPr id="31" name="Rectangle 30">
            <a:extLst>
              <a:ext uri="{FF2B5EF4-FFF2-40B4-BE49-F238E27FC236}">
                <a16:creationId xmlns:a16="http://schemas.microsoft.com/office/drawing/2014/main" id="{E70421C2-86D3-437A-988B-D71183CE20C6}"/>
              </a:ext>
            </a:extLst>
          </p:cNvPr>
          <p:cNvSpPr/>
          <p:nvPr/>
        </p:nvSpPr>
        <p:spPr>
          <a:xfrm>
            <a:off x="5140552" y="3383212"/>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Naf</a:t>
            </a:r>
            <a:endParaRPr lang="en-US" sz="800" kern="0">
              <a:solidFill>
                <a:schemeClr val="tx2"/>
              </a:solidFill>
              <a:latin typeface="Nokia Pure Text Light"/>
            </a:endParaRPr>
          </a:p>
        </p:txBody>
      </p:sp>
      <p:cxnSp>
        <p:nvCxnSpPr>
          <p:cNvPr id="32" name="Straight Connector 31">
            <a:extLst>
              <a:ext uri="{FF2B5EF4-FFF2-40B4-BE49-F238E27FC236}">
                <a16:creationId xmlns:a16="http://schemas.microsoft.com/office/drawing/2014/main" id="{8AD4C63D-E85D-4653-9F1B-25D96CCC8077}"/>
              </a:ext>
            </a:extLst>
          </p:cNvPr>
          <p:cNvCxnSpPr>
            <a:cxnSpLocks/>
            <a:endCxn id="18" idx="2"/>
          </p:cNvCxnSpPr>
          <p:nvPr/>
        </p:nvCxnSpPr>
        <p:spPr>
          <a:xfrm flipV="1">
            <a:off x="6329148" y="3267746"/>
            <a:ext cx="0" cy="576620"/>
          </a:xfrm>
          <a:prstGeom prst="line">
            <a:avLst/>
          </a:prstGeom>
          <a:noFill/>
          <a:ln w="15875" cap="flat" cmpd="sng" algn="ctr">
            <a:solidFill>
              <a:srgbClr val="124191"/>
            </a:solidFill>
            <a:prstDash val="solid"/>
          </a:ln>
          <a:effectLst/>
        </p:spPr>
      </p:cxnSp>
      <p:sp>
        <p:nvSpPr>
          <p:cNvPr id="33" name="Rectangle 32">
            <a:extLst>
              <a:ext uri="{FF2B5EF4-FFF2-40B4-BE49-F238E27FC236}">
                <a16:creationId xmlns:a16="http://schemas.microsoft.com/office/drawing/2014/main" id="{6275CB5C-9853-4E55-BC0E-EE7154687107}"/>
              </a:ext>
            </a:extLst>
          </p:cNvPr>
          <p:cNvSpPr/>
          <p:nvPr/>
        </p:nvSpPr>
        <p:spPr>
          <a:xfrm>
            <a:off x="6287168" y="3396943"/>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dirty="0" err="1">
                <a:solidFill>
                  <a:schemeClr val="tx2"/>
                </a:solidFill>
                <a:latin typeface="Nokia Pure Text Light"/>
              </a:rPr>
              <a:t>Npcf</a:t>
            </a:r>
            <a:endParaRPr lang="en-US" sz="800" kern="0" dirty="0">
              <a:solidFill>
                <a:schemeClr val="tx2"/>
              </a:solidFill>
              <a:latin typeface="Nokia Pure Text Light"/>
            </a:endParaRPr>
          </a:p>
        </p:txBody>
      </p:sp>
      <p:cxnSp>
        <p:nvCxnSpPr>
          <p:cNvPr id="34" name="Straight Connector 33">
            <a:extLst>
              <a:ext uri="{FF2B5EF4-FFF2-40B4-BE49-F238E27FC236}">
                <a16:creationId xmlns:a16="http://schemas.microsoft.com/office/drawing/2014/main" id="{6BA2641D-8E2A-4784-B294-F251AC3641B6}"/>
              </a:ext>
            </a:extLst>
          </p:cNvPr>
          <p:cNvCxnSpPr>
            <a:cxnSpLocks/>
            <a:endCxn id="19" idx="2"/>
          </p:cNvCxnSpPr>
          <p:nvPr/>
        </p:nvCxnSpPr>
        <p:spPr>
          <a:xfrm flipV="1">
            <a:off x="7464313" y="3267746"/>
            <a:ext cx="7680" cy="576620"/>
          </a:xfrm>
          <a:prstGeom prst="line">
            <a:avLst/>
          </a:prstGeom>
          <a:noFill/>
          <a:ln w="15875" cap="flat" cmpd="sng" algn="ctr">
            <a:solidFill>
              <a:srgbClr val="124191"/>
            </a:solidFill>
            <a:prstDash val="solid"/>
          </a:ln>
          <a:effectLst/>
        </p:spPr>
      </p:cxnSp>
      <p:sp>
        <p:nvSpPr>
          <p:cNvPr id="35" name="Rectangle 34">
            <a:extLst>
              <a:ext uri="{FF2B5EF4-FFF2-40B4-BE49-F238E27FC236}">
                <a16:creationId xmlns:a16="http://schemas.microsoft.com/office/drawing/2014/main" id="{853F2F12-80C3-4A0A-8112-66DC552B5864}"/>
              </a:ext>
            </a:extLst>
          </p:cNvPr>
          <p:cNvSpPr/>
          <p:nvPr/>
        </p:nvSpPr>
        <p:spPr>
          <a:xfrm>
            <a:off x="7422333" y="3396943"/>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Nchf</a:t>
            </a:r>
            <a:endParaRPr lang="en-US" sz="800" kern="0">
              <a:solidFill>
                <a:schemeClr val="tx2"/>
              </a:solidFill>
              <a:latin typeface="Nokia Pure Text Light"/>
            </a:endParaRPr>
          </a:p>
        </p:txBody>
      </p:sp>
      <p:cxnSp>
        <p:nvCxnSpPr>
          <p:cNvPr id="36" name="Straight Connector 35">
            <a:extLst>
              <a:ext uri="{FF2B5EF4-FFF2-40B4-BE49-F238E27FC236}">
                <a16:creationId xmlns:a16="http://schemas.microsoft.com/office/drawing/2014/main" id="{EBBF20A0-0C9E-4FF9-A30D-5E57AA6105A7}"/>
              </a:ext>
            </a:extLst>
          </p:cNvPr>
          <p:cNvCxnSpPr>
            <a:cxnSpLocks/>
            <a:stCxn id="20" idx="0"/>
          </p:cNvCxnSpPr>
          <p:nvPr/>
        </p:nvCxnSpPr>
        <p:spPr>
          <a:xfrm flipH="1" flipV="1">
            <a:off x="5669018" y="3838870"/>
            <a:ext cx="3764" cy="517415"/>
          </a:xfrm>
          <a:prstGeom prst="line">
            <a:avLst/>
          </a:prstGeom>
          <a:noFill/>
          <a:ln w="15875" cap="flat" cmpd="sng" algn="ctr">
            <a:solidFill>
              <a:srgbClr val="124191"/>
            </a:solidFill>
            <a:prstDash val="solid"/>
          </a:ln>
          <a:effectLst/>
        </p:spPr>
      </p:cxnSp>
      <p:sp>
        <p:nvSpPr>
          <p:cNvPr id="37" name="Rectangle 36">
            <a:extLst>
              <a:ext uri="{FF2B5EF4-FFF2-40B4-BE49-F238E27FC236}">
                <a16:creationId xmlns:a16="http://schemas.microsoft.com/office/drawing/2014/main" id="{F1F68466-91C1-4E21-9965-15A6729967FC}"/>
              </a:ext>
            </a:extLst>
          </p:cNvPr>
          <p:cNvSpPr/>
          <p:nvPr/>
        </p:nvSpPr>
        <p:spPr>
          <a:xfrm>
            <a:off x="5651109" y="4063644"/>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Namf</a:t>
            </a:r>
            <a:endParaRPr lang="en-US" sz="800" kern="0">
              <a:solidFill>
                <a:schemeClr val="tx2"/>
              </a:solidFill>
              <a:latin typeface="Nokia Pure Text Light"/>
            </a:endParaRPr>
          </a:p>
        </p:txBody>
      </p:sp>
      <p:cxnSp>
        <p:nvCxnSpPr>
          <p:cNvPr id="38" name="Straight Connector 37">
            <a:extLst>
              <a:ext uri="{FF2B5EF4-FFF2-40B4-BE49-F238E27FC236}">
                <a16:creationId xmlns:a16="http://schemas.microsoft.com/office/drawing/2014/main" id="{32668126-6036-41AB-B686-9869A6B3236B}"/>
              </a:ext>
            </a:extLst>
          </p:cNvPr>
          <p:cNvCxnSpPr>
            <a:cxnSpLocks/>
            <a:stCxn id="21" idx="0"/>
          </p:cNvCxnSpPr>
          <p:nvPr/>
        </p:nvCxnSpPr>
        <p:spPr>
          <a:xfrm flipH="1" flipV="1">
            <a:off x="6828037" y="3838093"/>
            <a:ext cx="4856" cy="518191"/>
          </a:xfrm>
          <a:prstGeom prst="line">
            <a:avLst/>
          </a:prstGeom>
          <a:noFill/>
          <a:ln w="15875" cap="flat" cmpd="sng" algn="ctr">
            <a:solidFill>
              <a:srgbClr val="124191"/>
            </a:solidFill>
            <a:prstDash val="solid"/>
          </a:ln>
          <a:effectLst/>
        </p:spPr>
      </p:cxnSp>
      <p:sp>
        <p:nvSpPr>
          <p:cNvPr id="39" name="Rectangle 38">
            <a:extLst>
              <a:ext uri="{FF2B5EF4-FFF2-40B4-BE49-F238E27FC236}">
                <a16:creationId xmlns:a16="http://schemas.microsoft.com/office/drawing/2014/main" id="{B1870603-FFAA-487E-8916-7D9BE4AFBC17}"/>
              </a:ext>
            </a:extLst>
          </p:cNvPr>
          <p:cNvSpPr/>
          <p:nvPr/>
        </p:nvSpPr>
        <p:spPr>
          <a:xfrm>
            <a:off x="6822709" y="4063644"/>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Nsmf</a:t>
            </a:r>
            <a:endParaRPr lang="en-US" sz="800" kern="0">
              <a:solidFill>
                <a:schemeClr val="tx2"/>
              </a:solidFill>
              <a:latin typeface="Nokia Pure Text Light"/>
            </a:endParaRPr>
          </a:p>
        </p:txBody>
      </p:sp>
      <p:cxnSp>
        <p:nvCxnSpPr>
          <p:cNvPr id="40" name="Straight Connector 39">
            <a:extLst>
              <a:ext uri="{FF2B5EF4-FFF2-40B4-BE49-F238E27FC236}">
                <a16:creationId xmlns:a16="http://schemas.microsoft.com/office/drawing/2014/main" id="{5594DAB7-7526-4263-8E33-8EF03424468E}"/>
              </a:ext>
            </a:extLst>
          </p:cNvPr>
          <p:cNvCxnSpPr>
            <a:cxnSpLocks/>
            <a:stCxn id="22" idx="0"/>
            <a:endCxn id="21" idx="2"/>
          </p:cNvCxnSpPr>
          <p:nvPr/>
        </p:nvCxnSpPr>
        <p:spPr>
          <a:xfrm flipV="1">
            <a:off x="6832893" y="4842389"/>
            <a:ext cx="0" cy="528527"/>
          </a:xfrm>
          <a:prstGeom prst="line">
            <a:avLst/>
          </a:prstGeom>
          <a:noFill/>
          <a:ln w="15875" cap="flat" cmpd="sng" algn="ctr">
            <a:solidFill>
              <a:srgbClr val="124191"/>
            </a:solidFill>
            <a:prstDash val="solid"/>
          </a:ln>
          <a:effectLst/>
        </p:spPr>
      </p:cxnSp>
      <p:sp>
        <p:nvSpPr>
          <p:cNvPr id="41" name="Rectangle 40">
            <a:extLst>
              <a:ext uri="{FF2B5EF4-FFF2-40B4-BE49-F238E27FC236}">
                <a16:creationId xmlns:a16="http://schemas.microsoft.com/office/drawing/2014/main" id="{22A1CFAA-4685-4B1B-95B5-7D2F1922A30E}"/>
              </a:ext>
            </a:extLst>
          </p:cNvPr>
          <p:cNvSpPr/>
          <p:nvPr/>
        </p:nvSpPr>
        <p:spPr>
          <a:xfrm>
            <a:off x="6810872" y="5021100"/>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a:solidFill>
                  <a:schemeClr val="tx2"/>
                </a:solidFill>
                <a:latin typeface="Nokia Pure Text Light"/>
              </a:rPr>
              <a:t>N4</a:t>
            </a:r>
            <a:endParaRPr lang="en-US" sz="800" kern="0">
              <a:solidFill>
                <a:schemeClr val="tx2"/>
              </a:solidFill>
              <a:latin typeface="Nokia Pure Text Light"/>
            </a:endParaRPr>
          </a:p>
        </p:txBody>
      </p:sp>
      <p:sp>
        <p:nvSpPr>
          <p:cNvPr id="42" name="Rectangle 41">
            <a:extLst>
              <a:ext uri="{FF2B5EF4-FFF2-40B4-BE49-F238E27FC236}">
                <a16:creationId xmlns:a16="http://schemas.microsoft.com/office/drawing/2014/main" id="{070287A6-C3E4-4798-BAA5-BA7873783D9E}"/>
              </a:ext>
            </a:extLst>
          </p:cNvPr>
          <p:cNvSpPr/>
          <p:nvPr/>
        </p:nvSpPr>
        <p:spPr>
          <a:xfrm>
            <a:off x="5316563" y="5373404"/>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RAN</a:t>
            </a:r>
            <a:endParaRPr lang="en-US" sz="800" kern="0">
              <a:solidFill>
                <a:srgbClr val="FFFFFF"/>
              </a:solidFill>
              <a:latin typeface="Nokia Pure Text Light"/>
            </a:endParaRPr>
          </a:p>
        </p:txBody>
      </p:sp>
      <p:cxnSp>
        <p:nvCxnSpPr>
          <p:cNvPr id="43" name="Straight Connector 42">
            <a:extLst>
              <a:ext uri="{FF2B5EF4-FFF2-40B4-BE49-F238E27FC236}">
                <a16:creationId xmlns:a16="http://schemas.microsoft.com/office/drawing/2014/main" id="{B57E4269-D2B0-42DA-9759-0ECA51CF7B47}"/>
              </a:ext>
            </a:extLst>
          </p:cNvPr>
          <p:cNvCxnSpPr>
            <a:cxnSpLocks/>
            <a:stCxn id="42" idx="0"/>
            <a:endCxn id="20" idx="2"/>
          </p:cNvCxnSpPr>
          <p:nvPr/>
        </p:nvCxnSpPr>
        <p:spPr>
          <a:xfrm flipH="1" flipV="1">
            <a:off x="5672782" y="4842388"/>
            <a:ext cx="8068" cy="531013"/>
          </a:xfrm>
          <a:prstGeom prst="line">
            <a:avLst/>
          </a:prstGeom>
          <a:noFill/>
          <a:ln w="15875" cap="flat" cmpd="sng" algn="ctr">
            <a:solidFill>
              <a:srgbClr val="124191"/>
            </a:solidFill>
            <a:prstDash val="solid"/>
          </a:ln>
          <a:effectLst/>
        </p:spPr>
      </p:cxnSp>
      <p:sp>
        <p:nvSpPr>
          <p:cNvPr id="44" name="Rectangle 43">
            <a:extLst>
              <a:ext uri="{FF2B5EF4-FFF2-40B4-BE49-F238E27FC236}">
                <a16:creationId xmlns:a16="http://schemas.microsoft.com/office/drawing/2014/main" id="{95153657-3B0A-460A-8C7F-42B502DF24D1}"/>
              </a:ext>
            </a:extLst>
          </p:cNvPr>
          <p:cNvSpPr/>
          <p:nvPr/>
        </p:nvSpPr>
        <p:spPr>
          <a:xfrm>
            <a:off x="5657179" y="5034760"/>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a:solidFill>
                  <a:schemeClr val="tx2"/>
                </a:solidFill>
                <a:latin typeface="Nokia Pure Text Light"/>
              </a:rPr>
              <a:t>N2</a:t>
            </a:r>
            <a:endParaRPr lang="en-US" sz="800" kern="0">
              <a:solidFill>
                <a:schemeClr val="tx2"/>
              </a:solidFill>
              <a:latin typeface="Nokia Pure Text Light"/>
            </a:endParaRPr>
          </a:p>
        </p:txBody>
      </p:sp>
      <p:cxnSp>
        <p:nvCxnSpPr>
          <p:cNvPr id="45" name="Straight Connector 44">
            <a:extLst>
              <a:ext uri="{FF2B5EF4-FFF2-40B4-BE49-F238E27FC236}">
                <a16:creationId xmlns:a16="http://schemas.microsoft.com/office/drawing/2014/main" id="{27713E9C-834D-4C00-B084-0A026B8A3B34}"/>
              </a:ext>
            </a:extLst>
          </p:cNvPr>
          <p:cNvCxnSpPr>
            <a:cxnSpLocks/>
            <a:stCxn id="42" idx="3"/>
            <a:endCxn id="22" idx="1"/>
          </p:cNvCxnSpPr>
          <p:nvPr/>
        </p:nvCxnSpPr>
        <p:spPr>
          <a:xfrm flipV="1">
            <a:off x="6045135" y="5613967"/>
            <a:ext cx="423472" cy="2488"/>
          </a:xfrm>
          <a:prstGeom prst="line">
            <a:avLst/>
          </a:prstGeom>
          <a:noFill/>
          <a:ln w="15875" cap="flat" cmpd="sng" algn="ctr">
            <a:solidFill>
              <a:srgbClr val="124191"/>
            </a:solidFill>
            <a:prstDash val="solid"/>
          </a:ln>
          <a:effectLst/>
        </p:spPr>
      </p:cxnSp>
      <p:sp>
        <p:nvSpPr>
          <p:cNvPr id="46" name="Rectangle 45">
            <a:extLst>
              <a:ext uri="{FF2B5EF4-FFF2-40B4-BE49-F238E27FC236}">
                <a16:creationId xmlns:a16="http://schemas.microsoft.com/office/drawing/2014/main" id="{2DCF4336-90D9-4D97-948B-E422BE56101D}"/>
              </a:ext>
            </a:extLst>
          </p:cNvPr>
          <p:cNvSpPr/>
          <p:nvPr/>
        </p:nvSpPr>
        <p:spPr>
          <a:xfrm>
            <a:off x="6081364" y="5663068"/>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a:solidFill>
                  <a:schemeClr val="tx2"/>
                </a:solidFill>
                <a:latin typeface="Nokia Pure Text Light"/>
              </a:rPr>
              <a:t>N3</a:t>
            </a:r>
            <a:endParaRPr lang="en-US" sz="800" kern="0">
              <a:solidFill>
                <a:schemeClr val="tx2"/>
              </a:solidFill>
              <a:latin typeface="Nokia Pure Text Light"/>
            </a:endParaRPr>
          </a:p>
        </p:txBody>
      </p:sp>
      <p:cxnSp>
        <p:nvCxnSpPr>
          <p:cNvPr id="47" name="Straight Connector 46">
            <a:extLst>
              <a:ext uri="{FF2B5EF4-FFF2-40B4-BE49-F238E27FC236}">
                <a16:creationId xmlns:a16="http://schemas.microsoft.com/office/drawing/2014/main" id="{8D42DA3D-85E6-460D-AA43-BB21FE5F5C5C}"/>
              </a:ext>
            </a:extLst>
          </p:cNvPr>
          <p:cNvCxnSpPr>
            <a:cxnSpLocks/>
            <a:stCxn id="22" idx="3"/>
            <a:endCxn id="12" idx="2"/>
          </p:cNvCxnSpPr>
          <p:nvPr/>
        </p:nvCxnSpPr>
        <p:spPr>
          <a:xfrm flipV="1">
            <a:off x="7197180" y="5609475"/>
            <a:ext cx="624877" cy="4492"/>
          </a:xfrm>
          <a:prstGeom prst="line">
            <a:avLst/>
          </a:prstGeom>
          <a:noFill/>
          <a:ln w="15875" cap="flat" cmpd="sng" algn="ctr">
            <a:solidFill>
              <a:srgbClr val="124191"/>
            </a:solidFill>
            <a:prstDash val="solid"/>
          </a:ln>
          <a:effectLst/>
        </p:spPr>
      </p:cxnSp>
      <p:sp>
        <p:nvSpPr>
          <p:cNvPr id="48" name="Rectangle 47">
            <a:extLst>
              <a:ext uri="{FF2B5EF4-FFF2-40B4-BE49-F238E27FC236}">
                <a16:creationId xmlns:a16="http://schemas.microsoft.com/office/drawing/2014/main" id="{C1891937-8E67-475B-8C84-C368391EFEA1}"/>
              </a:ext>
            </a:extLst>
          </p:cNvPr>
          <p:cNvSpPr/>
          <p:nvPr/>
        </p:nvSpPr>
        <p:spPr>
          <a:xfrm>
            <a:off x="7354133" y="5650632"/>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a:solidFill>
                  <a:schemeClr val="tx2"/>
                </a:solidFill>
                <a:latin typeface="Nokia Pure Text Light"/>
              </a:rPr>
              <a:t>N6</a:t>
            </a:r>
            <a:endParaRPr lang="en-US" sz="800" kern="0">
              <a:solidFill>
                <a:schemeClr val="tx2"/>
              </a:solidFill>
              <a:latin typeface="Nokia Pure Text Light"/>
            </a:endParaRPr>
          </a:p>
        </p:txBody>
      </p:sp>
      <p:cxnSp>
        <p:nvCxnSpPr>
          <p:cNvPr id="49" name="Straight Connector 48">
            <a:extLst>
              <a:ext uri="{FF2B5EF4-FFF2-40B4-BE49-F238E27FC236}">
                <a16:creationId xmlns:a16="http://schemas.microsoft.com/office/drawing/2014/main" id="{A2D4C1A8-A12A-4C97-960D-3C655EDEDD1A}"/>
              </a:ext>
            </a:extLst>
          </p:cNvPr>
          <p:cNvCxnSpPr>
            <a:cxnSpLocks/>
            <a:stCxn id="7" idx="3"/>
            <a:endCxn id="42" idx="1"/>
          </p:cNvCxnSpPr>
          <p:nvPr/>
        </p:nvCxnSpPr>
        <p:spPr>
          <a:xfrm flipV="1">
            <a:off x="4505527" y="5616457"/>
            <a:ext cx="811036" cy="9007"/>
          </a:xfrm>
          <a:prstGeom prst="line">
            <a:avLst/>
          </a:prstGeom>
          <a:noFill/>
          <a:ln w="15875" cap="flat" cmpd="sng" algn="ctr">
            <a:solidFill>
              <a:srgbClr val="124191"/>
            </a:solidFill>
            <a:prstDash val="solid"/>
          </a:ln>
          <a:effectLst/>
        </p:spPr>
      </p:cxnSp>
      <p:sp>
        <p:nvSpPr>
          <p:cNvPr id="50" name="Rectangle 49">
            <a:extLst>
              <a:ext uri="{FF2B5EF4-FFF2-40B4-BE49-F238E27FC236}">
                <a16:creationId xmlns:a16="http://schemas.microsoft.com/office/drawing/2014/main" id="{08E1FFE6-6316-44AA-A621-EFDDA45CE0B6}"/>
              </a:ext>
            </a:extLst>
          </p:cNvPr>
          <p:cNvSpPr/>
          <p:nvPr/>
        </p:nvSpPr>
        <p:spPr>
          <a:xfrm>
            <a:off x="1941716" y="435628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NRF</a:t>
            </a:r>
            <a:endParaRPr lang="en-US" sz="800" kern="0">
              <a:solidFill>
                <a:srgbClr val="FFFFFF"/>
              </a:solidFill>
              <a:latin typeface="Nokia Pure Text Light"/>
            </a:endParaRPr>
          </a:p>
        </p:txBody>
      </p:sp>
      <p:cxnSp>
        <p:nvCxnSpPr>
          <p:cNvPr id="51" name="Straight Connector 50">
            <a:extLst>
              <a:ext uri="{FF2B5EF4-FFF2-40B4-BE49-F238E27FC236}">
                <a16:creationId xmlns:a16="http://schemas.microsoft.com/office/drawing/2014/main" id="{AB33947B-B393-4AE4-BA00-6BBDE7C2C8F3}"/>
              </a:ext>
            </a:extLst>
          </p:cNvPr>
          <p:cNvCxnSpPr>
            <a:cxnSpLocks/>
            <a:stCxn id="50" idx="0"/>
          </p:cNvCxnSpPr>
          <p:nvPr/>
        </p:nvCxnSpPr>
        <p:spPr>
          <a:xfrm flipH="1" flipV="1">
            <a:off x="2302239" y="3838869"/>
            <a:ext cx="3764" cy="517415"/>
          </a:xfrm>
          <a:prstGeom prst="line">
            <a:avLst/>
          </a:prstGeom>
          <a:noFill/>
          <a:ln w="15875" cap="flat" cmpd="sng" algn="ctr">
            <a:solidFill>
              <a:srgbClr val="124191"/>
            </a:solidFill>
            <a:prstDash val="solid"/>
          </a:ln>
          <a:effectLst/>
        </p:spPr>
      </p:cxnSp>
      <p:sp>
        <p:nvSpPr>
          <p:cNvPr id="52" name="Rectangle 51">
            <a:extLst>
              <a:ext uri="{FF2B5EF4-FFF2-40B4-BE49-F238E27FC236}">
                <a16:creationId xmlns:a16="http://schemas.microsoft.com/office/drawing/2014/main" id="{F49EEDFD-8A96-403D-B2FB-106555AC1822}"/>
              </a:ext>
            </a:extLst>
          </p:cNvPr>
          <p:cNvSpPr/>
          <p:nvPr/>
        </p:nvSpPr>
        <p:spPr>
          <a:xfrm>
            <a:off x="2284331" y="4063644"/>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Nnrf</a:t>
            </a:r>
            <a:endParaRPr lang="en-US" sz="800" kern="0">
              <a:solidFill>
                <a:schemeClr val="tx2"/>
              </a:solidFill>
              <a:latin typeface="Nokia Pure Text Light"/>
            </a:endParaRPr>
          </a:p>
        </p:txBody>
      </p:sp>
      <p:sp>
        <p:nvSpPr>
          <p:cNvPr id="53" name="Rectangle 52">
            <a:extLst>
              <a:ext uri="{FF2B5EF4-FFF2-40B4-BE49-F238E27FC236}">
                <a16:creationId xmlns:a16="http://schemas.microsoft.com/office/drawing/2014/main" id="{83949F1B-A44D-40F0-983B-DA4832B8E46E}"/>
              </a:ext>
            </a:extLst>
          </p:cNvPr>
          <p:cNvSpPr/>
          <p:nvPr/>
        </p:nvSpPr>
        <p:spPr>
          <a:xfrm>
            <a:off x="3128436" y="436551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UDR</a:t>
            </a:r>
            <a:endParaRPr lang="en-US" sz="800" kern="0">
              <a:solidFill>
                <a:srgbClr val="FFFFFF"/>
              </a:solidFill>
              <a:latin typeface="Nokia Pure Text Light"/>
            </a:endParaRPr>
          </a:p>
        </p:txBody>
      </p:sp>
      <p:cxnSp>
        <p:nvCxnSpPr>
          <p:cNvPr id="54" name="Straight Connector 53">
            <a:extLst>
              <a:ext uri="{FF2B5EF4-FFF2-40B4-BE49-F238E27FC236}">
                <a16:creationId xmlns:a16="http://schemas.microsoft.com/office/drawing/2014/main" id="{5EBF0476-94F2-4EF4-AD24-798B269A9F54}"/>
              </a:ext>
            </a:extLst>
          </p:cNvPr>
          <p:cNvCxnSpPr>
            <a:cxnSpLocks/>
            <a:stCxn id="53" idx="0"/>
          </p:cNvCxnSpPr>
          <p:nvPr/>
        </p:nvCxnSpPr>
        <p:spPr>
          <a:xfrm flipH="1" flipV="1">
            <a:off x="3488959" y="3848099"/>
            <a:ext cx="3764" cy="517415"/>
          </a:xfrm>
          <a:prstGeom prst="line">
            <a:avLst/>
          </a:prstGeom>
          <a:noFill/>
          <a:ln w="15875" cap="flat" cmpd="sng" algn="ctr">
            <a:solidFill>
              <a:srgbClr val="124191"/>
            </a:solidFill>
            <a:prstDash val="solid"/>
          </a:ln>
          <a:effectLst/>
        </p:spPr>
      </p:cxnSp>
      <p:sp>
        <p:nvSpPr>
          <p:cNvPr id="55" name="Rectangle 54">
            <a:extLst>
              <a:ext uri="{FF2B5EF4-FFF2-40B4-BE49-F238E27FC236}">
                <a16:creationId xmlns:a16="http://schemas.microsoft.com/office/drawing/2014/main" id="{36055E27-7661-42D2-AD2D-478B5EA0FFA9}"/>
              </a:ext>
            </a:extLst>
          </p:cNvPr>
          <p:cNvSpPr/>
          <p:nvPr/>
        </p:nvSpPr>
        <p:spPr>
          <a:xfrm>
            <a:off x="3471051" y="4072875"/>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Nudr</a:t>
            </a:r>
            <a:endParaRPr lang="en-US" sz="800" kern="0">
              <a:solidFill>
                <a:schemeClr val="tx2"/>
              </a:solidFill>
              <a:latin typeface="Nokia Pure Text Light"/>
            </a:endParaRPr>
          </a:p>
        </p:txBody>
      </p:sp>
      <p:sp>
        <p:nvSpPr>
          <p:cNvPr id="56" name="Oval 55">
            <a:extLst>
              <a:ext uri="{FF2B5EF4-FFF2-40B4-BE49-F238E27FC236}">
                <a16:creationId xmlns:a16="http://schemas.microsoft.com/office/drawing/2014/main" id="{7FC0B0C3-4BC2-4DC6-82C9-48F4ED5EDE7A}"/>
              </a:ext>
            </a:extLst>
          </p:cNvPr>
          <p:cNvSpPr/>
          <p:nvPr/>
        </p:nvSpPr>
        <p:spPr>
          <a:xfrm>
            <a:off x="5488690" y="2558277"/>
            <a:ext cx="1674772" cy="1165655"/>
          </a:xfrm>
          <a:prstGeom prst="ellipse">
            <a:avLst/>
          </a:prstGeom>
          <a:noFill/>
          <a:ln w="50800">
            <a:solidFill>
              <a:schemeClr val="accent6">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endParaRPr lang="en-US" sz="1600">
              <a:solidFill>
                <a:schemeClr val="bg1"/>
              </a:solidFill>
              <a:latin typeface="Nokia Pure Text Light" panose="020B0403020202020204" pitchFamily="34" charset="0"/>
              <a:ea typeface="Nokia Pure Text Light" panose="020B0403020202020204" pitchFamily="34" charset="0"/>
            </a:endParaRPr>
          </a:p>
        </p:txBody>
      </p:sp>
      <p:sp>
        <p:nvSpPr>
          <p:cNvPr id="57" name="Callout: Line 56">
            <a:extLst>
              <a:ext uri="{FF2B5EF4-FFF2-40B4-BE49-F238E27FC236}">
                <a16:creationId xmlns:a16="http://schemas.microsoft.com/office/drawing/2014/main" id="{ABE664E1-6FE2-4D94-BFE8-37B742643825}"/>
              </a:ext>
            </a:extLst>
          </p:cNvPr>
          <p:cNvSpPr/>
          <p:nvPr/>
        </p:nvSpPr>
        <p:spPr>
          <a:xfrm>
            <a:off x="8818316" y="1958842"/>
            <a:ext cx="2721736" cy="1223735"/>
          </a:xfrm>
          <a:prstGeom prst="borderCallout1">
            <a:avLst>
              <a:gd name="adj1" fmla="val 48674"/>
              <a:gd name="adj2" fmla="val 460"/>
              <a:gd name="adj3" fmla="val 81504"/>
              <a:gd name="adj4" fmla="val -82410"/>
            </a:avLst>
          </a:prstGeom>
          <a:solidFill>
            <a:schemeClr val="accent6"/>
          </a:solidFill>
          <a:ln w="3175">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r>
              <a:rPr lang="en-US" sz="1600" b="1" dirty="0">
                <a:solidFill>
                  <a:schemeClr val="tx2"/>
                </a:solidFill>
                <a:latin typeface="Nokia Pure Text Light" panose="020B0403020202020204" pitchFamily="34" charset="0"/>
                <a:ea typeface="Nokia Pure Text Light" panose="020B0403020202020204" pitchFamily="34" charset="0"/>
              </a:rPr>
              <a:t>Policy Control Function</a:t>
            </a:r>
          </a:p>
          <a:p>
            <a:pPr algn="l"/>
            <a:r>
              <a:rPr lang="en-US" sz="1600" dirty="0">
                <a:solidFill>
                  <a:schemeClr val="tx2"/>
                </a:solidFill>
                <a:latin typeface="Nokia Pure Text Light" panose="020B0403020202020204" pitchFamily="34" charset="0"/>
                <a:ea typeface="Nokia Pure Text Light" panose="020B0403020202020204" pitchFamily="34" charset="0"/>
              </a:rPr>
              <a:t>Provides policy to network elements to enable subscriber experience</a:t>
            </a:r>
            <a:endParaRPr lang="en-CA" sz="1600" dirty="0">
              <a:solidFill>
                <a:schemeClr val="tx2"/>
              </a:solidFill>
              <a:latin typeface="Nokia Pure Text Light" panose="020B0403020202020204" pitchFamily="34" charset="0"/>
              <a:ea typeface="Nokia Pure Text Light" panose="020B0403020202020204" pitchFamily="34" charset="0"/>
            </a:endParaRPr>
          </a:p>
        </p:txBody>
      </p:sp>
      <p:sp>
        <p:nvSpPr>
          <p:cNvPr id="59" name="Rectangle 58">
            <a:extLst>
              <a:ext uri="{FF2B5EF4-FFF2-40B4-BE49-F238E27FC236}">
                <a16:creationId xmlns:a16="http://schemas.microsoft.com/office/drawing/2014/main" id="{5ED2446F-7E02-4137-AB79-35520FE9B2A1}"/>
              </a:ext>
            </a:extLst>
          </p:cNvPr>
          <p:cNvSpPr/>
          <p:nvPr/>
        </p:nvSpPr>
        <p:spPr>
          <a:xfrm>
            <a:off x="4242096" y="4364360"/>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UDSF</a:t>
            </a:r>
            <a:endParaRPr lang="en-US" sz="800" kern="0">
              <a:solidFill>
                <a:srgbClr val="FFFFFF"/>
              </a:solidFill>
              <a:latin typeface="Nokia Pure Text Light"/>
            </a:endParaRPr>
          </a:p>
        </p:txBody>
      </p:sp>
      <p:cxnSp>
        <p:nvCxnSpPr>
          <p:cNvPr id="60" name="Straight Connector 59">
            <a:extLst>
              <a:ext uri="{FF2B5EF4-FFF2-40B4-BE49-F238E27FC236}">
                <a16:creationId xmlns:a16="http://schemas.microsoft.com/office/drawing/2014/main" id="{F0B5B755-4282-4FB8-A790-B7A60B084F9E}"/>
              </a:ext>
            </a:extLst>
          </p:cNvPr>
          <p:cNvCxnSpPr>
            <a:cxnSpLocks/>
            <a:stCxn id="59" idx="0"/>
          </p:cNvCxnSpPr>
          <p:nvPr/>
        </p:nvCxnSpPr>
        <p:spPr>
          <a:xfrm flipH="1" flipV="1">
            <a:off x="4602619" y="3846945"/>
            <a:ext cx="3764" cy="517415"/>
          </a:xfrm>
          <a:prstGeom prst="line">
            <a:avLst/>
          </a:prstGeom>
          <a:noFill/>
          <a:ln w="15875" cap="flat" cmpd="sng" algn="ctr">
            <a:solidFill>
              <a:srgbClr val="124191"/>
            </a:solidFill>
            <a:prstDash val="solid"/>
          </a:ln>
          <a:effectLst/>
        </p:spPr>
      </p:cxnSp>
      <p:sp>
        <p:nvSpPr>
          <p:cNvPr id="61" name="Rectangle 60">
            <a:extLst>
              <a:ext uri="{FF2B5EF4-FFF2-40B4-BE49-F238E27FC236}">
                <a16:creationId xmlns:a16="http://schemas.microsoft.com/office/drawing/2014/main" id="{D5E60B22-5971-422C-92F4-9053C6D2AA53}"/>
              </a:ext>
            </a:extLst>
          </p:cNvPr>
          <p:cNvSpPr/>
          <p:nvPr/>
        </p:nvSpPr>
        <p:spPr>
          <a:xfrm>
            <a:off x="4575980" y="4086452"/>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Nudsf</a:t>
            </a:r>
            <a:endParaRPr lang="en-US" sz="800" kern="0">
              <a:solidFill>
                <a:schemeClr val="tx2"/>
              </a:solidFill>
              <a:latin typeface="Nokia Pure Text Light"/>
            </a:endParaRPr>
          </a:p>
        </p:txBody>
      </p:sp>
      <p:sp>
        <p:nvSpPr>
          <p:cNvPr id="62" name="TextBox 61">
            <a:extLst>
              <a:ext uri="{FF2B5EF4-FFF2-40B4-BE49-F238E27FC236}">
                <a16:creationId xmlns:a16="http://schemas.microsoft.com/office/drawing/2014/main" id="{30A30FAD-B1B4-4230-BE23-988BC2BB7AAB}"/>
              </a:ext>
            </a:extLst>
          </p:cNvPr>
          <p:cNvSpPr txBox="1"/>
          <p:nvPr/>
        </p:nvSpPr>
        <p:spPr>
          <a:xfrm>
            <a:off x="8809177" y="3205851"/>
            <a:ext cx="2891683" cy="2176732"/>
          </a:xfrm>
          <a:prstGeom prst="rect">
            <a:avLst/>
          </a:prstGeom>
          <a:noFill/>
        </p:spPr>
        <p:txBody>
          <a:bodyPr wrap="square" lIns="72000" tIns="72000" rIns="72000" bIns="72000" rtlCol="0">
            <a:spAutoFit/>
          </a:bodyPr>
          <a:lstStyle/>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NWDAF	</a:t>
            </a:r>
            <a:r>
              <a:rPr lang="en-US" sz="1100" dirty="0">
                <a:solidFill>
                  <a:schemeClr val="tx2"/>
                </a:solidFill>
                <a:latin typeface="Nokia Pure Text Light" panose="020B0403020202020204" pitchFamily="34" charset="0"/>
                <a:ea typeface="Nokia Pure Text Light" panose="020B0403020202020204" pitchFamily="34" charset="0"/>
              </a:rPr>
              <a:t>Network Data Analytics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NEF	</a:t>
            </a:r>
            <a:r>
              <a:rPr lang="en-US" sz="1100" dirty="0">
                <a:solidFill>
                  <a:schemeClr val="tx2"/>
                </a:solidFill>
                <a:latin typeface="Nokia Pure Text Light" panose="020B0403020202020204" pitchFamily="34" charset="0"/>
                <a:ea typeface="Nokia Pure Text Light" panose="020B0403020202020204" pitchFamily="34" charset="0"/>
              </a:rPr>
              <a:t>Network Exposure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NRF	</a:t>
            </a:r>
            <a:r>
              <a:rPr lang="en-US" sz="1100" dirty="0">
                <a:solidFill>
                  <a:schemeClr val="tx2"/>
                </a:solidFill>
                <a:latin typeface="Nokia Pure Text Light" panose="020B0403020202020204" pitchFamily="34" charset="0"/>
                <a:ea typeface="Nokia Pure Text Light" panose="020B0403020202020204" pitchFamily="34" charset="0"/>
              </a:rPr>
              <a:t>Network Repository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BSF	</a:t>
            </a:r>
            <a:r>
              <a:rPr lang="en-US" sz="1100" dirty="0">
                <a:solidFill>
                  <a:schemeClr val="tx2"/>
                </a:solidFill>
                <a:latin typeface="Nokia Pure Text Light" panose="020B0403020202020204" pitchFamily="34" charset="0"/>
                <a:ea typeface="Nokia Pure Text Light" panose="020B0403020202020204" pitchFamily="34" charset="0"/>
              </a:rPr>
              <a:t>Binding Session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AF	</a:t>
            </a:r>
            <a:r>
              <a:rPr lang="en-US" sz="1100" dirty="0">
                <a:solidFill>
                  <a:schemeClr val="tx2"/>
                </a:solidFill>
                <a:latin typeface="Nokia Pure Text Light" panose="020B0403020202020204" pitchFamily="34" charset="0"/>
                <a:ea typeface="Nokia Pure Text Light" panose="020B0403020202020204" pitchFamily="34" charset="0"/>
              </a:rPr>
              <a:t>Application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PCF	Policy Control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CHF	</a:t>
            </a:r>
            <a:r>
              <a:rPr lang="en-US" sz="1100" dirty="0">
                <a:solidFill>
                  <a:schemeClr val="tx2"/>
                </a:solidFill>
                <a:latin typeface="Nokia Pure Text Light" panose="020B0403020202020204" pitchFamily="34" charset="0"/>
                <a:ea typeface="Nokia Pure Text Light" panose="020B0403020202020204" pitchFamily="34" charset="0"/>
              </a:rPr>
              <a:t>Charging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UDR	</a:t>
            </a:r>
            <a:r>
              <a:rPr lang="en-US" sz="1100" dirty="0">
                <a:solidFill>
                  <a:schemeClr val="tx2"/>
                </a:solidFill>
                <a:latin typeface="Nokia Pure Text Light" panose="020B0403020202020204" pitchFamily="34" charset="0"/>
                <a:ea typeface="Nokia Pure Text Light" panose="020B0403020202020204" pitchFamily="34" charset="0"/>
              </a:rPr>
              <a:t>Unified Data Repository</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UDSF	</a:t>
            </a:r>
            <a:r>
              <a:rPr lang="en-US" sz="1100" dirty="0">
                <a:solidFill>
                  <a:schemeClr val="tx2"/>
                </a:solidFill>
                <a:latin typeface="Nokia Pure Text Light" panose="020B0403020202020204" pitchFamily="34" charset="0"/>
                <a:ea typeface="Nokia Pure Text Light" panose="020B0403020202020204" pitchFamily="34" charset="0"/>
              </a:rPr>
              <a:t>Unstructured Data Storage </a:t>
            </a:r>
            <a:r>
              <a:rPr lang="en-US" sz="1100" dirty="0" err="1">
                <a:solidFill>
                  <a:schemeClr val="tx2"/>
                </a:solidFill>
                <a:latin typeface="Nokia Pure Text Light" panose="020B0403020202020204" pitchFamily="34" charset="0"/>
                <a:ea typeface="Nokia Pure Text Light" panose="020B0403020202020204" pitchFamily="34" charset="0"/>
              </a:rPr>
              <a:t>Func</a:t>
            </a:r>
            <a:r>
              <a:rPr lang="en-US" sz="1100" dirty="0">
                <a:solidFill>
                  <a:schemeClr val="tx2"/>
                </a:solidFill>
                <a:latin typeface="Nokia Pure Text Light" panose="020B0403020202020204" pitchFamily="34" charset="0"/>
                <a:ea typeface="Nokia Pure Text Light" panose="020B0403020202020204" pitchFamily="34" charset="0"/>
              </a:rPr>
              <a:t>.</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AMF	</a:t>
            </a:r>
            <a:r>
              <a:rPr lang="en-US" sz="1100" dirty="0">
                <a:solidFill>
                  <a:schemeClr val="tx2"/>
                </a:solidFill>
                <a:latin typeface="Nokia Pure Text Light" panose="020B0403020202020204" pitchFamily="34" charset="0"/>
                <a:ea typeface="Nokia Pure Text Light" panose="020B0403020202020204" pitchFamily="34" charset="0"/>
              </a:rPr>
              <a:t>Access &amp; Mobility </a:t>
            </a:r>
            <a:r>
              <a:rPr lang="en-US" sz="1100" dirty="0" err="1">
                <a:solidFill>
                  <a:schemeClr val="tx2"/>
                </a:solidFill>
                <a:latin typeface="Nokia Pure Text Light" panose="020B0403020202020204" pitchFamily="34" charset="0"/>
                <a:ea typeface="Nokia Pure Text Light" panose="020B0403020202020204" pitchFamily="34" charset="0"/>
              </a:rPr>
              <a:t>Mgmt</a:t>
            </a:r>
            <a:r>
              <a:rPr lang="en-US" sz="1100" dirty="0">
                <a:solidFill>
                  <a:schemeClr val="tx2"/>
                </a:solidFill>
                <a:latin typeface="Nokia Pure Text Light" panose="020B0403020202020204" pitchFamily="34" charset="0"/>
                <a:ea typeface="Nokia Pure Text Light" panose="020B0403020202020204" pitchFamily="34" charset="0"/>
              </a:rPr>
              <a:t>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SMF	</a:t>
            </a:r>
            <a:r>
              <a:rPr lang="en-US" sz="1100" dirty="0">
                <a:solidFill>
                  <a:schemeClr val="tx2"/>
                </a:solidFill>
                <a:latin typeface="Nokia Pure Text Light" panose="020B0403020202020204" pitchFamily="34" charset="0"/>
                <a:ea typeface="Nokia Pure Text Light" panose="020B0403020202020204" pitchFamily="34" charset="0"/>
              </a:rPr>
              <a:t>Session </a:t>
            </a:r>
            <a:r>
              <a:rPr lang="en-US" sz="1100" dirty="0" err="1">
                <a:solidFill>
                  <a:schemeClr val="tx2"/>
                </a:solidFill>
                <a:latin typeface="Nokia Pure Text Light" panose="020B0403020202020204" pitchFamily="34" charset="0"/>
                <a:ea typeface="Nokia Pure Text Light" panose="020B0403020202020204" pitchFamily="34" charset="0"/>
              </a:rPr>
              <a:t>Mgmt</a:t>
            </a:r>
            <a:r>
              <a:rPr lang="en-US" sz="1100" dirty="0">
                <a:solidFill>
                  <a:schemeClr val="tx2"/>
                </a:solidFill>
                <a:latin typeface="Nokia Pure Text Light" panose="020B0403020202020204" pitchFamily="34" charset="0"/>
                <a:ea typeface="Nokia Pure Text Light" panose="020B0403020202020204" pitchFamily="34" charset="0"/>
              </a:rPr>
              <a:t> Function</a:t>
            </a:r>
          </a:p>
          <a:p>
            <a:pPr defTabSz="359991">
              <a:tabLst>
                <a:tab pos="568311" algn="l"/>
              </a:tabLst>
            </a:pPr>
            <a:r>
              <a:rPr lang="en-US" sz="1100" b="1" dirty="0">
                <a:solidFill>
                  <a:schemeClr val="tx2"/>
                </a:solidFill>
                <a:latin typeface="Nokia Pure Text Light" panose="020B0403020202020204" pitchFamily="34" charset="0"/>
                <a:ea typeface="Nokia Pure Text Light" panose="020B0403020202020204" pitchFamily="34" charset="0"/>
              </a:rPr>
              <a:t>UPF	</a:t>
            </a:r>
            <a:r>
              <a:rPr lang="en-US" sz="1100" dirty="0">
                <a:solidFill>
                  <a:schemeClr val="tx2"/>
                </a:solidFill>
                <a:latin typeface="Nokia Pure Text Light" panose="020B0403020202020204" pitchFamily="34" charset="0"/>
                <a:ea typeface="Nokia Pure Text Light" panose="020B0403020202020204" pitchFamily="34" charset="0"/>
              </a:rPr>
              <a:t>User Plane Function</a:t>
            </a:r>
          </a:p>
        </p:txBody>
      </p:sp>
    </p:spTree>
    <p:extLst>
      <p:ext uri="{BB962C8B-B14F-4D97-AF65-F5344CB8AC3E}">
        <p14:creationId xmlns:p14="http://schemas.microsoft.com/office/powerpoint/2010/main" val="33192547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AC18E-0973-468A-AE2D-C7621719BC35}"/>
              </a:ext>
            </a:extLst>
          </p:cNvPr>
          <p:cNvSpPr>
            <a:spLocks noGrp="1"/>
          </p:cNvSpPr>
          <p:nvPr>
            <p:ph sz="quarter" idx="15"/>
          </p:nvPr>
        </p:nvSpPr>
        <p:spPr/>
        <p:txBody>
          <a:bodyPr/>
          <a:lstStyle/>
          <a:p>
            <a:r>
              <a:rPr lang="en-US" dirty="0"/>
              <a:t>The following network functions (NFs) are key for policy in a 5G network</a:t>
            </a:r>
          </a:p>
          <a:p>
            <a:pPr lvl="1"/>
            <a:r>
              <a:rPr lang="en-US" dirty="0"/>
              <a:t>PCF : the policy manager, 5G’s version of a PCRF</a:t>
            </a:r>
          </a:p>
          <a:p>
            <a:pPr lvl="2"/>
            <a:endParaRPr lang="en-US" dirty="0"/>
          </a:p>
          <a:p>
            <a:pPr lvl="1"/>
            <a:r>
              <a:rPr lang="en-US" dirty="0"/>
              <a:t>SMF : the gateway, 5G’s equivalent of a PGW-C</a:t>
            </a:r>
          </a:p>
          <a:p>
            <a:pPr lvl="2"/>
            <a:r>
              <a:rPr lang="en-US" dirty="0"/>
              <a:t>PGW-C indicates the control plane functions of a PGW</a:t>
            </a:r>
          </a:p>
          <a:p>
            <a:pPr lvl="2"/>
            <a:r>
              <a:rPr lang="en-US" dirty="0"/>
              <a:t>PGW-U indicates the user plane functions of a PGW which are represented by the UPF in 5G</a:t>
            </a:r>
          </a:p>
          <a:p>
            <a:pPr lvl="2"/>
            <a:endParaRPr lang="en-US" dirty="0"/>
          </a:p>
          <a:p>
            <a:pPr lvl="1"/>
            <a:r>
              <a:rPr lang="en-US" dirty="0"/>
              <a:t>AF/NEF : application function, similar to AF in 4G</a:t>
            </a:r>
          </a:p>
          <a:p>
            <a:pPr lvl="2"/>
            <a:endParaRPr lang="en-US" dirty="0"/>
          </a:p>
          <a:p>
            <a:pPr lvl="1"/>
            <a:r>
              <a:rPr lang="en-US" dirty="0"/>
              <a:t>CHF : the charging function, similar to the OCS in 4G</a:t>
            </a:r>
          </a:p>
          <a:p>
            <a:pPr lvl="2"/>
            <a:r>
              <a:rPr lang="en-US" dirty="0"/>
              <a:t>SPS also provides a CHF/OCS (SPS Charging)</a:t>
            </a:r>
          </a:p>
          <a:p>
            <a:pPr lvl="2"/>
            <a:endParaRPr lang="en-US" dirty="0"/>
          </a:p>
          <a:p>
            <a:pPr lvl="1"/>
            <a:r>
              <a:rPr lang="en-US" dirty="0"/>
              <a:t>AMF : the access and mobility management function</a:t>
            </a:r>
          </a:p>
          <a:p>
            <a:pPr lvl="2"/>
            <a:r>
              <a:rPr lang="en-US" dirty="0"/>
              <a:t>A new area of dynamic policy management</a:t>
            </a:r>
          </a:p>
        </p:txBody>
      </p:sp>
      <p:sp>
        <p:nvSpPr>
          <p:cNvPr id="3" name="Footer Placeholder 2">
            <a:extLst>
              <a:ext uri="{FF2B5EF4-FFF2-40B4-BE49-F238E27FC236}">
                <a16:creationId xmlns:a16="http://schemas.microsoft.com/office/drawing/2014/main" id="{DC286C87-343A-48BB-A440-773E83A7A18D}"/>
              </a:ext>
            </a:extLst>
          </p:cNvPr>
          <p:cNvSpPr>
            <a:spLocks noGrp="1"/>
          </p:cNvSpPr>
          <p:nvPr>
            <p:ph type="ftr" sz="quarter" idx="3"/>
          </p:nvPr>
        </p:nvSpPr>
        <p:spPr>
          <a:xfrm>
            <a:off x="9213343" y="6612943"/>
            <a:ext cx="2581200" cy="122400"/>
          </a:xfrm>
          <a:prstGeom prst="rect">
            <a:avLst/>
          </a:prstGeom>
        </p:spPr>
        <p:txBody>
          <a:bodyPr vert="horz" lIns="0" tIns="0" rIns="0" bIns="0" rtlCol="0" anchor="b"/>
          <a:lstStyle>
            <a:defPPr>
              <a:defRPr lang="en-US"/>
            </a:defPPr>
            <a:lvl1pPr marL="0" algn="l" defTabSz="914377" rtl="0" eaLnBrk="1" latinLnBrk="0" hangingPunct="1">
              <a:defRPr sz="800" kern="1200">
                <a:solidFill>
                  <a:schemeClr val="tx2"/>
                </a:solidFill>
                <a:latin typeface="+mn-lt"/>
                <a:ea typeface="Nokia Pure Text Light" panose="020B0304040602060303" pitchFamily="34" charset="0"/>
                <a:cs typeface="Nokia Pure Text Light" panose="020B0304040602060303" pitchFamily="34" charset="0"/>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GB" dirty="0">
                <a:cs typeface="Arial" panose="020B0604020202020204" pitchFamily="34" charset="0"/>
              </a:rPr>
              <a:t>Confidential</a:t>
            </a:r>
          </a:p>
        </p:txBody>
      </p:sp>
      <p:sp>
        <p:nvSpPr>
          <p:cNvPr id="4" name="Title 3">
            <a:extLst>
              <a:ext uri="{FF2B5EF4-FFF2-40B4-BE49-F238E27FC236}">
                <a16:creationId xmlns:a16="http://schemas.microsoft.com/office/drawing/2014/main" id="{1E6F92B3-7FD5-4329-9E76-D896978D18A0}"/>
              </a:ext>
            </a:extLst>
          </p:cNvPr>
          <p:cNvSpPr>
            <a:spLocks noGrp="1"/>
          </p:cNvSpPr>
          <p:nvPr>
            <p:ph type="title"/>
          </p:nvPr>
        </p:nvSpPr>
        <p:spPr/>
        <p:txBody>
          <a:bodyPr>
            <a:normAutofit fontScale="90000"/>
          </a:bodyPr>
          <a:lstStyle/>
          <a:p>
            <a:r>
              <a:rPr lang="en-US" dirty="0"/>
              <a:t>5G and Policy</a:t>
            </a:r>
            <a:endParaRPr lang="en-CA" dirty="0"/>
          </a:p>
        </p:txBody>
      </p:sp>
      <p:sp>
        <p:nvSpPr>
          <p:cNvPr id="5" name="Text Placeholder 4">
            <a:extLst>
              <a:ext uri="{FF2B5EF4-FFF2-40B4-BE49-F238E27FC236}">
                <a16:creationId xmlns:a16="http://schemas.microsoft.com/office/drawing/2014/main" id="{A6CB7FB2-E3B1-4396-86AB-01EC8B9257CE}"/>
              </a:ext>
            </a:extLst>
          </p:cNvPr>
          <p:cNvSpPr>
            <a:spLocks noGrp="1"/>
          </p:cNvSpPr>
          <p:nvPr>
            <p:ph type="body" sz="quarter" idx="10"/>
          </p:nvPr>
        </p:nvSpPr>
        <p:spPr/>
        <p:txBody>
          <a:bodyPr/>
          <a:lstStyle/>
          <a:p>
            <a:r>
              <a:rPr lang="en-US" dirty="0"/>
              <a:t>5G Key Policy Related NFs</a:t>
            </a:r>
            <a:endParaRPr lang="en-CA" dirty="0"/>
          </a:p>
        </p:txBody>
      </p:sp>
    </p:spTree>
    <p:extLst>
      <p:ext uri="{BB962C8B-B14F-4D97-AF65-F5344CB8AC3E}">
        <p14:creationId xmlns:p14="http://schemas.microsoft.com/office/powerpoint/2010/main" val="17553580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AC18E-0973-468A-AE2D-C7621719BC35}"/>
              </a:ext>
            </a:extLst>
          </p:cNvPr>
          <p:cNvSpPr>
            <a:spLocks noGrp="1"/>
          </p:cNvSpPr>
          <p:nvPr>
            <p:ph sz="quarter" idx="15"/>
          </p:nvPr>
        </p:nvSpPr>
        <p:spPr/>
        <p:txBody>
          <a:bodyPr/>
          <a:lstStyle/>
          <a:p>
            <a:r>
              <a:rPr lang="en-US"/>
              <a:t>The following network functions (NFs) are used by the PCF (and other NFs)</a:t>
            </a:r>
          </a:p>
          <a:p>
            <a:pPr lvl="1"/>
            <a:r>
              <a:rPr lang="en-US"/>
              <a:t>NRF: allows NFs to discover each other, such as a PCF discovering a CHF</a:t>
            </a:r>
          </a:p>
          <a:p>
            <a:pPr lvl="2"/>
            <a:endParaRPr lang="en-US"/>
          </a:p>
          <a:p>
            <a:pPr lvl="1"/>
            <a:r>
              <a:rPr lang="en-US"/>
              <a:t>UDR: subscription and policy data is stored in this common database</a:t>
            </a:r>
          </a:p>
          <a:p>
            <a:pPr lvl="2"/>
            <a:r>
              <a:rPr lang="en-US"/>
              <a:t>Similar in function to external SPR but with a standardized schema</a:t>
            </a:r>
          </a:p>
          <a:p>
            <a:pPr lvl="2"/>
            <a:endParaRPr lang="en-US"/>
          </a:p>
          <a:p>
            <a:pPr lvl="1"/>
            <a:r>
              <a:rPr lang="en-US"/>
              <a:t>BSF: provides a mechanism for an application to discover which PCF manages a session</a:t>
            </a:r>
          </a:p>
          <a:p>
            <a:pPr lvl="2"/>
            <a:r>
              <a:rPr lang="en-US"/>
              <a:t>Nokia also provides a BSF NF</a:t>
            </a:r>
          </a:p>
          <a:p>
            <a:pPr lvl="2"/>
            <a:endParaRPr lang="en-US"/>
          </a:p>
          <a:p>
            <a:pPr lvl="1"/>
            <a:r>
              <a:rPr lang="en-US"/>
              <a:t>UDSF: common database for session information</a:t>
            </a:r>
          </a:p>
          <a:p>
            <a:pPr lvl="2"/>
            <a:endParaRPr lang="en-US"/>
          </a:p>
          <a:p>
            <a:pPr lvl="1"/>
            <a:r>
              <a:rPr lang="en-US"/>
              <a:t>NWDAF: network data analytics, such as providing network utilization information to NFs</a:t>
            </a:r>
          </a:p>
        </p:txBody>
      </p:sp>
      <p:sp>
        <p:nvSpPr>
          <p:cNvPr id="4" name="Title 3">
            <a:extLst>
              <a:ext uri="{FF2B5EF4-FFF2-40B4-BE49-F238E27FC236}">
                <a16:creationId xmlns:a16="http://schemas.microsoft.com/office/drawing/2014/main" id="{1E6F92B3-7FD5-4329-9E76-D896978D18A0}"/>
              </a:ext>
            </a:extLst>
          </p:cNvPr>
          <p:cNvSpPr>
            <a:spLocks noGrp="1"/>
          </p:cNvSpPr>
          <p:nvPr>
            <p:ph type="title"/>
          </p:nvPr>
        </p:nvSpPr>
        <p:spPr/>
        <p:txBody>
          <a:bodyPr>
            <a:normAutofit fontScale="90000"/>
          </a:bodyPr>
          <a:lstStyle/>
          <a:p>
            <a:r>
              <a:rPr lang="en-US"/>
              <a:t>5G Interfaces</a:t>
            </a:r>
            <a:endParaRPr lang="en-CA"/>
          </a:p>
        </p:txBody>
      </p:sp>
      <p:sp>
        <p:nvSpPr>
          <p:cNvPr id="5" name="Text Placeholder 4">
            <a:extLst>
              <a:ext uri="{FF2B5EF4-FFF2-40B4-BE49-F238E27FC236}">
                <a16:creationId xmlns:a16="http://schemas.microsoft.com/office/drawing/2014/main" id="{A6CB7FB2-E3B1-4396-86AB-01EC8B9257CE}"/>
              </a:ext>
            </a:extLst>
          </p:cNvPr>
          <p:cNvSpPr>
            <a:spLocks noGrp="1"/>
          </p:cNvSpPr>
          <p:nvPr>
            <p:ph type="body" sz="quarter" idx="10"/>
          </p:nvPr>
        </p:nvSpPr>
        <p:spPr/>
        <p:txBody>
          <a:bodyPr/>
          <a:lstStyle/>
          <a:p>
            <a:r>
              <a:rPr lang="en-US"/>
              <a:t>5G key infrastructure NFs</a:t>
            </a:r>
            <a:endParaRPr lang="en-CA"/>
          </a:p>
        </p:txBody>
      </p:sp>
    </p:spTree>
    <p:extLst>
      <p:ext uri="{BB962C8B-B14F-4D97-AF65-F5344CB8AC3E}">
        <p14:creationId xmlns:p14="http://schemas.microsoft.com/office/powerpoint/2010/main" val="81293636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75779A-810F-4A43-8E8D-A2301D8766A9}"/>
              </a:ext>
            </a:extLst>
          </p:cNvPr>
          <p:cNvSpPr>
            <a:spLocks noGrp="1"/>
          </p:cNvSpPr>
          <p:nvPr>
            <p:ph sz="quarter" idx="15"/>
          </p:nvPr>
        </p:nvSpPr>
        <p:spPr>
          <a:xfrm>
            <a:off x="557491" y="1440000"/>
            <a:ext cx="5590116" cy="474720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NPC will provide policy for both 4G/LTE (a PCRF) and 5G (a PCF)</a:t>
            </a:r>
          </a:p>
          <a:p>
            <a:endParaRPr lang="en-US" sz="1800" dirty="0"/>
          </a:p>
          <a:p>
            <a:r>
              <a:rPr lang="en-US" sz="1800" dirty="0"/>
              <a:t>Provides a single consistent view of a subscriber / device</a:t>
            </a:r>
          </a:p>
          <a:p>
            <a:endParaRPr lang="en-US" sz="1800" dirty="0"/>
          </a:p>
          <a:p>
            <a:r>
              <a:rPr lang="en-US" sz="1800" dirty="0"/>
              <a:t>Manage policies across both 4G and 5G</a:t>
            </a:r>
          </a:p>
          <a:p>
            <a:pPr lvl="1"/>
            <a:r>
              <a:rPr lang="en-US" sz="1800" dirty="0"/>
              <a:t>Use common rules/information where appropriate, or 4G/5G specific rules when needed</a:t>
            </a:r>
          </a:p>
          <a:p>
            <a:endParaRPr lang="en-US" sz="1800" dirty="0"/>
          </a:p>
          <a:p>
            <a:r>
              <a:rPr lang="en-US" sz="1800" dirty="0"/>
              <a:t>Migrate subscribers more easily from the 4G network to the 5G network</a:t>
            </a:r>
          </a:p>
        </p:txBody>
      </p:sp>
      <p:sp>
        <p:nvSpPr>
          <p:cNvPr id="4" name="Title 3">
            <a:extLst>
              <a:ext uri="{FF2B5EF4-FFF2-40B4-BE49-F238E27FC236}">
                <a16:creationId xmlns:a16="http://schemas.microsoft.com/office/drawing/2014/main" id="{1C547DE5-27DF-4256-BB7D-807C134A143C}"/>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NPC</a:t>
            </a:r>
            <a:endParaRPr lang="en-CA"/>
          </a:p>
        </p:txBody>
      </p:sp>
      <p:sp>
        <p:nvSpPr>
          <p:cNvPr id="5" name="Text Placeholder 4">
            <a:extLst>
              <a:ext uri="{FF2B5EF4-FFF2-40B4-BE49-F238E27FC236}">
                <a16:creationId xmlns:a16="http://schemas.microsoft.com/office/drawing/2014/main" id="{54B4F9ED-54F8-4020-8934-1D19895359BF}"/>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Ease the migration to 5G</a:t>
            </a:r>
            <a:endParaRPr lang="en-CA"/>
          </a:p>
        </p:txBody>
      </p:sp>
      <p:sp>
        <p:nvSpPr>
          <p:cNvPr id="6" name="Rectangle 5">
            <a:extLst>
              <a:ext uri="{FF2B5EF4-FFF2-40B4-BE49-F238E27FC236}">
                <a16:creationId xmlns:a16="http://schemas.microsoft.com/office/drawing/2014/main" id="{D7BCC481-DD03-4EFA-8527-68386D4BB1AB}"/>
              </a:ext>
            </a:extLst>
          </p:cNvPr>
          <p:cNvSpPr/>
          <p:nvPr/>
        </p:nvSpPr>
        <p:spPr>
          <a:xfrm>
            <a:off x="8284788" y="2759977"/>
            <a:ext cx="861029" cy="1804721"/>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l"/>
            <a:endParaRPr lang="en-CA" sz="1600">
              <a:solidFill>
                <a:schemeClr val="bg1"/>
              </a:solidFill>
              <a:latin typeface="Nokia Pure Text Light" panose="020B0403020202020204" pitchFamily="34" charset="0"/>
              <a:ea typeface="Nokia Pure Text Light" panose="020B0403020202020204" pitchFamily="34" charset="0"/>
            </a:endParaRPr>
          </a:p>
        </p:txBody>
      </p:sp>
      <p:sp>
        <p:nvSpPr>
          <p:cNvPr id="10" name="Rectangle 9">
            <a:extLst>
              <a:ext uri="{FF2B5EF4-FFF2-40B4-BE49-F238E27FC236}">
                <a16:creationId xmlns:a16="http://schemas.microsoft.com/office/drawing/2014/main" id="{6CA5DC70-7682-43D9-9617-618BCD06C10A}"/>
              </a:ext>
            </a:extLst>
          </p:cNvPr>
          <p:cNvSpPr/>
          <p:nvPr/>
        </p:nvSpPr>
        <p:spPr>
          <a:xfrm>
            <a:off x="7212580" y="3945456"/>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AF</a:t>
            </a:r>
            <a:endParaRPr lang="en-US" sz="800" kern="0">
              <a:solidFill>
                <a:srgbClr val="FFFFFF"/>
              </a:solidFill>
              <a:latin typeface="Nokia Pure Text Light"/>
            </a:endParaRPr>
          </a:p>
        </p:txBody>
      </p:sp>
      <p:sp>
        <p:nvSpPr>
          <p:cNvPr id="11" name="Rectangle 10">
            <a:extLst>
              <a:ext uri="{FF2B5EF4-FFF2-40B4-BE49-F238E27FC236}">
                <a16:creationId xmlns:a16="http://schemas.microsoft.com/office/drawing/2014/main" id="{87442EB7-F690-41A7-8849-3D389F594FAB}"/>
              </a:ext>
            </a:extLst>
          </p:cNvPr>
          <p:cNvSpPr/>
          <p:nvPr/>
        </p:nvSpPr>
        <p:spPr>
          <a:xfrm>
            <a:off x="8355427" y="3945454"/>
            <a:ext cx="728573" cy="486105"/>
          </a:xfrm>
          <a:prstGeom prst="rect">
            <a:avLst/>
          </a:prstGeom>
          <a:solidFill>
            <a:srgbClr val="124191"/>
          </a:solidFill>
          <a:ln w="9525" cap="flat" cmpd="sng" algn="ctr">
            <a:no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b="1" kern="0">
                <a:solidFill>
                  <a:schemeClr val="accent3">
                    <a:lumMod val="20000"/>
                    <a:lumOff val="80000"/>
                  </a:schemeClr>
                </a:solidFill>
                <a:latin typeface="Nokia Pure Text Light"/>
              </a:rPr>
              <a:t>PCF</a:t>
            </a:r>
            <a:endParaRPr lang="en-US" sz="800" b="1" kern="0">
              <a:solidFill>
                <a:schemeClr val="accent3">
                  <a:lumMod val="20000"/>
                  <a:lumOff val="80000"/>
                </a:schemeClr>
              </a:solidFill>
              <a:latin typeface="Nokia Pure Text Light"/>
            </a:endParaRPr>
          </a:p>
        </p:txBody>
      </p:sp>
      <p:sp>
        <p:nvSpPr>
          <p:cNvPr id="12" name="Rectangle 11">
            <a:extLst>
              <a:ext uri="{FF2B5EF4-FFF2-40B4-BE49-F238E27FC236}">
                <a16:creationId xmlns:a16="http://schemas.microsoft.com/office/drawing/2014/main" id="{6E5A8B72-88AE-4579-8F44-25D655EA70BF}"/>
              </a:ext>
            </a:extLst>
          </p:cNvPr>
          <p:cNvSpPr/>
          <p:nvPr/>
        </p:nvSpPr>
        <p:spPr>
          <a:xfrm>
            <a:off x="9498272" y="3945454"/>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bg1"/>
                </a:solidFill>
                <a:latin typeface="Nokia Pure Text Light"/>
              </a:rPr>
              <a:t>CHF</a:t>
            </a:r>
            <a:endParaRPr lang="en-US" sz="800" kern="0">
              <a:solidFill>
                <a:schemeClr val="bg1"/>
              </a:solidFill>
              <a:latin typeface="Nokia Pure Text Light"/>
            </a:endParaRPr>
          </a:p>
        </p:txBody>
      </p:sp>
      <p:sp>
        <p:nvSpPr>
          <p:cNvPr id="13" name="Rectangle 12">
            <a:extLst>
              <a:ext uri="{FF2B5EF4-FFF2-40B4-BE49-F238E27FC236}">
                <a16:creationId xmlns:a16="http://schemas.microsoft.com/office/drawing/2014/main" id="{6BA3AF67-A4BD-4A7A-8AC1-87F257C056D8}"/>
              </a:ext>
            </a:extLst>
          </p:cNvPr>
          <p:cNvSpPr/>
          <p:nvPr/>
        </p:nvSpPr>
        <p:spPr>
          <a:xfrm>
            <a:off x="7707027" y="5520098"/>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SMF</a:t>
            </a:r>
            <a:endParaRPr lang="en-US" sz="800" kern="0">
              <a:solidFill>
                <a:srgbClr val="FFFFFF"/>
              </a:solidFill>
              <a:latin typeface="Nokia Pure Text Light"/>
            </a:endParaRPr>
          </a:p>
        </p:txBody>
      </p:sp>
      <p:sp>
        <p:nvSpPr>
          <p:cNvPr id="14" name="Rectangle 13">
            <a:extLst>
              <a:ext uri="{FF2B5EF4-FFF2-40B4-BE49-F238E27FC236}">
                <a16:creationId xmlns:a16="http://schemas.microsoft.com/office/drawing/2014/main" id="{333F3494-6D45-4B34-A5FD-2788D3A45FE7}"/>
              </a:ext>
            </a:extLst>
          </p:cNvPr>
          <p:cNvSpPr/>
          <p:nvPr/>
        </p:nvSpPr>
        <p:spPr>
          <a:xfrm>
            <a:off x="8867140" y="5520097"/>
            <a:ext cx="728573" cy="486105"/>
          </a:xfrm>
          <a:prstGeom prst="rect">
            <a:avLst/>
          </a:prstGeom>
          <a:solidFill>
            <a:srgbClr val="124191"/>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AMF</a:t>
            </a:r>
            <a:endParaRPr lang="en-US" sz="800" kern="0">
              <a:solidFill>
                <a:srgbClr val="FFFFFF"/>
              </a:solidFill>
              <a:latin typeface="Nokia Pure Text Light"/>
            </a:endParaRPr>
          </a:p>
        </p:txBody>
      </p:sp>
      <p:cxnSp>
        <p:nvCxnSpPr>
          <p:cNvPr id="15" name="Straight Connector 14">
            <a:extLst>
              <a:ext uri="{FF2B5EF4-FFF2-40B4-BE49-F238E27FC236}">
                <a16:creationId xmlns:a16="http://schemas.microsoft.com/office/drawing/2014/main" id="{9782B278-DD13-47C2-8466-41293919698A}"/>
              </a:ext>
            </a:extLst>
          </p:cNvPr>
          <p:cNvCxnSpPr>
            <a:cxnSpLocks/>
          </p:cNvCxnSpPr>
          <p:nvPr/>
        </p:nvCxnSpPr>
        <p:spPr>
          <a:xfrm flipV="1">
            <a:off x="7427403" y="5008180"/>
            <a:ext cx="2623892" cy="3393"/>
          </a:xfrm>
          <a:prstGeom prst="line">
            <a:avLst/>
          </a:prstGeom>
          <a:noFill/>
          <a:ln w="15875" cap="flat" cmpd="sng" algn="ctr">
            <a:solidFill>
              <a:srgbClr val="124191"/>
            </a:solidFill>
            <a:prstDash val="solid"/>
          </a:ln>
          <a:effectLst/>
        </p:spPr>
      </p:cxnSp>
      <p:cxnSp>
        <p:nvCxnSpPr>
          <p:cNvPr id="22" name="Straight Connector 21">
            <a:extLst>
              <a:ext uri="{FF2B5EF4-FFF2-40B4-BE49-F238E27FC236}">
                <a16:creationId xmlns:a16="http://schemas.microsoft.com/office/drawing/2014/main" id="{E8B95561-FFA6-4CFC-ADDF-C22CC94B33B7}"/>
              </a:ext>
            </a:extLst>
          </p:cNvPr>
          <p:cNvCxnSpPr>
            <a:cxnSpLocks/>
            <a:endCxn id="10" idx="2"/>
          </p:cNvCxnSpPr>
          <p:nvPr/>
        </p:nvCxnSpPr>
        <p:spPr>
          <a:xfrm flipV="1">
            <a:off x="7576652" y="4431559"/>
            <a:ext cx="217" cy="580352"/>
          </a:xfrm>
          <a:prstGeom prst="line">
            <a:avLst/>
          </a:prstGeom>
          <a:noFill/>
          <a:ln w="15875" cap="flat" cmpd="sng" algn="ctr">
            <a:solidFill>
              <a:srgbClr val="124191"/>
            </a:solidFill>
            <a:prstDash val="solid"/>
          </a:ln>
          <a:effectLst/>
        </p:spPr>
      </p:cxnSp>
      <p:sp>
        <p:nvSpPr>
          <p:cNvPr id="23" name="Rectangle 22">
            <a:extLst>
              <a:ext uri="{FF2B5EF4-FFF2-40B4-BE49-F238E27FC236}">
                <a16:creationId xmlns:a16="http://schemas.microsoft.com/office/drawing/2014/main" id="{1C5D20EE-8D92-4DE7-92A2-7A5E69004CED}"/>
              </a:ext>
            </a:extLst>
          </p:cNvPr>
          <p:cNvSpPr/>
          <p:nvPr/>
        </p:nvSpPr>
        <p:spPr>
          <a:xfrm>
            <a:off x="7531116" y="4547027"/>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Naf</a:t>
            </a:r>
            <a:endParaRPr lang="en-US" sz="800" kern="0">
              <a:solidFill>
                <a:schemeClr val="tx2"/>
              </a:solidFill>
              <a:latin typeface="Nokia Pure Text Light"/>
            </a:endParaRPr>
          </a:p>
        </p:txBody>
      </p:sp>
      <p:cxnSp>
        <p:nvCxnSpPr>
          <p:cNvPr id="24" name="Straight Connector 23">
            <a:extLst>
              <a:ext uri="{FF2B5EF4-FFF2-40B4-BE49-F238E27FC236}">
                <a16:creationId xmlns:a16="http://schemas.microsoft.com/office/drawing/2014/main" id="{31FB18F2-6410-4524-92A3-0D659AC55355}"/>
              </a:ext>
            </a:extLst>
          </p:cNvPr>
          <p:cNvCxnSpPr>
            <a:cxnSpLocks/>
            <a:endCxn id="11" idx="2"/>
          </p:cNvCxnSpPr>
          <p:nvPr/>
        </p:nvCxnSpPr>
        <p:spPr>
          <a:xfrm flipV="1">
            <a:off x="8719712" y="4431559"/>
            <a:ext cx="0" cy="576620"/>
          </a:xfrm>
          <a:prstGeom prst="line">
            <a:avLst/>
          </a:prstGeom>
          <a:noFill/>
          <a:ln w="15875" cap="flat" cmpd="sng" algn="ctr">
            <a:solidFill>
              <a:srgbClr val="124191"/>
            </a:solidFill>
            <a:prstDash val="solid"/>
          </a:ln>
          <a:effectLst/>
        </p:spPr>
      </p:cxnSp>
      <p:sp>
        <p:nvSpPr>
          <p:cNvPr id="25" name="Rectangle 24">
            <a:extLst>
              <a:ext uri="{FF2B5EF4-FFF2-40B4-BE49-F238E27FC236}">
                <a16:creationId xmlns:a16="http://schemas.microsoft.com/office/drawing/2014/main" id="{FF1F9354-32CA-4026-84F1-686A572A475E}"/>
              </a:ext>
            </a:extLst>
          </p:cNvPr>
          <p:cNvSpPr/>
          <p:nvPr/>
        </p:nvSpPr>
        <p:spPr>
          <a:xfrm>
            <a:off x="8677732" y="4560756"/>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Npcf</a:t>
            </a:r>
            <a:endParaRPr lang="en-US" sz="800" kern="0">
              <a:solidFill>
                <a:schemeClr val="tx2"/>
              </a:solidFill>
              <a:latin typeface="Nokia Pure Text Light"/>
            </a:endParaRPr>
          </a:p>
        </p:txBody>
      </p:sp>
      <p:cxnSp>
        <p:nvCxnSpPr>
          <p:cNvPr id="26" name="Straight Connector 25">
            <a:extLst>
              <a:ext uri="{FF2B5EF4-FFF2-40B4-BE49-F238E27FC236}">
                <a16:creationId xmlns:a16="http://schemas.microsoft.com/office/drawing/2014/main" id="{8DFAB428-9006-4DC4-8B98-230D67ED6B70}"/>
              </a:ext>
            </a:extLst>
          </p:cNvPr>
          <p:cNvCxnSpPr>
            <a:cxnSpLocks/>
            <a:endCxn id="12" idx="2"/>
          </p:cNvCxnSpPr>
          <p:nvPr/>
        </p:nvCxnSpPr>
        <p:spPr>
          <a:xfrm flipV="1">
            <a:off x="9854877" y="4431559"/>
            <a:ext cx="7680" cy="576620"/>
          </a:xfrm>
          <a:prstGeom prst="line">
            <a:avLst/>
          </a:prstGeom>
          <a:noFill/>
          <a:ln w="15875" cap="flat" cmpd="sng" algn="ctr">
            <a:solidFill>
              <a:srgbClr val="124191"/>
            </a:solidFill>
            <a:prstDash val="solid"/>
          </a:ln>
          <a:effectLst/>
        </p:spPr>
      </p:cxnSp>
      <p:sp>
        <p:nvSpPr>
          <p:cNvPr id="27" name="Rectangle 26">
            <a:extLst>
              <a:ext uri="{FF2B5EF4-FFF2-40B4-BE49-F238E27FC236}">
                <a16:creationId xmlns:a16="http://schemas.microsoft.com/office/drawing/2014/main" id="{6B04FB95-D0BA-4ABD-AA77-D0E798E581AA}"/>
              </a:ext>
            </a:extLst>
          </p:cNvPr>
          <p:cNvSpPr/>
          <p:nvPr/>
        </p:nvSpPr>
        <p:spPr>
          <a:xfrm>
            <a:off x="9812897" y="4560756"/>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Nchf</a:t>
            </a:r>
            <a:endParaRPr lang="en-US" sz="800" kern="0">
              <a:solidFill>
                <a:schemeClr val="tx2"/>
              </a:solidFill>
              <a:latin typeface="Nokia Pure Text Light"/>
            </a:endParaRPr>
          </a:p>
        </p:txBody>
      </p:sp>
      <p:cxnSp>
        <p:nvCxnSpPr>
          <p:cNvPr id="28" name="Straight Connector 27">
            <a:extLst>
              <a:ext uri="{FF2B5EF4-FFF2-40B4-BE49-F238E27FC236}">
                <a16:creationId xmlns:a16="http://schemas.microsoft.com/office/drawing/2014/main" id="{FC4DD66E-EC42-437C-9342-225B5F982D36}"/>
              </a:ext>
            </a:extLst>
          </p:cNvPr>
          <p:cNvCxnSpPr>
            <a:cxnSpLocks/>
            <a:stCxn id="13" idx="0"/>
          </p:cNvCxnSpPr>
          <p:nvPr/>
        </p:nvCxnSpPr>
        <p:spPr>
          <a:xfrm flipH="1" flipV="1">
            <a:off x="8067550" y="5002683"/>
            <a:ext cx="3764" cy="517415"/>
          </a:xfrm>
          <a:prstGeom prst="line">
            <a:avLst/>
          </a:prstGeom>
          <a:noFill/>
          <a:ln w="15875" cap="flat" cmpd="sng" algn="ctr">
            <a:solidFill>
              <a:srgbClr val="124191"/>
            </a:solidFill>
            <a:prstDash val="solid"/>
          </a:ln>
          <a:effectLst/>
        </p:spPr>
      </p:cxnSp>
      <p:sp>
        <p:nvSpPr>
          <p:cNvPr id="29" name="Rectangle 28">
            <a:extLst>
              <a:ext uri="{FF2B5EF4-FFF2-40B4-BE49-F238E27FC236}">
                <a16:creationId xmlns:a16="http://schemas.microsoft.com/office/drawing/2014/main" id="{BA721E72-EB1C-4192-A921-2851200C92E6}"/>
              </a:ext>
            </a:extLst>
          </p:cNvPr>
          <p:cNvSpPr/>
          <p:nvPr/>
        </p:nvSpPr>
        <p:spPr>
          <a:xfrm>
            <a:off x="8049641" y="5227459"/>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Nsmf</a:t>
            </a:r>
            <a:endParaRPr lang="en-US" sz="800" kern="0">
              <a:solidFill>
                <a:schemeClr val="tx2"/>
              </a:solidFill>
              <a:latin typeface="Nokia Pure Text Light"/>
            </a:endParaRPr>
          </a:p>
        </p:txBody>
      </p:sp>
      <p:cxnSp>
        <p:nvCxnSpPr>
          <p:cNvPr id="30" name="Straight Connector 29">
            <a:extLst>
              <a:ext uri="{FF2B5EF4-FFF2-40B4-BE49-F238E27FC236}">
                <a16:creationId xmlns:a16="http://schemas.microsoft.com/office/drawing/2014/main" id="{FFEAFF1F-E745-41ED-BD53-720FB5278E0B}"/>
              </a:ext>
            </a:extLst>
          </p:cNvPr>
          <p:cNvCxnSpPr>
            <a:cxnSpLocks/>
            <a:stCxn id="14" idx="0"/>
          </p:cNvCxnSpPr>
          <p:nvPr/>
        </p:nvCxnSpPr>
        <p:spPr>
          <a:xfrm flipH="1" flipV="1">
            <a:off x="9226569" y="5001906"/>
            <a:ext cx="4856" cy="518191"/>
          </a:xfrm>
          <a:prstGeom prst="line">
            <a:avLst/>
          </a:prstGeom>
          <a:noFill/>
          <a:ln w="15875" cap="flat" cmpd="sng" algn="ctr">
            <a:solidFill>
              <a:srgbClr val="124191"/>
            </a:solidFill>
            <a:prstDash val="solid"/>
          </a:ln>
          <a:effectLst/>
        </p:spPr>
      </p:cxnSp>
      <p:sp>
        <p:nvSpPr>
          <p:cNvPr id="31" name="Rectangle 30">
            <a:extLst>
              <a:ext uri="{FF2B5EF4-FFF2-40B4-BE49-F238E27FC236}">
                <a16:creationId xmlns:a16="http://schemas.microsoft.com/office/drawing/2014/main" id="{54137873-D46B-4E9A-A218-9E8A9D1C617D}"/>
              </a:ext>
            </a:extLst>
          </p:cNvPr>
          <p:cNvSpPr/>
          <p:nvPr/>
        </p:nvSpPr>
        <p:spPr>
          <a:xfrm>
            <a:off x="9221241" y="5227459"/>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55">
              <a:defRPr/>
            </a:pPr>
            <a:r>
              <a:rPr lang="de-DE" sz="1333" kern="0" err="1">
                <a:solidFill>
                  <a:schemeClr val="tx2"/>
                </a:solidFill>
                <a:latin typeface="Nokia Pure Text Light"/>
              </a:rPr>
              <a:t>Namf</a:t>
            </a:r>
            <a:endParaRPr lang="en-US" sz="800" kern="0">
              <a:solidFill>
                <a:schemeClr val="tx2"/>
              </a:solidFill>
              <a:latin typeface="Nokia Pure Text Light"/>
            </a:endParaRPr>
          </a:p>
        </p:txBody>
      </p:sp>
      <p:grpSp>
        <p:nvGrpSpPr>
          <p:cNvPr id="38" name="Group 37">
            <a:extLst>
              <a:ext uri="{FF2B5EF4-FFF2-40B4-BE49-F238E27FC236}">
                <a16:creationId xmlns:a16="http://schemas.microsoft.com/office/drawing/2014/main" id="{53B40EEC-478E-499C-953C-C9FEB9A93741}"/>
              </a:ext>
            </a:extLst>
          </p:cNvPr>
          <p:cNvGrpSpPr>
            <a:grpSpLocks noChangeAspect="1"/>
          </p:cNvGrpSpPr>
          <p:nvPr/>
        </p:nvGrpSpPr>
        <p:grpSpPr>
          <a:xfrm>
            <a:off x="8376489" y="2677903"/>
            <a:ext cx="686449" cy="842943"/>
            <a:chOff x="4651200" y="3309243"/>
            <a:chExt cx="917498" cy="1126667"/>
          </a:xfrm>
        </p:grpSpPr>
        <p:pic>
          <p:nvPicPr>
            <p:cNvPr id="39" name="Picture 38" descr="RACK ICON_Blue Black_RGB.png">
              <a:extLst>
                <a:ext uri="{FF2B5EF4-FFF2-40B4-BE49-F238E27FC236}">
                  <a16:creationId xmlns:a16="http://schemas.microsoft.com/office/drawing/2014/main" id="{9052AC42-1015-4548-9A1F-96B3B631BA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0" name="TextBox 39">
              <a:extLst>
                <a:ext uri="{FF2B5EF4-FFF2-40B4-BE49-F238E27FC236}">
                  <a16:creationId xmlns:a16="http://schemas.microsoft.com/office/drawing/2014/main" id="{06CCFFD4-C838-418A-860E-2EE15ACE59D1}"/>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41" name="Rectangle 40">
            <a:extLst>
              <a:ext uri="{FF2B5EF4-FFF2-40B4-BE49-F238E27FC236}">
                <a16:creationId xmlns:a16="http://schemas.microsoft.com/office/drawing/2014/main" id="{1169B058-7A0A-4850-9DA0-683911DE1674}"/>
              </a:ext>
            </a:extLst>
          </p:cNvPr>
          <p:cNvSpPr/>
          <p:nvPr/>
        </p:nvSpPr>
        <p:spPr>
          <a:xfrm>
            <a:off x="8342480" y="3568592"/>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PCRF</a:t>
            </a:r>
            <a:endParaRPr lang="en-US" sz="800" kern="0">
              <a:solidFill>
                <a:schemeClr val="tx2"/>
              </a:solidFill>
              <a:latin typeface="Nokia Pure Text Light"/>
            </a:endParaRPr>
          </a:p>
        </p:txBody>
      </p:sp>
      <p:grpSp>
        <p:nvGrpSpPr>
          <p:cNvPr id="42" name="Group 41">
            <a:extLst>
              <a:ext uri="{FF2B5EF4-FFF2-40B4-BE49-F238E27FC236}">
                <a16:creationId xmlns:a16="http://schemas.microsoft.com/office/drawing/2014/main" id="{300D193A-5B8B-403F-9B54-2F761D8B89B5}"/>
              </a:ext>
            </a:extLst>
          </p:cNvPr>
          <p:cNvGrpSpPr>
            <a:grpSpLocks noChangeAspect="1"/>
          </p:cNvGrpSpPr>
          <p:nvPr/>
        </p:nvGrpSpPr>
        <p:grpSpPr>
          <a:xfrm>
            <a:off x="8376489" y="1496701"/>
            <a:ext cx="686449" cy="842943"/>
            <a:chOff x="4651200" y="3309243"/>
            <a:chExt cx="917498" cy="1126667"/>
          </a:xfrm>
        </p:grpSpPr>
        <p:pic>
          <p:nvPicPr>
            <p:cNvPr id="43" name="Picture 42" descr="RACK ICON_Blue Black_RGB.png">
              <a:extLst>
                <a:ext uri="{FF2B5EF4-FFF2-40B4-BE49-F238E27FC236}">
                  <a16:creationId xmlns:a16="http://schemas.microsoft.com/office/drawing/2014/main" id="{78C7D37A-A136-4FD1-A033-EB0BDDE71E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44" name="TextBox 43">
              <a:extLst>
                <a:ext uri="{FF2B5EF4-FFF2-40B4-BE49-F238E27FC236}">
                  <a16:creationId xmlns:a16="http://schemas.microsoft.com/office/drawing/2014/main" id="{71283DD3-3235-43D6-A7E7-D0458E43A4E7}"/>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cxnSp>
        <p:nvCxnSpPr>
          <p:cNvPr id="45" name="Straight Connector 27">
            <a:extLst>
              <a:ext uri="{FF2B5EF4-FFF2-40B4-BE49-F238E27FC236}">
                <a16:creationId xmlns:a16="http://schemas.microsoft.com/office/drawing/2014/main" id="{5272D35B-2E25-433A-BA8C-5B43864EFF56}"/>
              </a:ext>
            </a:extLst>
          </p:cNvPr>
          <p:cNvCxnSpPr>
            <a:cxnSpLocks noChangeShapeType="1"/>
            <a:stCxn id="43" idx="2"/>
            <a:endCxn id="39" idx="0"/>
          </p:cNvCxnSpPr>
          <p:nvPr/>
        </p:nvCxnSpPr>
        <p:spPr bwMode="auto">
          <a:xfrm>
            <a:off x="8713165" y="2339643"/>
            <a:ext cx="0" cy="507845"/>
          </a:xfrm>
          <a:prstGeom prst="line">
            <a:avLst/>
          </a:prstGeom>
          <a:noFill/>
          <a:ln w="12700" algn="ctr">
            <a:solidFill>
              <a:schemeClr val="tx2"/>
            </a:solidFill>
            <a:round/>
            <a:headEnd/>
            <a:tailEnd/>
          </a:ln>
        </p:spPr>
      </p:cxnSp>
      <p:sp>
        <p:nvSpPr>
          <p:cNvPr id="46" name="Text Box 14">
            <a:extLst>
              <a:ext uri="{FF2B5EF4-FFF2-40B4-BE49-F238E27FC236}">
                <a16:creationId xmlns:a16="http://schemas.microsoft.com/office/drawing/2014/main" id="{B59D6E76-B6F0-421F-88C6-F3484B80D8E5}"/>
              </a:ext>
            </a:extLst>
          </p:cNvPr>
          <p:cNvSpPr txBox="1">
            <a:spLocks noChangeArrowheads="1"/>
          </p:cNvSpPr>
          <p:nvPr/>
        </p:nvSpPr>
        <p:spPr bwMode="auto">
          <a:xfrm>
            <a:off x="8766913" y="251821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Gx</a:t>
            </a:r>
          </a:p>
        </p:txBody>
      </p:sp>
      <p:grpSp>
        <p:nvGrpSpPr>
          <p:cNvPr id="47" name="Group 46">
            <a:extLst>
              <a:ext uri="{FF2B5EF4-FFF2-40B4-BE49-F238E27FC236}">
                <a16:creationId xmlns:a16="http://schemas.microsoft.com/office/drawing/2014/main" id="{D2210689-142D-48FF-85C0-F2EBD27040C0}"/>
              </a:ext>
            </a:extLst>
          </p:cNvPr>
          <p:cNvGrpSpPr>
            <a:grpSpLocks noChangeAspect="1"/>
          </p:cNvGrpSpPr>
          <p:nvPr/>
        </p:nvGrpSpPr>
        <p:grpSpPr>
          <a:xfrm>
            <a:off x="9590328" y="1660849"/>
            <a:ext cx="660053" cy="860676"/>
            <a:chOff x="4651200" y="3535909"/>
            <a:chExt cx="900000" cy="1173556"/>
          </a:xfrm>
        </p:grpSpPr>
        <p:sp>
          <p:nvSpPr>
            <p:cNvPr id="48" name="TextBox 47">
              <a:extLst>
                <a:ext uri="{FF2B5EF4-FFF2-40B4-BE49-F238E27FC236}">
                  <a16:creationId xmlns:a16="http://schemas.microsoft.com/office/drawing/2014/main" id="{CD7FCDFE-55A6-4B36-A49F-00755780958B}"/>
                </a:ext>
              </a:extLst>
            </p:cNvPr>
            <p:cNvSpPr txBox="1"/>
            <p:nvPr/>
          </p:nvSpPr>
          <p:spPr>
            <a:xfrm>
              <a:off x="4651200" y="4485557"/>
              <a:ext cx="900000" cy="2239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spcBef>
                  <a:spcPct val="50000"/>
                </a:spcBef>
                <a:defRPr/>
              </a:pPr>
              <a:endParaRPr lang="en-US" sz="1067" kern="0">
                <a:solidFill>
                  <a:srgbClr val="001135"/>
                </a:solidFill>
                <a:ea typeface="MS PGothic" pitchFamily="34" charset="-128"/>
                <a:cs typeface="Arial" charset="0"/>
              </a:endParaRPr>
            </a:p>
          </p:txBody>
        </p:sp>
        <p:pic>
          <p:nvPicPr>
            <p:cNvPr id="49" name="Picture 48" descr="RACK ICON_Blue Black_RGB.png">
              <a:extLst>
                <a:ext uri="{FF2B5EF4-FFF2-40B4-BE49-F238E27FC236}">
                  <a16:creationId xmlns:a16="http://schemas.microsoft.com/office/drawing/2014/main" id="{9D0EF484-6CFD-4B2E-A653-F3499D543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cxnSp>
        <p:nvCxnSpPr>
          <p:cNvPr id="53" name="Straight Connector 27">
            <a:extLst>
              <a:ext uri="{FF2B5EF4-FFF2-40B4-BE49-F238E27FC236}">
                <a16:creationId xmlns:a16="http://schemas.microsoft.com/office/drawing/2014/main" id="{4755F93B-E192-4706-8C43-78FE7FBBEF44}"/>
              </a:ext>
            </a:extLst>
          </p:cNvPr>
          <p:cNvCxnSpPr>
            <a:cxnSpLocks noChangeShapeType="1"/>
            <a:stCxn id="49" idx="1"/>
            <a:endCxn id="43" idx="3"/>
          </p:cNvCxnSpPr>
          <p:nvPr/>
        </p:nvCxnSpPr>
        <p:spPr bwMode="auto">
          <a:xfrm flipH="1">
            <a:off x="9049845" y="1990876"/>
            <a:ext cx="540483" cy="12089"/>
          </a:xfrm>
          <a:prstGeom prst="line">
            <a:avLst/>
          </a:prstGeom>
          <a:noFill/>
          <a:ln w="12700" algn="ctr">
            <a:solidFill>
              <a:schemeClr val="tx2"/>
            </a:solidFill>
            <a:round/>
            <a:headEnd/>
            <a:tailEnd/>
          </a:ln>
        </p:spPr>
      </p:cxnSp>
      <p:grpSp>
        <p:nvGrpSpPr>
          <p:cNvPr id="54" name="Group 53">
            <a:extLst>
              <a:ext uri="{FF2B5EF4-FFF2-40B4-BE49-F238E27FC236}">
                <a16:creationId xmlns:a16="http://schemas.microsoft.com/office/drawing/2014/main" id="{99D553F9-B295-42CF-9C91-ECBC20AF2154}"/>
              </a:ext>
            </a:extLst>
          </p:cNvPr>
          <p:cNvGrpSpPr>
            <a:grpSpLocks noChangeAspect="1"/>
          </p:cNvGrpSpPr>
          <p:nvPr/>
        </p:nvGrpSpPr>
        <p:grpSpPr>
          <a:xfrm>
            <a:off x="9541154" y="2678513"/>
            <a:ext cx="686449" cy="842943"/>
            <a:chOff x="4651200" y="3309243"/>
            <a:chExt cx="917498" cy="1126667"/>
          </a:xfrm>
        </p:grpSpPr>
        <p:pic>
          <p:nvPicPr>
            <p:cNvPr id="55" name="Picture 54" descr="RACK ICON_Blue Black_RGB.png">
              <a:extLst>
                <a:ext uri="{FF2B5EF4-FFF2-40B4-BE49-F238E27FC236}">
                  <a16:creationId xmlns:a16="http://schemas.microsoft.com/office/drawing/2014/main" id="{BD6A8C44-8D11-48BC-8224-E6F6F7530D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56" name="TextBox 55">
              <a:extLst>
                <a:ext uri="{FF2B5EF4-FFF2-40B4-BE49-F238E27FC236}">
                  <a16:creationId xmlns:a16="http://schemas.microsoft.com/office/drawing/2014/main" id="{858012A8-92C1-4072-AF2A-1077C655EC9E}"/>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cxnSp>
        <p:nvCxnSpPr>
          <p:cNvPr id="58" name="Straight Connector 27">
            <a:extLst>
              <a:ext uri="{FF2B5EF4-FFF2-40B4-BE49-F238E27FC236}">
                <a16:creationId xmlns:a16="http://schemas.microsoft.com/office/drawing/2014/main" id="{FC75383F-43B3-48C8-885A-561326129529}"/>
              </a:ext>
            </a:extLst>
          </p:cNvPr>
          <p:cNvCxnSpPr>
            <a:cxnSpLocks noChangeShapeType="1"/>
            <a:stCxn id="55" idx="1"/>
            <a:endCxn id="39" idx="3"/>
          </p:cNvCxnSpPr>
          <p:nvPr/>
        </p:nvCxnSpPr>
        <p:spPr bwMode="auto">
          <a:xfrm flipH="1" flipV="1">
            <a:off x="9049846" y="3184168"/>
            <a:ext cx="491308" cy="609"/>
          </a:xfrm>
          <a:prstGeom prst="line">
            <a:avLst/>
          </a:prstGeom>
          <a:noFill/>
          <a:ln w="12700" algn="ctr">
            <a:solidFill>
              <a:schemeClr val="tx2"/>
            </a:solidFill>
            <a:round/>
            <a:headEnd/>
            <a:tailEnd/>
          </a:ln>
        </p:spPr>
      </p:cxnSp>
      <p:sp>
        <p:nvSpPr>
          <p:cNvPr id="59" name="Text Box 14">
            <a:extLst>
              <a:ext uri="{FF2B5EF4-FFF2-40B4-BE49-F238E27FC236}">
                <a16:creationId xmlns:a16="http://schemas.microsoft.com/office/drawing/2014/main" id="{FC231873-7728-44D5-AEB6-C2EA633342A8}"/>
              </a:ext>
            </a:extLst>
          </p:cNvPr>
          <p:cNvSpPr txBox="1">
            <a:spLocks noChangeArrowheads="1"/>
          </p:cNvSpPr>
          <p:nvPr/>
        </p:nvSpPr>
        <p:spPr bwMode="auto">
          <a:xfrm>
            <a:off x="8051246" y="3212731"/>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a:solidFill>
                  <a:srgbClr val="001135"/>
                </a:solidFill>
                <a:latin typeface="Nokia Pure Text Light"/>
                <a:ea typeface="MS PGothic" pitchFamily="34" charset="-128"/>
                <a:cs typeface="Arial" pitchFamily="34" charset="0"/>
              </a:rPr>
              <a:t>Rx</a:t>
            </a:r>
          </a:p>
        </p:txBody>
      </p:sp>
      <p:sp>
        <p:nvSpPr>
          <p:cNvPr id="60" name="Rectangle 59">
            <a:extLst>
              <a:ext uri="{FF2B5EF4-FFF2-40B4-BE49-F238E27FC236}">
                <a16:creationId xmlns:a16="http://schemas.microsoft.com/office/drawing/2014/main" id="{1E8E88EB-D9E0-4BA2-9C95-97DCB24EADD8}"/>
              </a:ext>
            </a:extLst>
          </p:cNvPr>
          <p:cNvSpPr/>
          <p:nvPr/>
        </p:nvSpPr>
        <p:spPr>
          <a:xfrm>
            <a:off x="9504996" y="3585416"/>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OCS</a:t>
            </a:r>
            <a:endParaRPr lang="en-US" sz="800" kern="0">
              <a:solidFill>
                <a:schemeClr val="tx2"/>
              </a:solidFill>
              <a:latin typeface="Nokia Pure Text Light"/>
            </a:endParaRPr>
          </a:p>
        </p:txBody>
      </p:sp>
      <p:grpSp>
        <p:nvGrpSpPr>
          <p:cNvPr id="61" name="Group 60">
            <a:extLst>
              <a:ext uri="{FF2B5EF4-FFF2-40B4-BE49-F238E27FC236}">
                <a16:creationId xmlns:a16="http://schemas.microsoft.com/office/drawing/2014/main" id="{1AFB30CD-5607-4244-B1C9-FF1EE5F3CD6A}"/>
              </a:ext>
            </a:extLst>
          </p:cNvPr>
          <p:cNvGrpSpPr>
            <a:grpSpLocks noChangeAspect="1"/>
          </p:cNvGrpSpPr>
          <p:nvPr/>
        </p:nvGrpSpPr>
        <p:grpSpPr>
          <a:xfrm>
            <a:off x="7252238" y="2678339"/>
            <a:ext cx="686449" cy="842943"/>
            <a:chOff x="4651200" y="3309243"/>
            <a:chExt cx="917498" cy="1126667"/>
          </a:xfrm>
        </p:grpSpPr>
        <p:pic>
          <p:nvPicPr>
            <p:cNvPr id="62" name="Picture 61" descr="RACK ICON_Blue Black_RGB.png">
              <a:extLst>
                <a:ext uri="{FF2B5EF4-FFF2-40B4-BE49-F238E27FC236}">
                  <a16:creationId xmlns:a16="http://schemas.microsoft.com/office/drawing/2014/main" id="{D2AEB6BC-A140-43C9-9F02-8A91DDF05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63" name="TextBox 62">
              <a:extLst>
                <a:ext uri="{FF2B5EF4-FFF2-40B4-BE49-F238E27FC236}">
                  <a16:creationId xmlns:a16="http://schemas.microsoft.com/office/drawing/2014/main" id="{0AB70693-317B-49C1-9176-8932942DA28B}"/>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defRPr/>
              </a:pPr>
              <a:endParaRPr lang="en-US" sz="1067">
                <a:solidFill>
                  <a:srgbClr val="001135"/>
                </a:solidFill>
                <a:latin typeface="Nokia Pure Text Light" panose="020B0403020202020204" pitchFamily="34" charset="0"/>
                <a:ea typeface="Nokia Pure Text Light" panose="020B0403020202020204" pitchFamily="34" charset="0"/>
              </a:endParaRPr>
            </a:p>
          </p:txBody>
        </p:sp>
      </p:grpSp>
      <p:sp>
        <p:nvSpPr>
          <p:cNvPr id="64" name="Rectangle 63">
            <a:extLst>
              <a:ext uri="{FF2B5EF4-FFF2-40B4-BE49-F238E27FC236}">
                <a16:creationId xmlns:a16="http://schemas.microsoft.com/office/drawing/2014/main" id="{02A53EAB-97CC-49C5-B0CE-D8F49BFD0A5B}"/>
              </a:ext>
            </a:extLst>
          </p:cNvPr>
          <p:cNvSpPr/>
          <p:nvPr/>
        </p:nvSpPr>
        <p:spPr>
          <a:xfrm>
            <a:off x="7216080" y="3585243"/>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chemeClr val="tx2"/>
                </a:solidFill>
                <a:latin typeface="Nokia Pure Text Light"/>
              </a:rPr>
              <a:t>AF/IMS</a:t>
            </a:r>
            <a:endParaRPr lang="en-US" sz="800" kern="0">
              <a:solidFill>
                <a:schemeClr val="tx2"/>
              </a:solidFill>
              <a:latin typeface="Nokia Pure Text Light"/>
            </a:endParaRPr>
          </a:p>
        </p:txBody>
      </p:sp>
      <p:cxnSp>
        <p:nvCxnSpPr>
          <p:cNvPr id="65" name="Straight Connector 27">
            <a:extLst>
              <a:ext uri="{FF2B5EF4-FFF2-40B4-BE49-F238E27FC236}">
                <a16:creationId xmlns:a16="http://schemas.microsoft.com/office/drawing/2014/main" id="{06BC4039-0537-4A12-84B3-CC76428597A6}"/>
              </a:ext>
            </a:extLst>
          </p:cNvPr>
          <p:cNvCxnSpPr>
            <a:cxnSpLocks noChangeShapeType="1"/>
            <a:stCxn id="39" idx="1"/>
            <a:endCxn id="62" idx="3"/>
          </p:cNvCxnSpPr>
          <p:nvPr/>
        </p:nvCxnSpPr>
        <p:spPr bwMode="auto">
          <a:xfrm flipH="1">
            <a:off x="7925595" y="3184167"/>
            <a:ext cx="450893" cy="436"/>
          </a:xfrm>
          <a:prstGeom prst="line">
            <a:avLst/>
          </a:prstGeom>
          <a:noFill/>
          <a:ln w="12700" algn="ctr">
            <a:solidFill>
              <a:schemeClr val="tx2"/>
            </a:solidFill>
            <a:round/>
            <a:headEnd/>
            <a:tailEnd/>
          </a:ln>
        </p:spPr>
      </p:cxnSp>
      <p:sp>
        <p:nvSpPr>
          <p:cNvPr id="66" name="Text Box 14">
            <a:extLst>
              <a:ext uri="{FF2B5EF4-FFF2-40B4-BE49-F238E27FC236}">
                <a16:creationId xmlns:a16="http://schemas.microsoft.com/office/drawing/2014/main" id="{A7F23E1F-D31B-49BC-94CB-7B3C1BF71D45}"/>
              </a:ext>
            </a:extLst>
          </p:cNvPr>
          <p:cNvSpPr txBox="1">
            <a:spLocks noChangeArrowheads="1"/>
          </p:cNvSpPr>
          <p:nvPr/>
        </p:nvSpPr>
        <p:spPr bwMode="auto">
          <a:xfrm>
            <a:off x="9236370" y="3210635"/>
            <a:ext cx="299689" cy="164212"/>
          </a:xfrm>
          <a:prstGeom prst="rect">
            <a:avLst/>
          </a:prstGeom>
          <a:noFill/>
          <a:ln w="9525">
            <a:noFill/>
            <a:miter lim="800000"/>
            <a:headEnd/>
            <a:tailEnd/>
          </a:ln>
          <a:effectLst>
            <a:prstShdw prst="shdw17" dist="17961" dir="2700000">
              <a:srgbClr val="5B9BD5">
                <a:gamma/>
                <a:shade val="60000"/>
                <a:invGamma/>
              </a:srgbClr>
            </a:prstShdw>
          </a:effectLst>
        </p:spPr>
        <p:txBody>
          <a:bodyPr wrap="square" lIns="0" tIns="0" rIns="0" b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067" kern="0" err="1">
                <a:solidFill>
                  <a:srgbClr val="001135"/>
                </a:solidFill>
                <a:latin typeface="Nokia Pure Text Light"/>
                <a:ea typeface="MS PGothic" pitchFamily="34" charset="-128"/>
                <a:cs typeface="Arial" pitchFamily="34" charset="0"/>
              </a:rPr>
              <a:t>Sy</a:t>
            </a:r>
            <a:endParaRPr lang="en-US" sz="1067" kern="0">
              <a:solidFill>
                <a:srgbClr val="001135"/>
              </a:solidFill>
              <a:latin typeface="Nokia Pure Text Light"/>
              <a:ea typeface="MS PGothic" pitchFamily="34" charset="-128"/>
              <a:cs typeface="Arial" pitchFamily="34" charset="0"/>
            </a:endParaRPr>
          </a:p>
        </p:txBody>
      </p:sp>
      <p:pic>
        <p:nvPicPr>
          <p:cNvPr id="67" name="Picture 3" descr="C:\Users\DML - Sarah T\Desktop\21314 - Nokia Icon update March 2016\Artwork\NOKIA Network Icons - All PNGs\Light Blue PNG Icons\AERIAL 2 ICON_Light Blue_RGB.png">
            <a:extLst>
              <a:ext uri="{FF2B5EF4-FFF2-40B4-BE49-F238E27FC236}">
                <a16:creationId xmlns:a16="http://schemas.microsoft.com/office/drawing/2014/main" id="{27E80445-B4F4-47A9-8939-07DAF8C323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6971" y="1668829"/>
            <a:ext cx="657600" cy="6576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8" name="Straight Connector 27">
            <a:extLst>
              <a:ext uri="{FF2B5EF4-FFF2-40B4-BE49-F238E27FC236}">
                <a16:creationId xmlns:a16="http://schemas.microsoft.com/office/drawing/2014/main" id="{DDA8DBCC-B39E-4DC2-B77B-717AF5B632A3}"/>
              </a:ext>
            </a:extLst>
          </p:cNvPr>
          <p:cNvCxnSpPr>
            <a:cxnSpLocks noChangeShapeType="1"/>
            <a:endCxn id="49" idx="3"/>
          </p:cNvCxnSpPr>
          <p:nvPr/>
        </p:nvCxnSpPr>
        <p:spPr bwMode="auto">
          <a:xfrm flipH="1" flipV="1">
            <a:off x="10250382" y="1990875"/>
            <a:ext cx="486591" cy="6756"/>
          </a:xfrm>
          <a:prstGeom prst="line">
            <a:avLst/>
          </a:prstGeom>
          <a:noFill/>
          <a:ln w="12700" algn="ctr">
            <a:solidFill>
              <a:schemeClr val="tx2"/>
            </a:solidFill>
            <a:round/>
            <a:headEnd/>
            <a:tailEnd/>
          </a:ln>
        </p:spPr>
      </p:cxnSp>
      <p:sp>
        <p:nvSpPr>
          <p:cNvPr id="69" name="Rectangle 68">
            <a:extLst>
              <a:ext uri="{FF2B5EF4-FFF2-40B4-BE49-F238E27FC236}">
                <a16:creationId xmlns:a16="http://schemas.microsoft.com/office/drawing/2014/main" id="{26DA96D3-288C-4B7F-B791-A0646A6F0D93}"/>
              </a:ext>
            </a:extLst>
          </p:cNvPr>
          <p:cNvSpPr/>
          <p:nvPr/>
        </p:nvSpPr>
        <p:spPr>
          <a:xfrm>
            <a:off x="10840332" y="5520096"/>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RAN</a:t>
            </a:r>
            <a:endParaRPr lang="en-US" sz="800" kern="0">
              <a:solidFill>
                <a:srgbClr val="FFFFFF"/>
              </a:solidFill>
              <a:latin typeface="Nokia Pure Text Light"/>
            </a:endParaRPr>
          </a:p>
        </p:txBody>
      </p:sp>
      <p:cxnSp>
        <p:nvCxnSpPr>
          <p:cNvPr id="70" name="Straight Connector 69">
            <a:extLst>
              <a:ext uri="{FF2B5EF4-FFF2-40B4-BE49-F238E27FC236}">
                <a16:creationId xmlns:a16="http://schemas.microsoft.com/office/drawing/2014/main" id="{35CAC127-240D-4AF6-8E0D-F0AB6BA63E27}"/>
              </a:ext>
            </a:extLst>
          </p:cNvPr>
          <p:cNvCxnSpPr>
            <a:cxnSpLocks/>
            <a:stCxn id="69" idx="1"/>
            <a:endCxn id="14" idx="3"/>
          </p:cNvCxnSpPr>
          <p:nvPr/>
        </p:nvCxnSpPr>
        <p:spPr>
          <a:xfrm flipH="1">
            <a:off x="9595713" y="5763149"/>
            <a:ext cx="1244619" cy="1"/>
          </a:xfrm>
          <a:prstGeom prst="line">
            <a:avLst/>
          </a:prstGeom>
          <a:noFill/>
          <a:ln w="15875" cap="flat" cmpd="sng" algn="ctr">
            <a:solidFill>
              <a:srgbClr val="124191"/>
            </a:solidFill>
            <a:prstDash val="solid"/>
          </a:ln>
          <a:effectLst/>
        </p:spPr>
      </p:cxnSp>
      <p:sp>
        <p:nvSpPr>
          <p:cNvPr id="71" name="Rectangle 70">
            <a:extLst>
              <a:ext uri="{FF2B5EF4-FFF2-40B4-BE49-F238E27FC236}">
                <a16:creationId xmlns:a16="http://schemas.microsoft.com/office/drawing/2014/main" id="{0FC9DA4F-1FDA-482D-81BA-D9B4B56C79F2}"/>
              </a:ext>
            </a:extLst>
          </p:cNvPr>
          <p:cNvSpPr/>
          <p:nvPr/>
        </p:nvSpPr>
        <p:spPr>
          <a:xfrm>
            <a:off x="6419208" y="5520096"/>
            <a:ext cx="728573" cy="486105"/>
          </a:xfrm>
          <a:prstGeom prst="rect">
            <a:avLst/>
          </a:prstGeom>
          <a:solidFill>
            <a:schemeClr val="bg1">
              <a:lumMod val="50000"/>
            </a:schemeClr>
          </a:solidFill>
          <a:ln w="9525" cap="flat" cmpd="sng" algn="ctr">
            <a:solidFill>
              <a:srgbClr val="124191"/>
            </a:solidFill>
            <a:prstDash val="solid"/>
          </a:ln>
          <a:effectLst/>
        </p:spPr>
        <p:txBody>
          <a:bodyPr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609555">
              <a:defRPr/>
            </a:pPr>
            <a:r>
              <a:rPr lang="de-DE" sz="1333" kern="0">
                <a:solidFill>
                  <a:srgbClr val="FFFFFF"/>
                </a:solidFill>
                <a:latin typeface="Nokia Pure Text Light"/>
              </a:rPr>
              <a:t>UPF</a:t>
            </a:r>
            <a:endParaRPr lang="en-US" sz="800" kern="0">
              <a:solidFill>
                <a:srgbClr val="FFFFFF"/>
              </a:solidFill>
              <a:latin typeface="Nokia Pure Text Light"/>
            </a:endParaRPr>
          </a:p>
        </p:txBody>
      </p:sp>
      <p:cxnSp>
        <p:nvCxnSpPr>
          <p:cNvPr id="72" name="Straight Connector 71">
            <a:extLst>
              <a:ext uri="{FF2B5EF4-FFF2-40B4-BE49-F238E27FC236}">
                <a16:creationId xmlns:a16="http://schemas.microsoft.com/office/drawing/2014/main" id="{5565EC54-E813-4C81-92FD-AB74FD1CE963}"/>
              </a:ext>
            </a:extLst>
          </p:cNvPr>
          <p:cNvCxnSpPr>
            <a:cxnSpLocks/>
            <a:stCxn id="13" idx="1"/>
            <a:endCxn id="71" idx="3"/>
          </p:cNvCxnSpPr>
          <p:nvPr/>
        </p:nvCxnSpPr>
        <p:spPr>
          <a:xfrm flipH="1" flipV="1">
            <a:off x="7147783" y="5763148"/>
            <a:ext cx="559244" cy="3"/>
          </a:xfrm>
          <a:prstGeom prst="line">
            <a:avLst/>
          </a:prstGeom>
          <a:noFill/>
          <a:ln w="15875" cap="flat" cmpd="sng" algn="ctr">
            <a:solidFill>
              <a:srgbClr val="124191"/>
            </a:solidFill>
            <a:prstDash val="solid"/>
          </a:ln>
          <a:effectLst/>
        </p:spPr>
      </p:cxnSp>
      <p:sp>
        <p:nvSpPr>
          <p:cNvPr id="73" name="TextBox 72">
            <a:extLst>
              <a:ext uri="{FF2B5EF4-FFF2-40B4-BE49-F238E27FC236}">
                <a16:creationId xmlns:a16="http://schemas.microsoft.com/office/drawing/2014/main" id="{8F6858DB-59CE-4C0D-A48C-B1D31D8D9C69}"/>
              </a:ext>
            </a:extLst>
          </p:cNvPr>
          <p:cNvSpPr txBox="1"/>
          <p:nvPr/>
        </p:nvSpPr>
        <p:spPr>
          <a:xfrm>
            <a:off x="9590328" y="1460973"/>
            <a:ext cx="660053" cy="164212"/>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spcBef>
                <a:spcPct val="50000"/>
              </a:spcBef>
              <a:defRPr/>
            </a:pPr>
            <a:r>
              <a:rPr lang="en-US" sz="1067" kern="0">
                <a:solidFill>
                  <a:srgbClr val="001135"/>
                </a:solidFill>
                <a:ea typeface="MS PGothic" pitchFamily="34" charset="-128"/>
                <a:cs typeface="Arial" charset="0"/>
              </a:rPr>
              <a:t>SGSN/</a:t>
            </a:r>
            <a:r>
              <a:rPr lang="en-US" sz="1067" kern="0" err="1">
                <a:solidFill>
                  <a:srgbClr val="001135"/>
                </a:solidFill>
                <a:ea typeface="MS PGothic" pitchFamily="34" charset="-128"/>
                <a:cs typeface="Arial" charset="0"/>
              </a:rPr>
              <a:t>SGw</a:t>
            </a:r>
            <a:endParaRPr lang="en-US" sz="1067" kern="0">
              <a:solidFill>
                <a:srgbClr val="001135"/>
              </a:solidFill>
              <a:ea typeface="MS PGothic" pitchFamily="34" charset="-128"/>
              <a:cs typeface="Arial" charset="0"/>
            </a:endParaRPr>
          </a:p>
        </p:txBody>
      </p:sp>
      <p:sp>
        <p:nvSpPr>
          <p:cNvPr id="75" name="TextBox 74">
            <a:extLst>
              <a:ext uri="{FF2B5EF4-FFF2-40B4-BE49-F238E27FC236}">
                <a16:creationId xmlns:a16="http://schemas.microsoft.com/office/drawing/2014/main" id="{187B9F4B-942B-45EF-8998-4A1C6F7D1B3E}"/>
              </a:ext>
            </a:extLst>
          </p:cNvPr>
          <p:cNvSpPr txBox="1"/>
          <p:nvPr/>
        </p:nvSpPr>
        <p:spPr>
          <a:xfrm>
            <a:off x="8383140" y="1440002"/>
            <a:ext cx="660053" cy="164212"/>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defRPr/>
            </a:pPr>
            <a:r>
              <a:rPr lang="en-US" sz="1067" kern="0">
                <a:solidFill>
                  <a:srgbClr val="001135"/>
                </a:solidFill>
                <a:ea typeface="MS PGothic" pitchFamily="34" charset="-128"/>
                <a:cs typeface="Arial" charset="0"/>
              </a:rPr>
              <a:t>GGSN/</a:t>
            </a:r>
            <a:r>
              <a:rPr lang="en-US" sz="1067" kern="0" err="1">
                <a:solidFill>
                  <a:srgbClr val="001135"/>
                </a:solidFill>
                <a:ea typeface="MS PGothic" pitchFamily="34" charset="-128"/>
                <a:cs typeface="Arial" charset="0"/>
              </a:rPr>
              <a:t>PGw</a:t>
            </a:r>
            <a:endParaRPr lang="en-US" sz="1067" kern="0">
              <a:solidFill>
                <a:srgbClr val="001135"/>
              </a:solidFill>
              <a:ea typeface="MS PGothic" pitchFamily="34" charset="-128"/>
              <a:cs typeface="Arial" charset="0"/>
            </a:endParaRPr>
          </a:p>
        </p:txBody>
      </p:sp>
      <p:cxnSp>
        <p:nvCxnSpPr>
          <p:cNvPr id="76" name="Straight Connector 75">
            <a:extLst>
              <a:ext uri="{FF2B5EF4-FFF2-40B4-BE49-F238E27FC236}">
                <a16:creationId xmlns:a16="http://schemas.microsoft.com/office/drawing/2014/main" id="{BD6CBAD0-C972-44C5-A50E-84D4E6164ECD}"/>
              </a:ext>
            </a:extLst>
          </p:cNvPr>
          <p:cNvCxnSpPr>
            <a:cxnSpLocks/>
          </p:cNvCxnSpPr>
          <p:nvPr/>
        </p:nvCxnSpPr>
        <p:spPr>
          <a:xfrm>
            <a:off x="6419210" y="3793007"/>
            <a:ext cx="5217716" cy="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2CA75D6-18E7-44AD-85C4-47060A6D95D4}"/>
              </a:ext>
            </a:extLst>
          </p:cNvPr>
          <p:cNvSpPr/>
          <p:nvPr/>
        </p:nvSpPr>
        <p:spPr>
          <a:xfrm>
            <a:off x="10875859" y="3505315"/>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609555">
              <a:defRPr/>
            </a:pPr>
            <a:r>
              <a:rPr lang="de-DE" sz="1600" kern="0">
                <a:solidFill>
                  <a:schemeClr val="tx2"/>
                </a:solidFill>
                <a:latin typeface="Nokia Pure Text Light"/>
              </a:rPr>
              <a:t>4G</a:t>
            </a:r>
            <a:endParaRPr lang="en-US" sz="1200" kern="0">
              <a:solidFill>
                <a:schemeClr val="tx2"/>
              </a:solidFill>
              <a:latin typeface="Nokia Pure Text Light"/>
            </a:endParaRPr>
          </a:p>
        </p:txBody>
      </p:sp>
      <p:sp>
        <p:nvSpPr>
          <p:cNvPr id="78" name="Rectangle 77">
            <a:extLst>
              <a:ext uri="{FF2B5EF4-FFF2-40B4-BE49-F238E27FC236}">
                <a16:creationId xmlns:a16="http://schemas.microsoft.com/office/drawing/2014/main" id="{EB6239AB-D010-4AD0-B640-36F30AD0810A}"/>
              </a:ext>
            </a:extLst>
          </p:cNvPr>
          <p:cNvSpPr/>
          <p:nvPr/>
        </p:nvSpPr>
        <p:spPr>
          <a:xfrm>
            <a:off x="10880837" y="3888191"/>
            <a:ext cx="753672" cy="207765"/>
          </a:xfrm>
          <a:prstGeom prst="rect">
            <a:avLst/>
          </a:prstGeom>
          <a:noFill/>
          <a:ln w="12700" cap="flat" cmpd="sng" algn="ctr">
            <a:noFill/>
            <a:prstDash val="solid"/>
          </a:ln>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609555">
              <a:defRPr/>
            </a:pPr>
            <a:r>
              <a:rPr lang="de-DE" sz="1600" kern="0">
                <a:solidFill>
                  <a:schemeClr val="tx2"/>
                </a:solidFill>
                <a:latin typeface="Nokia Pure Text Light"/>
              </a:rPr>
              <a:t>5G</a:t>
            </a:r>
            <a:endParaRPr lang="en-US" sz="1200" kern="0">
              <a:solidFill>
                <a:schemeClr val="tx2"/>
              </a:solidFill>
              <a:latin typeface="Nokia Pure Text Light"/>
            </a:endParaRPr>
          </a:p>
        </p:txBody>
      </p:sp>
    </p:spTree>
    <p:extLst>
      <p:ext uri="{BB962C8B-B14F-4D97-AF65-F5344CB8AC3E}">
        <p14:creationId xmlns:p14="http://schemas.microsoft.com/office/powerpoint/2010/main" val="196567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58BD45-E64C-475A-99FC-97CF1996CD82}"/>
              </a:ext>
            </a:extLst>
          </p:cNvPr>
          <p:cNvSpPr>
            <a:spLocks noGrp="1"/>
          </p:cNvSpPr>
          <p:nvPr>
            <p:ph sz="quarter" idx="15"/>
          </p:nvPr>
        </p:nvSpPr>
        <p:spPr>
          <a:xfrm>
            <a:off x="557491" y="1440000"/>
            <a:ext cx="8980656" cy="474720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Subscriber Profile Repository (SPR) / User Data Repository (UDR)</a:t>
            </a:r>
          </a:p>
          <a:p>
            <a:pPr lvl="1"/>
            <a:r>
              <a:rPr lang="en-US" sz="1800" dirty="0"/>
              <a:t>System where subscriber data is maintained</a:t>
            </a:r>
          </a:p>
          <a:p>
            <a:pPr lvl="2"/>
            <a:endParaRPr lang="en-US" sz="1800" dirty="0"/>
          </a:p>
          <a:p>
            <a:r>
              <a:rPr lang="en-US" sz="1800" dirty="0"/>
              <a:t>Internal SPR</a:t>
            </a:r>
          </a:p>
          <a:p>
            <a:pPr lvl="1"/>
            <a:r>
              <a:rPr lang="en-US" sz="1800" dirty="0"/>
              <a:t>NPC supports directly provisioned subscriber related data</a:t>
            </a:r>
          </a:p>
          <a:p>
            <a:pPr lvl="1"/>
            <a:r>
              <a:rPr lang="en-US" sz="1800" dirty="0"/>
              <a:t>This is referred to as ‘internal SPR’</a:t>
            </a:r>
          </a:p>
          <a:p>
            <a:pPr lvl="2"/>
            <a:endParaRPr lang="en-US" sz="1800" dirty="0"/>
          </a:p>
          <a:p>
            <a:r>
              <a:rPr lang="en-US" sz="1800" dirty="0"/>
              <a:t>External SPR/UDR</a:t>
            </a:r>
          </a:p>
          <a:p>
            <a:pPr lvl="1"/>
            <a:r>
              <a:rPr lang="en-US" sz="1800" dirty="0"/>
              <a:t>NPC supports querying an external SPR/UDR for subscriber related data</a:t>
            </a:r>
          </a:p>
          <a:p>
            <a:pPr lvl="1"/>
            <a:r>
              <a:rPr lang="en-US" sz="1800" dirty="0"/>
              <a:t>This is referred to as ‘external SPR’ or ‘UDR’</a:t>
            </a:r>
          </a:p>
          <a:p>
            <a:endParaRPr lang="en-CA" sz="1800" dirty="0"/>
          </a:p>
        </p:txBody>
      </p:sp>
      <p:sp>
        <p:nvSpPr>
          <p:cNvPr id="4" name="Title 3">
            <a:extLst>
              <a:ext uri="{FF2B5EF4-FFF2-40B4-BE49-F238E27FC236}">
                <a16:creationId xmlns:a16="http://schemas.microsoft.com/office/drawing/2014/main" id="{5836EEEB-E77F-4567-9931-0732986D4612}"/>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NPC Interfaces</a:t>
            </a:r>
            <a:endParaRPr lang="en-CA"/>
          </a:p>
        </p:txBody>
      </p:sp>
      <p:sp>
        <p:nvSpPr>
          <p:cNvPr id="5" name="Text Placeholder 4">
            <a:extLst>
              <a:ext uri="{FF2B5EF4-FFF2-40B4-BE49-F238E27FC236}">
                <a16:creationId xmlns:a16="http://schemas.microsoft.com/office/drawing/2014/main" id="{D1A1B2EF-D8BA-45ED-A829-DC518E48B946}"/>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Subscriber repository</a:t>
            </a:r>
            <a:endParaRPr lang="en-CA"/>
          </a:p>
        </p:txBody>
      </p:sp>
      <p:sp>
        <p:nvSpPr>
          <p:cNvPr id="6" name="Text Box 38">
            <a:extLst>
              <a:ext uri="{FF2B5EF4-FFF2-40B4-BE49-F238E27FC236}">
                <a16:creationId xmlns:a16="http://schemas.microsoft.com/office/drawing/2014/main" id="{59667ECA-E275-4205-B42C-C2857411C708}"/>
              </a:ext>
            </a:extLst>
          </p:cNvPr>
          <p:cNvSpPr txBox="1">
            <a:spLocks noChangeArrowheads="1"/>
          </p:cNvSpPr>
          <p:nvPr/>
        </p:nvSpPr>
        <p:spPr bwMode="auto">
          <a:xfrm>
            <a:off x="10686887" y="2765091"/>
            <a:ext cx="655860" cy="299333"/>
          </a:xfrm>
          <a:prstGeom prst="rect">
            <a:avLst/>
          </a:prstGeom>
          <a:noFill/>
          <a:ln w="19050" algn="ctr">
            <a:noFill/>
            <a:miter lim="800000"/>
            <a:headEnd/>
            <a:tailEnd/>
          </a:ln>
        </p:spPr>
        <p:txBody>
          <a:bodyPr wrap="none" lIns="0" tIns="0" rIns="0" bIns="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333" err="1">
                <a:solidFill>
                  <a:schemeClr val="tx2"/>
                </a:solidFill>
                <a:ea typeface="MS PGothic" pitchFamily="34" charset="-128"/>
                <a:cs typeface="Arial" pitchFamily="34" charset="0"/>
              </a:rPr>
              <a:t>Ud</a:t>
            </a:r>
            <a:br>
              <a:rPr lang="en-US" sz="1333">
                <a:solidFill>
                  <a:schemeClr val="tx2"/>
                </a:solidFill>
                <a:ea typeface="MS PGothic" pitchFamily="34" charset="-128"/>
                <a:cs typeface="Arial" pitchFamily="34" charset="0"/>
              </a:rPr>
            </a:br>
            <a:r>
              <a:rPr lang="en-US" sz="1333">
                <a:solidFill>
                  <a:schemeClr val="tx2"/>
                </a:solidFill>
                <a:ea typeface="MS PGothic" pitchFamily="34" charset="-128"/>
                <a:cs typeface="Arial" pitchFamily="34" charset="0"/>
              </a:rPr>
              <a:t>LDAP</a:t>
            </a:r>
          </a:p>
        </p:txBody>
      </p:sp>
      <p:sp>
        <p:nvSpPr>
          <p:cNvPr id="7" name="Freeform 117">
            <a:extLst>
              <a:ext uri="{FF2B5EF4-FFF2-40B4-BE49-F238E27FC236}">
                <a16:creationId xmlns:a16="http://schemas.microsoft.com/office/drawing/2014/main" id="{69B23046-DEBA-46D4-AF26-1FDA75B08CCD}"/>
              </a:ext>
            </a:extLst>
          </p:cNvPr>
          <p:cNvSpPr>
            <a:spLocks noEditPoints="1"/>
          </p:cNvSpPr>
          <p:nvPr/>
        </p:nvSpPr>
        <p:spPr bwMode="auto">
          <a:xfrm>
            <a:off x="10000047" y="3563018"/>
            <a:ext cx="988303" cy="920183"/>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rgbClr val="44546A">
              <a:lumMod val="50000"/>
              <a:lumOff val="50000"/>
            </a:srgbClr>
          </a:solidFill>
          <a:ln w="9525">
            <a:no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kern="0">
              <a:solidFill>
                <a:srgbClr val="124191"/>
              </a:solidFill>
              <a:latin typeface="Nokia Pure Text Light"/>
            </a:endParaRPr>
          </a:p>
        </p:txBody>
      </p:sp>
      <p:pic>
        <p:nvPicPr>
          <p:cNvPr id="8" name="Picture 6" descr="http://www.awicons.com/free-icons/download/application-icons/database-icons-by-barrymieny/png/256/Database%203.png">
            <a:extLst>
              <a:ext uri="{FF2B5EF4-FFF2-40B4-BE49-F238E27FC236}">
                <a16:creationId xmlns:a16="http://schemas.microsoft.com/office/drawing/2014/main" id="{DF6D992A-1A9A-44DA-9587-04D768B87AE7}"/>
              </a:ext>
            </a:extLst>
          </p:cNvPr>
          <p:cNvPicPr>
            <a:picLocks noChangeAspect="1" noChangeArrowheads="1"/>
          </p:cNvPicPr>
          <p:nvPr/>
        </p:nvPicPr>
        <p:blipFill>
          <a:blip r:embed="rId2" cstate="print"/>
          <a:srcRect/>
          <a:stretch>
            <a:fillRect/>
          </a:stretch>
        </p:blipFill>
        <p:spPr bwMode="auto">
          <a:xfrm>
            <a:off x="10558938" y="4042418"/>
            <a:ext cx="444500" cy="333375"/>
          </a:xfrm>
          <a:prstGeom prst="rect">
            <a:avLst/>
          </a:prstGeom>
          <a:noFill/>
          <a:ln w="9525">
            <a:noFill/>
            <a:miter lim="800000"/>
            <a:headEnd/>
            <a:tailEnd/>
          </a:ln>
        </p:spPr>
      </p:pic>
      <p:pic>
        <p:nvPicPr>
          <p:cNvPr id="9" name="Picture 2" descr="C:\Documents and Settings\patrickm\Local Settings\Temporary Internet Files\Content.IE5\09QJ81IN\MCj04326140000[1].png">
            <a:extLst>
              <a:ext uri="{FF2B5EF4-FFF2-40B4-BE49-F238E27FC236}">
                <a16:creationId xmlns:a16="http://schemas.microsoft.com/office/drawing/2014/main" id="{73DCDFAD-7C6A-4571-BAEB-34744B9EB58F}"/>
              </a:ext>
            </a:extLst>
          </p:cNvPr>
          <p:cNvPicPr>
            <a:picLocks noChangeAspect="1" noChangeArrowheads="1"/>
          </p:cNvPicPr>
          <p:nvPr/>
        </p:nvPicPr>
        <p:blipFill>
          <a:blip r:embed="rId3" cstate="print"/>
          <a:srcRect/>
          <a:stretch>
            <a:fillRect/>
          </a:stretch>
        </p:blipFill>
        <p:spPr bwMode="auto">
          <a:xfrm>
            <a:off x="10558936" y="3591664"/>
            <a:ext cx="455880" cy="325437"/>
          </a:xfrm>
          <a:prstGeom prst="rect">
            <a:avLst/>
          </a:prstGeom>
          <a:noFill/>
          <a:ln w="9525">
            <a:noFill/>
            <a:miter lim="800000"/>
            <a:headEnd/>
            <a:tailEnd/>
          </a:ln>
        </p:spPr>
      </p:pic>
      <p:sp>
        <p:nvSpPr>
          <p:cNvPr id="10" name="Rectangle 50">
            <a:extLst>
              <a:ext uri="{FF2B5EF4-FFF2-40B4-BE49-F238E27FC236}">
                <a16:creationId xmlns:a16="http://schemas.microsoft.com/office/drawing/2014/main" id="{77EF0FF6-74AC-47AC-B52D-1F5A47040D0E}"/>
              </a:ext>
            </a:extLst>
          </p:cNvPr>
          <p:cNvSpPr>
            <a:spLocks noChangeArrowheads="1"/>
          </p:cNvSpPr>
          <p:nvPr/>
        </p:nvSpPr>
        <p:spPr bwMode="auto">
          <a:xfrm>
            <a:off x="9942277" y="4715635"/>
            <a:ext cx="1200000" cy="287323"/>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867">
                <a:solidFill>
                  <a:schemeClr val="tx2"/>
                </a:solidFill>
                <a:ea typeface="MS PGothic" pitchFamily="34" charset="-128"/>
                <a:cs typeface="Arial" pitchFamily="34" charset="0"/>
              </a:rPr>
              <a:t>NPC</a:t>
            </a:r>
          </a:p>
        </p:txBody>
      </p:sp>
      <p:cxnSp>
        <p:nvCxnSpPr>
          <p:cNvPr id="11" name="Straight Connector 27">
            <a:extLst>
              <a:ext uri="{FF2B5EF4-FFF2-40B4-BE49-F238E27FC236}">
                <a16:creationId xmlns:a16="http://schemas.microsoft.com/office/drawing/2014/main" id="{5EEB36C7-259C-4CA4-BE57-2703789BA57E}"/>
              </a:ext>
            </a:extLst>
          </p:cNvPr>
          <p:cNvCxnSpPr>
            <a:cxnSpLocks noChangeShapeType="1"/>
          </p:cNvCxnSpPr>
          <p:nvPr/>
        </p:nvCxnSpPr>
        <p:spPr bwMode="auto">
          <a:xfrm flipH="1">
            <a:off x="10491574" y="2372057"/>
            <a:ext cx="1271" cy="1152000"/>
          </a:xfrm>
          <a:prstGeom prst="line">
            <a:avLst/>
          </a:prstGeom>
          <a:noFill/>
          <a:ln w="12700" cap="sq" algn="ctr">
            <a:solidFill>
              <a:schemeClr val="tx2"/>
            </a:solidFill>
            <a:round/>
            <a:headEnd/>
            <a:tailEnd/>
          </a:ln>
        </p:spPr>
      </p:cxnSp>
      <p:sp>
        <p:nvSpPr>
          <p:cNvPr id="12" name="Line 37">
            <a:extLst>
              <a:ext uri="{FF2B5EF4-FFF2-40B4-BE49-F238E27FC236}">
                <a16:creationId xmlns:a16="http://schemas.microsoft.com/office/drawing/2014/main" id="{D20D9D68-DD2B-4C4F-B4FA-57A845884526}"/>
              </a:ext>
            </a:extLst>
          </p:cNvPr>
          <p:cNvSpPr>
            <a:spLocks noChangeShapeType="1"/>
          </p:cNvSpPr>
          <p:nvPr/>
        </p:nvSpPr>
        <p:spPr bwMode="auto">
          <a:xfrm flipV="1">
            <a:off x="10353171" y="2918612"/>
            <a:ext cx="282053" cy="0"/>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grpSp>
        <p:nvGrpSpPr>
          <p:cNvPr id="13" name="Group 12">
            <a:extLst>
              <a:ext uri="{FF2B5EF4-FFF2-40B4-BE49-F238E27FC236}">
                <a16:creationId xmlns:a16="http://schemas.microsoft.com/office/drawing/2014/main" id="{5F7B3648-35B6-4768-9817-E5E69500F504}"/>
              </a:ext>
            </a:extLst>
          </p:cNvPr>
          <p:cNvGrpSpPr>
            <a:grpSpLocks noChangeAspect="1"/>
          </p:cNvGrpSpPr>
          <p:nvPr/>
        </p:nvGrpSpPr>
        <p:grpSpPr>
          <a:xfrm>
            <a:off x="10163909" y="1609962"/>
            <a:ext cx="686449" cy="842287"/>
            <a:chOff x="4651200" y="3310120"/>
            <a:chExt cx="917498" cy="1125790"/>
          </a:xfrm>
        </p:grpSpPr>
        <p:pic>
          <p:nvPicPr>
            <p:cNvPr id="14" name="Picture 13" descr="RACK ICON_Blue Black_RGB.png">
              <a:extLst>
                <a:ext uri="{FF2B5EF4-FFF2-40B4-BE49-F238E27FC236}">
                  <a16:creationId xmlns:a16="http://schemas.microsoft.com/office/drawing/2014/main" id="{5A3AE665-293C-4531-A346-6700FF7232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15" name="TextBox 14">
              <a:extLst>
                <a:ext uri="{FF2B5EF4-FFF2-40B4-BE49-F238E27FC236}">
                  <a16:creationId xmlns:a16="http://schemas.microsoft.com/office/drawing/2014/main" id="{799CD11D-3DE4-4568-8BFB-B6EC2D5A31DF}"/>
                </a:ext>
              </a:extLst>
            </p:cNvPr>
            <p:cNvSpPr txBox="1"/>
            <p:nvPr/>
          </p:nvSpPr>
          <p:spPr>
            <a:xfrm>
              <a:off x="4668699" y="3310120"/>
              <a:ext cx="899999" cy="219398"/>
            </a:xfrm>
            <a:prstGeom prst="rect">
              <a:avLst/>
            </a:prstGeom>
            <a:noFill/>
          </p:spPr>
          <p:txBody>
            <a:bodyPr wrap="square" lIns="0" tIns="0" rIns="0" bIns="0" rtlCol="0" anchor="t" anchorCtr="0">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pPr>
              <a:endParaRPr lang="en-US" sz="1067">
                <a:solidFill>
                  <a:schemeClr val="tx2"/>
                </a:solidFill>
                <a:latin typeface="Nokia Pure Text Light" panose="020B0403020202020204" pitchFamily="34" charset="0"/>
                <a:ea typeface="Nokia Pure Text Light" panose="020B0403020202020204" pitchFamily="34" charset="0"/>
              </a:endParaRPr>
            </a:p>
          </p:txBody>
        </p:sp>
      </p:grpSp>
      <p:grpSp>
        <p:nvGrpSpPr>
          <p:cNvPr id="16" name="Group 15">
            <a:extLst>
              <a:ext uri="{FF2B5EF4-FFF2-40B4-BE49-F238E27FC236}">
                <a16:creationId xmlns:a16="http://schemas.microsoft.com/office/drawing/2014/main" id="{702C56D4-7405-4E7C-B003-96D0F6293D6D}"/>
              </a:ext>
            </a:extLst>
          </p:cNvPr>
          <p:cNvGrpSpPr/>
          <p:nvPr/>
        </p:nvGrpSpPr>
        <p:grpSpPr>
          <a:xfrm>
            <a:off x="9918603" y="3415488"/>
            <a:ext cx="1200000" cy="1424671"/>
            <a:chOff x="4541726" y="3426436"/>
            <a:chExt cx="1191533" cy="1414621"/>
          </a:xfrm>
        </p:grpSpPr>
        <p:sp>
          <p:nvSpPr>
            <p:cNvPr id="17" name="TextBox 16">
              <a:extLst>
                <a:ext uri="{FF2B5EF4-FFF2-40B4-BE49-F238E27FC236}">
                  <a16:creationId xmlns:a16="http://schemas.microsoft.com/office/drawing/2014/main" id="{91B300F4-837F-4831-98C0-F45D8359CF19}"/>
                </a:ext>
              </a:extLst>
            </p:cNvPr>
            <p:cNvSpPr txBox="1"/>
            <p:nvPr/>
          </p:nvSpPr>
          <p:spPr>
            <a:xfrm>
              <a:off x="4546610" y="4678003"/>
              <a:ext cx="900001" cy="16305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pPr>
              <a:endParaRPr lang="en-US" sz="1067">
                <a:solidFill>
                  <a:schemeClr val="tx2"/>
                </a:solidFill>
                <a:latin typeface="Nokia Pure Text Light" panose="020B0403020202020204" pitchFamily="34" charset="0"/>
                <a:ea typeface="Nokia Pure Text Light" panose="020B0403020202020204" pitchFamily="34" charset="0"/>
              </a:endParaRPr>
            </a:p>
          </p:txBody>
        </p:sp>
        <p:pic>
          <p:nvPicPr>
            <p:cNvPr id="18" name="Picture 17" descr="RACK ICON_Blue Black_RGB.png">
              <a:extLst>
                <a:ext uri="{FF2B5EF4-FFF2-40B4-BE49-F238E27FC236}">
                  <a16:creationId xmlns:a16="http://schemas.microsoft.com/office/drawing/2014/main" id="{A9D4F85D-1EFA-4F4E-AB07-F06C9E25BE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726" y="3426436"/>
              <a:ext cx="1191533" cy="1191534"/>
            </a:xfrm>
            <a:prstGeom prst="rect">
              <a:avLst/>
            </a:prstGeom>
          </p:spPr>
        </p:pic>
      </p:grpSp>
      <p:sp>
        <p:nvSpPr>
          <p:cNvPr id="19" name="TextBox 18">
            <a:extLst>
              <a:ext uri="{FF2B5EF4-FFF2-40B4-BE49-F238E27FC236}">
                <a16:creationId xmlns:a16="http://schemas.microsoft.com/office/drawing/2014/main" id="{A649A46B-542D-40FD-9A2E-F2ACBA7C89D2}"/>
              </a:ext>
            </a:extLst>
          </p:cNvPr>
          <p:cNvSpPr txBox="1"/>
          <p:nvPr/>
        </p:nvSpPr>
        <p:spPr>
          <a:xfrm>
            <a:off x="9984551" y="1504604"/>
            <a:ext cx="1018887" cy="343159"/>
          </a:xfrm>
          <a:prstGeom prst="rect">
            <a:avLst/>
          </a:prstGeom>
          <a:noFill/>
        </p:spPr>
        <p:txBody>
          <a:bodyPr wrap="square" lIns="96000" tIns="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spcAft>
                <a:spcPts val="800"/>
              </a:spcAft>
              <a:tabLst>
                <a:tab pos="479976" algn="l"/>
              </a:tabLst>
            </a:pPr>
            <a:r>
              <a:rPr lang="en-US" sz="1600">
                <a:solidFill>
                  <a:schemeClr val="tx2"/>
                </a:solidFill>
                <a:latin typeface="Nokia Pure Text Light" panose="020B0403020202020204" pitchFamily="34" charset="0"/>
                <a:ea typeface="Nokia Pure Text Light" panose="020B0403020202020204" pitchFamily="34" charset="0"/>
              </a:rPr>
              <a:t>UDR/SPR</a:t>
            </a:r>
          </a:p>
        </p:txBody>
      </p:sp>
      <p:sp>
        <p:nvSpPr>
          <p:cNvPr id="20" name="TextBox 19">
            <a:extLst>
              <a:ext uri="{FF2B5EF4-FFF2-40B4-BE49-F238E27FC236}">
                <a16:creationId xmlns:a16="http://schemas.microsoft.com/office/drawing/2014/main" id="{5113D92C-8909-4D4F-8AB1-F96B3A74BEA4}"/>
              </a:ext>
            </a:extLst>
          </p:cNvPr>
          <p:cNvSpPr txBox="1"/>
          <p:nvPr/>
        </p:nvSpPr>
        <p:spPr>
          <a:xfrm>
            <a:off x="9918603" y="4956146"/>
            <a:ext cx="1200000"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tabLst>
                <a:tab pos="479976" algn="l"/>
              </a:tabLst>
            </a:pPr>
            <a:r>
              <a:rPr lang="en-US" sz="1333">
                <a:solidFill>
                  <a:schemeClr val="tx2"/>
                </a:solidFill>
                <a:latin typeface="Nokia Pure Text Light" panose="020B0403020202020204" pitchFamily="34" charset="0"/>
                <a:ea typeface="Nokia Pure Text Light" panose="020B0403020202020204" pitchFamily="34" charset="0"/>
              </a:rPr>
              <a:t>PCRF+PCF</a:t>
            </a:r>
          </a:p>
        </p:txBody>
      </p:sp>
    </p:spTree>
    <p:extLst>
      <p:ext uri="{BB962C8B-B14F-4D97-AF65-F5344CB8AC3E}">
        <p14:creationId xmlns:p14="http://schemas.microsoft.com/office/powerpoint/2010/main" val="37158973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47CBA5-758F-4073-B8F8-73F16826462C}"/>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NPC Interfaces</a:t>
            </a:r>
            <a:endParaRPr lang="en-CA"/>
          </a:p>
        </p:txBody>
      </p:sp>
      <p:sp>
        <p:nvSpPr>
          <p:cNvPr id="5" name="Text Placeholder 4">
            <a:extLst>
              <a:ext uri="{FF2B5EF4-FFF2-40B4-BE49-F238E27FC236}">
                <a16:creationId xmlns:a16="http://schemas.microsoft.com/office/drawing/2014/main" id="{10E0A114-2804-479F-B419-ACA7F2C67FBD}"/>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OSS / BSS systems</a:t>
            </a:r>
            <a:endParaRPr lang="en-CA"/>
          </a:p>
        </p:txBody>
      </p:sp>
      <p:sp>
        <p:nvSpPr>
          <p:cNvPr id="9" name="Text Placeholder 1">
            <a:extLst>
              <a:ext uri="{FF2B5EF4-FFF2-40B4-BE49-F238E27FC236}">
                <a16:creationId xmlns:a16="http://schemas.microsoft.com/office/drawing/2014/main" id="{DAE96B03-77CC-4C23-8AC0-C15FCC4F7B4E}"/>
              </a:ext>
            </a:extLst>
          </p:cNvPr>
          <p:cNvSpPr txBox="1">
            <a:spLocks/>
          </p:cNvSpPr>
          <p:nvPr/>
        </p:nvSpPr>
        <p:spPr>
          <a:xfrm>
            <a:off x="556800" y="1440000"/>
            <a:ext cx="3456000" cy="4747200"/>
          </a:xfrm>
          <a:prstGeom prst="rect">
            <a:avLst/>
          </a:prstGeom>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a:spcAft>
                <a:spcPts val="800"/>
              </a:spcAft>
              <a:defRPr/>
            </a:pPr>
            <a:r>
              <a:rPr lang="en-GB" sz="2667">
                <a:solidFill>
                  <a:srgbClr val="00C9FF"/>
                </a:solidFill>
                <a:latin typeface="Nokia Pure Text Light"/>
                <a:cs typeface="Nokia Pure Headline Light"/>
              </a:rPr>
              <a:t>Service Manager</a:t>
            </a:r>
          </a:p>
          <a:p>
            <a:pPr marL="307184" indent="-307184" defTabSz="609570">
              <a:spcAft>
                <a:spcPts val="800"/>
              </a:spcAft>
              <a:buFont typeface="Arial"/>
              <a:buChar char="•"/>
              <a:defRPr/>
            </a:pPr>
            <a:endParaRPr lang="en-GB" sz="1867">
              <a:solidFill>
                <a:srgbClr val="001135"/>
              </a:solidFill>
              <a:latin typeface="Nokia Pure Text Light"/>
              <a:cs typeface="Nokia Pure Headline Light"/>
            </a:endParaRPr>
          </a:p>
          <a:p>
            <a:pPr marL="307184" indent="-307184" defTabSz="609570">
              <a:spcAft>
                <a:spcPts val="800"/>
              </a:spcAft>
              <a:buFont typeface="Arial"/>
              <a:buChar char="•"/>
              <a:defRPr/>
            </a:pPr>
            <a:r>
              <a:rPr lang="en-GB" sz="1867">
                <a:solidFill>
                  <a:srgbClr val="001135"/>
                </a:solidFill>
                <a:latin typeface="Nokia Pure Text Light"/>
                <a:cs typeface="Nokia Pure Headline Light"/>
              </a:rPr>
              <a:t>Similar API calls as DSC using the new subscriber model</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External SPR notifications directed to Service Manager (SM)</a:t>
            </a:r>
          </a:p>
          <a:p>
            <a:pPr defTabSz="609570">
              <a:spcAft>
                <a:spcPts val="800"/>
              </a:spcAft>
              <a:defRPr/>
            </a:pPr>
            <a:endParaRPr lang="en-GB">
              <a:solidFill>
                <a:srgbClr val="001135"/>
              </a:solidFill>
              <a:latin typeface="Nokia Pure Text Light"/>
              <a:cs typeface="Nokia Pure Headline Light"/>
            </a:endParaRPr>
          </a:p>
          <a:p>
            <a:pPr defTabSz="609570" fontAlgn="base">
              <a:spcBef>
                <a:spcPct val="0"/>
              </a:spcBef>
              <a:spcAft>
                <a:spcPts val="800"/>
              </a:spcAft>
              <a:defRPr/>
            </a:pPr>
            <a:endParaRPr lang="en-US" sz="1867">
              <a:solidFill>
                <a:srgbClr val="001135"/>
              </a:solidFill>
              <a:latin typeface="Nokia Pure Text Light"/>
            </a:endParaRPr>
          </a:p>
        </p:txBody>
      </p:sp>
      <p:sp>
        <p:nvSpPr>
          <p:cNvPr id="10" name="Text Placeholder 2">
            <a:extLst>
              <a:ext uri="{FF2B5EF4-FFF2-40B4-BE49-F238E27FC236}">
                <a16:creationId xmlns:a16="http://schemas.microsoft.com/office/drawing/2014/main" id="{4FB438BB-A5A1-4ACD-8B97-2DF870ABF7CC}"/>
              </a:ext>
            </a:extLst>
          </p:cNvPr>
          <p:cNvSpPr txBox="1">
            <a:spLocks/>
          </p:cNvSpPr>
          <p:nvPr/>
        </p:nvSpPr>
        <p:spPr>
          <a:xfrm>
            <a:off x="8160002" y="1440000"/>
            <a:ext cx="3345460" cy="4747200"/>
          </a:xfrm>
          <a:prstGeom prst="rect">
            <a:avLst/>
          </a:prstGeom>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a:spcAft>
                <a:spcPts val="800"/>
              </a:spcAft>
              <a:defRPr/>
            </a:pPr>
            <a:r>
              <a:rPr lang="en-GB" sz="2667">
                <a:solidFill>
                  <a:srgbClr val="00C9FF"/>
                </a:solidFill>
                <a:latin typeface="Nokia Pure Text Light"/>
                <a:cs typeface="Nokia Pure Headline Light"/>
              </a:rPr>
              <a:t>Scalable</a:t>
            </a:r>
          </a:p>
          <a:p>
            <a:pPr defTabSz="609570">
              <a:spcAft>
                <a:spcPts val="800"/>
              </a:spcAft>
              <a:defRPr/>
            </a:pPr>
            <a:endParaRPr lang="en-GB" sz="1867">
              <a:solidFill>
                <a:srgbClr val="001135"/>
              </a:solidFill>
              <a:latin typeface="Nokia Pure Text Light"/>
              <a:cs typeface="Nokia Pure Headline Light"/>
            </a:endParaRPr>
          </a:p>
          <a:p>
            <a:pPr marL="307184" indent="-307184" defTabSz="609570">
              <a:spcAft>
                <a:spcPts val="800"/>
              </a:spcAft>
              <a:buFont typeface="Arial"/>
              <a:buChar char="•"/>
              <a:defRPr/>
            </a:pPr>
            <a:r>
              <a:rPr lang="en-GB" sz="1867">
                <a:solidFill>
                  <a:srgbClr val="001135"/>
                </a:solidFill>
                <a:latin typeface="Nokia Pure Text Light"/>
                <a:cs typeface="Nokia Pure Headline Light"/>
              </a:rPr>
              <a:t>Highly scalable</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Uses same architecture as NPC sites</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3-tier stateless app design</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Self-care highly scalable</a:t>
            </a:r>
          </a:p>
          <a:p>
            <a:pPr marL="1219424" lvl="2" indent="-307184" defTabSz="609570">
              <a:spcAft>
                <a:spcPts val="800"/>
              </a:spcAft>
              <a:buFont typeface="Arial"/>
              <a:buChar char="•"/>
              <a:defRPr/>
            </a:pPr>
            <a:endParaRPr lang="en-GB" sz="1333">
              <a:solidFill>
                <a:srgbClr val="001135"/>
              </a:solidFill>
              <a:latin typeface="Nokia Pure Text Light"/>
              <a:cs typeface="Nokia Pure Headline Light"/>
            </a:endParaRPr>
          </a:p>
          <a:p>
            <a:pPr defTabSz="609570" fontAlgn="base">
              <a:spcBef>
                <a:spcPct val="0"/>
              </a:spcBef>
              <a:spcAft>
                <a:spcPts val="800"/>
              </a:spcAft>
              <a:defRPr/>
            </a:pPr>
            <a:endParaRPr lang="en-US" sz="1867">
              <a:solidFill>
                <a:srgbClr val="001135"/>
              </a:solidFill>
              <a:latin typeface="Nokia Pure Text Light"/>
            </a:endParaRPr>
          </a:p>
        </p:txBody>
      </p:sp>
      <p:sp>
        <p:nvSpPr>
          <p:cNvPr id="11" name="Text Placeholder 3">
            <a:extLst>
              <a:ext uri="{FF2B5EF4-FFF2-40B4-BE49-F238E27FC236}">
                <a16:creationId xmlns:a16="http://schemas.microsoft.com/office/drawing/2014/main" id="{ACCCB882-DAAF-48CA-A5A3-A7672F5CDE9A}"/>
              </a:ext>
            </a:extLst>
          </p:cNvPr>
          <p:cNvSpPr txBox="1">
            <a:spLocks/>
          </p:cNvSpPr>
          <p:nvPr/>
        </p:nvSpPr>
        <p:spPr>
          <a:xfrm>
            <a:off x="4348800" y="1440000"/>
            <a:ext cx="3456000" cy="4747200"/>
          </a:xfrm>
          <a:prstGeom prst="rect">
            <a:avLst/>
          </a:prstGeom>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a:spcAft>
                <a:spcPts val="800"/>
              </a:spcAft>
              <a:defRPr/>
            </a:pPr>
            <a:r>
              <a:rPr lang="en-GB" sz="2667">
                <a:solidFill>
                  <a:srgbClr val="00C9FF"/>
                </a:solidFill>
                <a:latin typeface="Nokia Pure Text Light"/>
                <a:cs typeface="Nokia Pure Headline Light"/>
              </a:rPr>
              <a:t>Centralized</a:t>
            </a:r>
          </a:p>
          <a:p>
            <a:pPr defTabSz="609570">
              <a:spcAft>
                <a:spcPts val="800"/>
              </a:spcAft>
              <a:defRPr/>
            </a:pPr>
            <a:endParaRPr lang="en-GB" sz="1867">
              <a:solidFill>
                <a:srgbClr val="001135"/>
              </a:solidFill>
              <a:latin typeface="Nokia Pure Text Light"/>
              <a:cs typeface="Nokia Pure Headline Light"/>
            </a:endParaRPr>
          </a:p>
          <a:p>
            <a:pPr marL="307184" indent="-307184" defTabSz="609570">
              <a:spcAft>
                <a:spcPts val="800"/>
              </a:spcAft>
              <a:buFont typeface="Arial"/>
              <a:buChar char="•"/>
              <a:defRPr/>
            </a:pPr>
            <a:r>
              <a:rPr lang="en-GB" sz="1867">
                <a:solidFill>
                  <a:srgbClr val="001135"/>
                </a:solidFill>
                <a:latin typeface="Nokia Pure Text Light"/>
                <a:cs typeface="Nokia Pure Headline Light"/>
              </a:rPr>
              <a:t>Common SM for all NPC sites</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Provisioning systems don’t need to know which site a device is active on</a:t>
            </a:r>
          </a:p>
          <a:p>
            <a:pPr marL="307184" indent="-307184" defTabSz="609570">
              <a:spcAft>
                <a:spcPts val="800"/>
              </a:spcAft>
              <a:buFont typeface="Arial"/>
              <a:buChar char="•"/>
              <a:defRPr/>
            </a:pPr>
            <a:r>
              <a:rPr lang="en-GB" sz="1867">
                <a:solidFill>
                  <a:srgbClr val="001135"/>
                </a:solidFill>
                <a:latin typeface="Nokia Pure Text Light"/>
                <a:cs typeface="Nokia Pure Headline Light"/>
              </a:rPr>
              <a:t>NetAct connects to single SM</a:t>
            </a:r>
          </a:p>
          <a:p>
            <a:pPr defTabSz="609570">
              <a:spcAft>
                <a:spcPts val="800"/>
              </a:spcAft>
              <a:defRPr/>
            </a:pPr>
            <a:endParaRPr lang="en-GB" sz="1867">
              <a:solidFill>
                <a:srgbClr val="001135"/>
              </a:solidFill>
              <a:latin typeface="Nokia Pure Text Light"/>
              <a:cs typeface="Nokia Pure Headline Light"/>
            </a:endParaRPr>
          </a:p>
          <a:p>
            <a:pPr defTabSz="609570" fontAlgn="base">
              <a:spcBef>
                <a:spcPct val="0"/>
              </a:spcBef>
              <a:spcAft>
                <a:spcPts val="800"/>
              </a:spcAft>
              <a:defRPr/>
            </a:pPr>
            <a:endParaRPr lang="en-US" sz="1867">
              <a:solidFill>
                <a:srgbClr val="001135"/>
              </a:solidFill>
              <a:latin typeface="Nokia Pure Text Light"/>
            </a:endParaRPr>
          </a:p>
        </p:txBody>
      </p:sp>
    </p:spTree>
    <p:extLst>
      <p:ext uri="{BB962C8B-B14F-4D97-AF65-F5344CB8AC3E}">
        <p14:creationId xmlns:p14="http://schemas.microsoft.com/office/powerpoint/2010/main" val="346588416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F599B-8330-4FE1-8656-1248D0090D39}"/>
              </a:ext>
            </a:extLst>
          </p:cNvPr>
          <p:cNvSpPr>
            <a:spLocks noGrp="1"/>
          </p:cNvSpPr>
          <p:nvPr>
            <p:ph sz="quarter" idx="15"/>
          </p:nvPr>
        </p:nvSpPr>
        <p:spPr>
          <a:xfrm>
            <a:off x="557491" y="1440000"/>
            <a:ext cx="7153344" cy="474720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NPC can work with an external charging system</a:t>
            </a:r>
          </a:p>
          <a:p>
            <a:pPr lvl="1"/>
            <a:r>
              <a:rPr lang="en-US" sz="1800" dirty="0"/>
              <a:t>N28 / Sy is used to communicate with a CHF/OCS (charging system)</a:t>
            </a:r>
          </a:p>
          <a:p>
            <a:pPr lvl="1"/>
            <a:endParaRPr lang="en-US" sz="1800" dirty="0"/>
          </a:p>
          <a:p>
            <a:r>
              <a:rPr lang="en-US" sz="1800" dirty="0"/>
              <a:t>NPC queries the CHF/OCS for counters and their state</a:t>
            </a:r>
          </a:p>
          <a:p>
            <a:pPr lvl="1"/>
            <a:endParaRPr lang="en-US" sz="1800" dirty="0"/>
          </a:p>
          <a:p>
            <a:r>
              <a:rPr lang="en-US" sz="1800" dirty="0"/>
              <a:t>The CHF/OCS notifies NPC of changes in counters and their state</a:t>
            </a:r>
          </a:p>
          <a:p>
            <a:pPr lvl="1"/>
            <a:r>
              <a:rPr lang="en-US" sz="1800" dirty="0"/>
              <a:t>The policy rules may generate a policy push as a result</a:t>
            </a:r>
          </a:p>
          <a:p>
            <a:endParaRPr lang="en-CA" sz="1800" dirty="0"/>
          </a:p>
        </p:txBody>
      </p:sp>
      <p:sp>
        <p:nvSpPr>
          <p:cNvPr id="4" name="Title 3">
            <a:extLst>
              <a:ext uri="{FF2B5EF4-FFF2-40B4-BE49-F238E27FC236}">
                <a16:creationId xmlns:a16="http://schemas.microsoft.com/office/drawing/2014/main" id="{8DCA7BBA-48E5-43B6-86C0-5D54DE573054}"/>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NPC Interfaces</a:t>
            </a:r>
            <a:endParaRPr lang="en-CA"/>
          </a:p>
        </p:txBody>
      </p:sp>
      <p:sp>
        <p:nvSpPr>
          <p:cNvPr id="5" name="Text Placeholder 4">
            <a:extLst>
              <a:ext uri="{FF2B5EF4-FFF2-40B4-BE49-F238E27FC236}">
                <a16:creationId xmlns:a16="http://schemas.microsoft.com/office/drawing/2014/main" id="{AF7EC9CF-545F-4B48-8450-8B24DD35F6C5}"/>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3</a:t>
            </a:r>
            <a:r>
              <a:rPr lang="en-US" baseline="30000"/>
              <a:t>rd</a:t>
            </a:r>
            <a:r>
              <a:rPr lang="en-US"/>
              <a:t> Party charging systems</a:t>
            </a:r>
            <a:endParaRPr lang="en-CA"/>
          </a:p>
        </p:txBody>
      </p:sp>
      <p:cxnSp>
        <p:nvCxnSpPr>
          <p:cNvPr id="6" name="Straight Connector 27">
            <a:extLst>
              <a:ext uri="{FF2B5EF4-FFF2-40B4-BE49-F238E27FC236}">
                <a16:creationId xmlns:a16="http://schemas.microsoft.com/office/drawing/2014/main" id="{11E9252B-B802-4215-BE26-F034550A4C32}"/>
              </a:ext>
            </a:extLst>
          </p:cNvPr>
          <p:cNvCxnSpPr>
            <a:cxnSpLocks noChangeShapeType="1"/>
            <a:endCxn id="14" idx="1"/>
          </p:cNvCxnSpPr>
          <p:nvPr/>
        </p:nvCxnSpPr>
        <p:spPr bwMode="auto">
          <a:xfrm flipV="1">
            <a:off x="9090295" y="3022877"/>
            <a:ext cx="1766175" cy="0"/>
          </a:xfrm>
          <a:prstGeom prst="line">
            <a:avLst/>
          </a:prstGeom>
          <a:noFill/>
          <a:ln w="12700" algn="ctr">
            <a:solidFill>
              <a:schemeClr val="tx2"/>
            </a:solidFill>
            <a:round/>
            <a:headEnd/>
            <a:tailEnd/>
          </a:ln>
        </p:spPr>
      </p:cxnSp>
      <p:sp>
        <p:nvSpPr>
          <p:cNvPr id="7" name="Line 37">
            <a:extLst>
              <a:ext uri="{FF2B5EF4-FFF2-40B4-BE49-F238E27FC236}">
                <a16:creationId xmlns:a16="http://schemas.microsoft.com/office/drawing/2014/main" id="{9BDD09AE-AC69-4378-8701-C21846404DD3}"/>
              </a:ext>
            </a:extLst>
          </p:cNvPr>
          <p:cNvSpPr>
            <a:spLocks noChangeShapeType="1"/>
          </p:cNvSpPr>
          <p:nvPr/>
        </p:nvSpPr>
        <p:spPr bwMode="auto">
          <a:xfrm>
            <a:off x="9956565" y="2923707"/>
            <a:ext cx="0" cy="204788"/>
          </a:xfrm>
          <a:prstGeom prst="line">
            <a:avLst/>
          </a:prstGeom>
          <a:noFill/>
          <a:ln w="12700" cap="sq">
            <a:solidFill>
              <a:srgbClr val="000000"/>
            </a:solid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a:solidFill>
                <a:srgbClr val="404040"/>
              </a:solidFill>
              <a:latin typeface="Trebuchet MS" pitchFamily="34" charset="0"/>
              <a:ea typeface="MS PGothic" pitchFamily="34" charset="-128"/>
            </a:endParaRPr>
          </a:p>
        </p:txBody>
      </p:sp>
      <p:sp>
        <p:nvSpPr>
          <p:cNvPr id="8" name="Text Box 38">
            <a:extLst>
              <a:ext uri="{FF2B5EF4-FFF2-40B4-BE49-F238E27FC236}">
                <a16:creationId xmlns:a16="http://schemas.microsoft.com/office/drawing/2014/main" id="{313B9C50-6BC0-4303-9576-7829B96F2FFE}"/>
              </a:ext>
            </a:extLst>
          </p:cNvPr>
          <p:cNvSpPr txBox="1">
            <a:spLocks noChangeArrowheads="1"/>
          </p:cNvSpPr>
          <p:nvPr/>
        </p:nvSpPr>
        <p:spPr bwMode="auto">
          <a:xfrm>
            <a:off x="9834860" y="2705161"/>
            <a:ext cx="243417" cy="193675"/>
          </a:xfrm>
          <a:prstGeom prst="rect">
            <a:avLst/>
          </a:prstGeom>
          <a:noFill/>
          <a:ln w="19050" algn="ctr">
            <a:noFill/>
            <a:miter lim="800000"/>
            <a:headEnd/>
            <a:tailEnd/>
          </a:ln>
        </p:spPr>
        <p:txBody>
          <a:bodyPr wrap="none"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eaLnBrk="0" hangingPunct="0">
              <a:lnSpc>
                <a:spcPct val="90000"/>
              </a:lnSpc>
              <a:spcAft>
                <a:spcPts val="1600"/>
              </a:spcAft>
              <a:buClr>
                <a:srgbClr val="FFFFFF"/>
              </a:buClr>
              <a:tabLst>
                <a:tab pos="5261771" algn="l"/>
              </a:tabLst>
              <a:defRPr/>
            </a:pPr>
            <a:r>
              <a:rPr lang="en-US" sz="1067">
                <a:solidFill>
                  <a:schemeClr val="tx2"/>
                </a:solidFill>
                <a:ea typeface="MS PGothic" pitchFamily="34" charset="-128"/>
                <a:cs typeface="Arial" pitchFamily="34" charset="0"/>
              </a:rPr>
              <a:t>N28 / Sy</a:t>
            </a:r>
          </a:p>
        </p:txBody>
      </p:sp>
      <p:sp>
        <p:nvSpPr>
          <p:cNvPr id="9" name="Rectangle 50">
            <a:extLst>
              <a:ext uri="{FF2B5EF4-FFF2-40B4-BE49-F238E27FC236}">
                <a16:creationId xmlns:a16="http://schemas.microsoft.com/office/drawing/2014/main" id="{B185EC10-56DC-48A1-AFED-F7209C352481}"/>
              </a:ext>
            </a:extLst>
          </p:cNvPr>
          <p:cNvSpPr>
            <a:spLocks noChangeArrowheads="1"/>
          </p:cNvSpPr>
          <p:nvPr/>
        </p:nvSpPr>
        <p:spPr bwMode="auto">
          <a:xfrm>
            <a:off x="10708006" y="3427183"/>
            <a:ext cx="996468" cy="225767"/>
          </a:xfrm>
          <a:prstGeom prst="rect">
            <a:avLst/>
          </a:prstGeom>
          <a:noFill/>
          <a:ln w="9525">
            <a:noFill/>
            <a:miter lim="800000"/>
            <a:headEnd/>
            <a:tailEnd/>
          </a:ln>
        </p:spPr>
        <p:txBody>
          <a:bodyPr wrap="square" lIns="0" tIns="0" rIns="0" bIns="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467">
                <a:solidFill>
                  <a:schemeClr val="tx2"/>
                </a:solidFill>
                <a:ea typeface="MS PGothic" pitchFamily="34" charset="-128"/>
                <a:cs typeface="Arial" pitchFamily="34" charset="0"/>
              </a:rPr>
              <a:t>CHF/OCS</a:t>
            </a:r>
            <a:endParaRPr lang="en-US" sz="1600">
              <a:solidFill>
                <a:schemeClr val="tx2"/>
              </a:solidFill>
              <a:ea typeface="MS PGothic" pitchFamily="34" charset="-128"/>
              <a:cs typeface="Arial" pitchFamily="34" charset="0"/>
            </a:endParaRPr>
          </a:p>
        </p:txBody>
      </p:sp>
      <p:sp>
        <p:nvSpPr>
          <p:cNvPr id="10" name="Freeform 117">
            <a:extLst>
              <a:ext uri="{FF2B5EF4-FFF2-40B4-BE49-F238E27FC236}">
                <a16:creationId xmlns:a16="http://schemas.microsoft.com/office/drawing/2014/main" id="{1084005A-9D81-4905-A580-85D32FE63946}"/>
              </a:ext>
            </a:extLst>
          </p:cNvPr>
          <p:cNvSpPr>
            <a:spLocks noEditPoints="1"/>
          </p:cNvSpPr>
          <p:nvPr/>
        </p:nvSpPr>
        <p:spPr bwMode="auto">
          <a:xfrm>
            <a:off x="8083397" y="2569623"/>
            <a:ext cx="988303" cy="920183"/>
          </a:xfrm>
          <a:custGeom>
            <a:avLst/>
            <a:gdLst>
              <a:gd name="T0" fmla="*/ 2147483647 w 499"/>
              <a:gd name="T1" fmla="*/ 0 h 674"/>
              <a:gd name="T2" fmla="*/ 2147483647 w 499"/>
              <a:gd name="T3" fmla="*/ 0 h 674"/>
              <a:gd name="T4" fmla="*/ 2147483647 w 499"/>
              <a:gd name="T5" fmla="*/ 2147483647 h 674"/>
              <a:gd name="T6" fmla="*/ 2147483647 w 499"/>
              <a:gd name="T7" fmla="*/ 2147483647 h 674"/>
              <a:gd name="T8" fmla="*/ 0 w 499"/>
              <a:gd name="T9" fmla="*/ 2147483647 h 674"/>
              <a:gd name="T10" fmla="*/ 0 w 499"/>
              <a:gd name="T11" fmla="*/ 2147483647 h 674"/>
              <a:gd name="T12" fmla="*/ 2147483647 w 499"/>
              <a:gd name="T13" fmla="*/ 2147483647 h 674"/>
              <a:gd name="T14" fmla="*/ 2147483647 w 499"/>
              <a:gd name="T15" fmla="*/ 2147483647 h 674"/>
              <a:gd name="T16" fmla="*/ 2147483647 w 499"/>
              <a:gd name="T17" fmla="*/ 2147483647 h 674"/>
              <a:gd name="T18" fmla="*/ 2147483647 w 499"/>
              <a:gd name="T19" fmla="*/ 2147483647 h 674"/>
              <a:gd name="T20" fmla="*/ 2147483647 w 499"/>
              <a:gd name="T21" fmla="*/ 0 h 674"/>
              <a:gd name="T22" fmla="*/ 2147483647 w 499"/>
              <a:gd name="T23" fmla="*/ 2147483647 h 674"/>
              <a:gd name="T24" fmla="*/ 2147483647 w 499"/>
              <a:gd name="T25" fmla="*/ 2147483647 h 674"/>
              <a:gd name="T26" fmla="*/ 2147483647 w 499"/>
              <a:gd name="T27" fmla="*/ 2147483647 h 674"/>
              <a:gd name="T28" fmla="*/ 2147483647 w 499"/>
              <a:gd name="T29" fmla="*/ 2147483647 h 674"/>
              <a:gd name="T30" fmla="*/ 2147483647 w 499"/>
              <a:gd name="T31" fmla="*/ 2147483647 h 674"/>
              <a:gd name="T32" fmla="*/ 2147483647 w 499"/>
              <a:gd name="T33" fmla="*/ 2147483647 h 674"/>
              <a:gd name="T34" fmla="*/ 2147483647 w 499"/>
              <a:gd name="T35" fmla="*/ 2147483647 h 674"/>
              <a:gd name="T36" fmla="*/ 2147483647 w 499"/>
              <a:gd name="T37" fmla="*/ 2147483647 h 674"/>
              <a:gd name="T38" fmla="*/ 2147483647 w 499"/>
              <a:gd name="T39" fmla="*/ 2147483647 h 674"/>
              <a:gd name="T40" fmla="*/ 2147483647 w 499"/>
              <a:gd name="T41" fmla="*/ 2147483647 h 674"/>
              <a:gd name="T42" fmla="*/ 2147483647 w 499"/>
              <a:gd name="T43" fmla="*/ 2147483647 h 674"/>
              <a:gd name="T44" fmla="*/ 2147483647 w 499"/>
              <a:gd name="T45" fmla="*/ 2147483647 h 674"/>
              <a:gd name="T46" fmla="*/ 2147483647 w 499"/>
              <a:gd name="T47" fmla="*/ 2147483647 h 674"/>
              <a:gd name="T48" fmla="*/ 2147483647 w 499"/>
              <a:gd name="T49" fmla="*/ 2147483647 h 674"/>
              <a:gd name="T50" fmla="*/ 2147483647 w 499"/>
              <a:gd name="T51" fmla="*/ 2147483647 h 674"/>
              <a:gd name="T52" fmla="*/ 2147483647 w 499"/>
              <a:gd name="T53" fmla="*/ 2147483647 h 674"/>
              <a:gd name="T54" fmla="*/ 2147483647 w 499"/>
              <a:gd name="T55" fmla="*/ 2147483647 h 674"/>
              <a:gd name="T56" fmla="*/ 2147483647 w 499"/>
              <a:gd name="T57" fmla="*/ 2147483647 h 674"/>
              <a:gd name="T58" fmla="*/ 2147483647 w 499"/>
              <a:gd name="T59" fmla="*/ 2147483647 h 674"/>
              <a:gd name="T60" fmla="*/ 2147483647 w 499"/>
              <a:gd name="T61" fmla="*/ 2147483647 h 674"/>
              <a:gd name="T62" fmla="*/ 2147483647 w 499"/>
              <a:gd name="T63" fmla="*/ 2147483647 h 674"/>
              <a:gd name="T64" fmla="*/ 2147483647 w 499"/>
              <a:gd name="T65" fmla="*/ 2147483647 h 674"/>
              <a:gd name="T66" fmla="*/ 2147483647 w 499"/>
              <a:gd name="T67" fmla="*/ 2147483647 h 674"/>
              <a:gd name="T68" fmla="*/ 2147483647 w 499"/>
              <a:gd name="T69" fmla="*/ 2147483647 h 674"/>
              <a:gd name="T70" fmla="*/ 2147483647 w 499"/>
              <a:gd name="T71" fmla="*/ 2147483647 h 674"/>
              <a:gd name="T72" fmla="*/ 2147483647 w 499"/>
              <a:gd name="T73" fmla="*/ 2147483647 h 674"/>
              <a:gd name="T74" fmla="*/ 2147483647 w 499"/>
              <a:gd name="T75" fmla="*/ 2147483647 h 674"/>
              <a:gd name="T76" fmla="*/ 2147483647 w 499"/>
              <a:gd name="T77" fmla="*/ 2147483647 h 674"/>
              <a:gd name="T78" fmla="*/ 2147483647 w 499"/>
              <a:gd name="T79" fmla="*/ 2147483647 h 674"/>
              <a:gd name="T80" fmla="*/ 2147483647 w 499"/>
              <a:gd name="T81" fmla="*/ 2147483647 h 674"/>
              <a:gd name="T82" fmla="*/ 2147483647 w 499"/>
              <a:gd name="T83" fmla="*/ 2147483647 h 674"/>
              <a:gd name="T84" fmla="*/ 2147483647 w 499"/>
              <a:gd name="T85" fmla="*/ 2147483647 h 674"/>
              <a:gd name="T86" fmla="*/ 2147483647 w 499"/>
              <a:gd name="T87" fmla="*/ 2147483647 h 674"/>
              <a:gd name="T88" fmla="*/ 2147483647 w 499"/>
              <a:gd name="T89" fmla="*/ 2147483647 h 674"/>
              <a:gd name="T90" fmla="*/ 2147483647 w 499"/>
              <a:gd name="T91" fmla="*/ 2147483647 h 674"/>
              <a:gd name="T92" fmla="*/ 2147483647 w 499"/>
              <a:gd name="T93" fmla="*/ 2147483647 h 674"/>
              <a:gd name="T94" fmla="*/ 2147483647 w 499"/>
              <a:gd name="T95" fmla="*/ 2147483647 h 674"/>
              <a:gd name="T96" fmla="*/ 2147483647 w 499"/>
              <a:gd name="T97" fmla="*/ 2147483647 h 674"/>
              <a:gd name="T98" fmla="*/ 2147483647 w 499"/>
              <a:gd name="T99" fmla="*/ 2147483647 h 674"/>
              <a:gd name="T100" fmla="*/ 2147483647 w 499"/>
              <a:gd name="T101" fmla="*/ 2147483647 h 674"/>
              <a:gd name="T102" fmla="*/ 2147483647 w 499"/>
              <a:gd name="T103" fmla="*/ 2147483647 h 674"/>
              <a:gd name="T104" fmla="*/ 2147483647 w 499"/>
              <a:gd name="T105" fmla="*/ 2147483647 h 674"/>
              <a:gd name="T106" fmla="*/ 2147483647 w 499"/>
              <a:gd name="T107" fmla="*/ 2147483647 h 674"/>
              <a:gd name="T108" fmla="*/ 2147483647 w 499"/>
              <a:gd name="T109" fmla="*/ 2147483647 h 674"/>
              <a:gd name="T110" fmla="*/ 2147483647 w 499"/>
              <a:gd name="T111" fmla="*/ 2147483647 h 674"/>
              <a:gd name="T112" fmla="*/ 2147483647 w 499"/>
              <a:gd name="T113" fmla="*/ 2147483647 h 674"/>
              <a:gd name="T114" fmla="*/ 2147483647 w 499"/>
              <a:gd name="T115" fmla="*/ 2147483647 h 674"/>
              <a:gd name="T116" fmla="*/ 2147483647 w 499"/>
              <a:gd name="T117" fmla="*/ 2147483647 h 6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99"/>
              <a:gd name="T178" fmla="*/ 0 h 674"/>
              <a:gd name="T179" fmla="*/ 499 w 499"/>
              <a:gd name="T180" fmla="*/ 674 h 6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99" h="674">
                <a:moveTo>
                  <a:pt x="457" y="0"/>
                </a:moveTo>
                <a:cubicBezTo>
                  <a:pt x="103" y="0"/>
                  <a:pt x="103" y="0"/>
                  <a:pt x="103" y="0"/>
                </a:cubicBezTo>
                <a:cubicBezTo>
                  <a:pt x="107" y="9"/>
                  <a:pt x="110" y="19"/>
                  <a:pt x="110" y="30"/>
                </a:cubicBezTo>
                <a:cubicBezTo>
                  <a:pt x="110" y="70"/>
                  <a:pt x="78" y="102"/>
                  <a:pt x="38" y="102"/>
                </a:cubicBezTo>
                <a:cubicBezTo>
                  <a:pt x="24" y="102"/>
                  <a:pt x="11" y="98"/>
                  <a:pt x="0" y="91"/>
                </a:cubicBezTo>
                <a:cubicBezTo>
                  <a:pt x="0" y="623"/>
                  <a:pt x="0" y="623"/>
                  <a:pt x="0" y="623"/>
                </a:cubicBezTo>
                <a:cubicBezTo>
                  <a:pt x="0" y="651"/>
                  <a:pt x="19" y="674"/>
                  <a:pt x="43" y="674"/>
                </a:cubicBezTo>
                <a:cubicBezTo>
                  <a:pt x="457" y="674"/>
                  <a:pt x="457" y="674"/>
                  <a:pt x="457" y="674"/>
                </a:cubicBezTo>
                <a:cubicBezTo>
                  <a:pt x="480" y="674"/>
                  <a:pt x="499" y="651"/>
                  <a:pt x="499" y="623"/>
                </a:cubicBezTo>
                <a:cubicBezTo>
                  <a:pt x="499" y="51"/>
                  <a:pt x="499" y="51"/>
                  <a:pt x="499" y="51"/>
                </a:cubicBezTo>
                <a:cubicBezTo>
                  <a:pt x="499" y="23"/>
                  <a:pt x="480" y="0"/>
                  <a:pt x="457" y="0"/>
                </a:cubicBezTo>
                <a:close/>
                <a:moveTo>
                  <a:pt x="36" y="59"/>
                </a:moveTo>
                <a:cubicBezTo>
                  <a:pt x="51" y="59"/>
                  <a:pt x="64" y="46"/>
                  <a:pt x="64" y="31"/>
                </a:cubicBezTo>
                <a:cubicBezTo>
                  <a:pt x="64" y="16"/>
                  <a:pt x="51" y="3"/>
                  <a:pt x="36" y="3"/>
                </a:cubicBezTo>
                <a:cubicBezTo>
                  <a:pt x="21" y="3"/>
                  <a:pt x="9" y="16"/>
                  <a:pt x="9" y="31"/>
                </a:cubicBezTo>
                <a:cubicBezTo>
                  <a:pt x="9" y="46"/>
                  <a:pt x="21" y="59"/>
                  <a:pt x="36" y="59"/>
                </a:cubicBezTo>
                <a:close/>
                <a:moveTo>
                  <a:pt x="499" y="535"/>
                </a:moveTo>
                <a:cubicBezTo>
                  <a:pt x="499" y="555"/>
                  <a:pt x="499" y="555"/>
                  <a:pt x="499" y="555"/>
                </a:cubicBezTo>
                <a:cubicBezTo>
                  <a:pt x="1" y="555"/>
                  <a:pt x="1" y="555"/>
                  <a:pt x="1" y="555"/>
                </a:cubicBezTo>
                <a:cubicBezTo>
                  <a:pt x="1" y="535"/>
                  <a:pt x="1" y="535"/>
                  <a:pt x="1" y="535"/>
                </a:cubicBezTo>
                <a:cubicBezTo>
                  <a:pt x="45" y="535"/>
                  <a:pt x="45" y="535"/>
                  <a:pt x="45" y="535"/>
                </a:cubicBezTo>
                <a:cubicBezTo>
                  <a:pt x="45" y="130"/>
                  <a:pt x="45" y="130"/>
                  <a:pt x="45" y="130"/>
                </a:cubicBezTo>
                <a:cubicBezTo>
                  <a:pt x="65" y="130"/>
                  <a:pt x="65" y="130"/>
                  <a:pt x="65" y="130"/>
                </a:cubicBezTo>
                <a:cubicBezTo>
                  <a:pt x="65" y="535"/>
                  <a:pt x="65" y="535"/>
                  <a:pt x="65" y="535"/>
                </a:cubicBezTo>
                <a:cubicBezTo>
                  <a:pt x="111" y="535"/>
                  <a:pt x="111" y="535"/>
                  <a:pt x="111" y="535"/>
                </a:cubicBezTo>
                <a:cubicBezTo>
                  <a:pt x="111" y="130"/>
                  <a:pt x="111" y="130"/>
                  <a:pt x="111" y="130"/>
                </a:cubicBezTo>
                <a:cubicBezTo>
                  <a:pt x="131" y="130"/>
                  <a:pt x="131" y="130"/>
                  <a:pt x="131" y="130"/>
                </a:cubicBezTo>
                <a:cubicBezTo>
                  <a:pt x="131" y="535"/>
                  <a:pt x="131" y="535"/>
                  <a:pt x="131" y="535"/>
                </a:cubicBezTo>
                <a:cubicBezTo>
                  <a:pt x="177" y="535"/>
                  <a:pt x="177" y="535"/>
                  <a:pt x="177" y="535"/>
                </a:cubicBezTo>
                <a:cubicBezTo>
                  <a:pt x="177" y="130"/>
                  <a:pt x="177" y="130"/>
                  <a:pt x="177" y="130"/>
                </a:cubicBezTo>
                <a:cubicBezTo>
                  <a:pt x="197" y="130"/>
                  <a:pt x="197" y="130"/>
                  <a:pt x="197" y="130"/>
                </a:cubicBezTo>
                <a:cubicBezTo>
                  <a:pt x="197" y="535"/>
                  <a:pt x="197" y="535"/>
                  <a:pt x="197" y="535"/>
                </a:cubicBezTo>
                <a:cubicBezTo>
                  <a:pt x="242" y="535"/>
                  <a:pt x="242" y="535"/>
                  <a:pt x="242" y="535"/>
                </a:cubicBezTo>
                <a:cubicBezTo>
                  <a:pt x="242" y="130"/>
                  <a:pt x="242" y="130"/>
                  <a:pt x="242" y="130"/>
                </a:cubicBezTo>
                <a:cubicBezTo>
                  <a:pt x="262" y="130"/>
                  <a:pt x="262" y="130"/>
                  <a:pt x="262" y="130"/>
                </a:cubicBezTo>
                <a:cubicBezTo>
                  <a:pt x="262" y="535"/>
                  <a:pt x="262" y="535"/>
                  <a:pt x="262" y="535"/>
                </a:cubicBezTo>
                <a:cubicBezTo>
                  <a:pt x="308" y="535"/>
                  <a:pt x="308" y="535"/>
                  <a:pt x="308" y="535"/>
                </a:cubicBezTo>
                <a:cubicBezTo>
                  <a:pt x="308" y="130"/>
                  <a:pt x="308" y="130"/>
                  <a:pt x="308" y="130"/>
                </a:cubicBezTo>
                <a:cubicBezTo>
                  <a:pt x="328" y="130"/>
                  <a:pt x="328" y="130"/>
                  <a:pt x="328" y="130"/>
                </a:cubicBezTo>
                <a:cubicBezTo>
                  <a:pt x="328" y="535"/>
                  <a:pt x="328" y="535"/>
                  <a:pt x="328" y="535"/>
                </a:cubicBezTo>
                <a:cubicBezTo>
                  <a:pt x="374" y="535"/>
                  <a:pt x="374" y="535"/>
                  <a:pt x="374" y="535"/>
                </a:cubicBezTo>
                <a:cubicBezTo>
                  <a:pt x="374" y="130"/>
                  <a:pt x="374" y="130"/>
                  <a:pt x="374" y="130"/>
                </a:cubicBezTo>
                <a:cubicBezTo>
                  <a:pt x="394" y="130"/>
                  <a:pt x="394" y="130"/>
                  <a:pt x="394" y="130"/>
                </a:cubicBezTo>
                <a:cubicBezTo>
                  <a:pt x="394" y="535"/>
                  <a:pt x="394" y="535"/>
                  <a:pt x="394" y="535"/>
                </a:cubicBezTo>
                <a:cubicBezTo>
                  <a:pt x="440" y="535"/>
                  <a:pt x="440" y="535"/>
                  <a:pt x="440" y="535"/>
                </a:cubicBezTo>
                <a:cubicBezTo>
                  <a:pt x="440" y="130"/>
                  <a:pt x="440" y="130"/>
                  <a:pt x="440" y="130"/>
                </a:cubicBezTo>
                <a:cubicBezTo>
                  <a:pt x="460" y="130"/>
                  <a:pt x="460" y="130"/>
                  <a:pt x="460" y="130"/>
                </a:cubicBezTo>
                <a:cubicBezTo>
                  <a:pt x="460" y="535"/>
                  <a:pt x="460" y="535"/>
                  <a:pt x="460" y="535"/>
                </a:cubicBezTo>
                <a:lnTo>
                  <a:pt x="499" y="535"/>
                </a:lnTo>
                <a:close/>
                <a:moveTo>
                  <a:pt x="499" y="621"/>
                </a:moveTo>
                <a:cubicBezTo>
                  <a:pt x="2" y="621"/>
                  <a:pt x="2" y="621"/>
                  <a:pt x="2" y="621"/>
                </a:cubicBezTo>
                <a:cubicBezTo>
                  <a:pt x="2" y="601"/>
                  <a:pt x="2" y="601"/>
                  <a:pt x="2" y="601"/>
                </a:cubicBezTo>
                <a:cubicBezTo>
                  <a:pt x="499" y="601"/>
                  <a:pt x="499" y="601"/>
                  <a:pt x="499" y="601"/>
                </a:cubicBezTo>
                <a:cubicBezTo>
                  <a:pt x="499" y="621"/>
                  <a:pt x="499" y="621"/>
                  <a:pt x="499" y="621"/>
                </a:cubicBezTo>
                <a:close/>
                <a:moveTo>
                  <a:pt x="499" y="131"/>
                </a:moveTo>
                <a:cubicBezTo>
                  <a:pt x="1" y="131"/>
                  <a:pt x="1" y="131"/>
                  <a:pt x="1" y="131"/>
                </a:cubicBezTo>
                <a:cubicBezTo>
                  <a:pt x="1" y="111"/>
                  <a:pt x="1" y="111"/>
                  <a:pt x="1" y="111"/>
                </a:cubicBezTo>
                <a:cubicBezTo>
                  <a:pt x="499" y="111"/>
                  <a:pt x="499" y="111"/>
                  <a:pt x="499" y="111"/>
                </a:cubicBezTo>
                <a:cubicBezTo>
                  <a:pt x="499" y="131"/>
                  <a:pt x="499" y="131"/>
                  <a:pt x="499" y="131"/>
                </a:cubicBezTo>
                <a:close/>
              </a:path>
            </a:pathLst>
          </a:custGeom>
          <a:solidFill>
            <a:srgbClr val="44546A">
              <a:lumMod val="50000"/>
              <a:lumOff val="50000"/>
            </a:srgbClr>
          </a:solidFill>
          <a:ln w="9525">
            <a:noFill/>
            <a:round/>
            <a:headEnd/>
            <a:tailEnd/>
          </a:ln>
        </p:spPr>
        <p:txBody>
          <a:bodyPr lIns="0" tIns="0" rIns="0" bIns="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defRPr/>
            </a:pPr>
            <a:endParaRPr lang="en-US" kern="0">
              <a:solidFill>
                <a:srgbClr val="124191"/>
              </a:solidFill>
              <a:latin typeface="Nokia Pure Text Light"/>
            </a:endParaRPr>
          </a:p>
        </p:txBody>
      </p:sp>
      <p:pic>
        <p:nvPicPr>
          <p:cNvPr id="11" name="Picture 6" descr="http://www.awicons.com/free-icons/download/application-icons/database-icons-by-barrymieny/png/256/Database%203.png">
            <a:extLst>
              <a:ext uri="{FF2B5EF4-FFF2-40B4-BE49-F238E27FC236}">
                <a16:creationId xmlns:a16="http://schemas.microsoft.com/office/drawing/2014/main" id="{57999E99-6FF4-44D6-9FBE-54162ED8F105}"/>
              </a:ext>
            </a:extLst>
          </p:cNvPr>
          <p:cNvPicPr>
            <a:picLocks noChangeAspect="1" noChangeArrowheads="1"/>
          </p:cNvPicPr>
          <p:nvPr/>
        </p:nvPicPr>
        <p:blipFill>
          <a:blip r:embed="rId2" cstate="print"/>
          <a:srcRect/>
          <a:stretch>
            <a:fillRect/>
          </a:stretch>
        </p:blipFill>
        <p:spPr bwMode="auto">
          <a:xfrm>
            <a:off x="8642287" y="3049023"/>
            <a:ext cx="444500" cy="333375"/>
          </a:xfrm>
          <a:prstGeom prst="rect">
            <a:avLst/>
          </a:prstGeom>
          <a:noFill/>
          <a:ln w="9525">
            <a:noFill/>
            <a:miter lim="800000"/>
            <a:headEnd/>
            <a:tailEnd/>
          </a:ln>
        </p:spPr>
      </p:pic>
      <p:pic>
        <p:nvPicPr>
          <p:cNvPr id="12" name="Picture 2" descr="C:\Documents and Settings\patrickm\Local Settings\Temporary Internet Files\Content.IE5\09QJ81IN\MCj04326140000[1].png">
            <a:extLst>
              <a:ext uri="{FF2B5EF4-FFF2-40B4-BE49-F238E27FC236}">
                <a16:creationId xmlns:a16="http://schemas.microsoft.com/office/drawing/2014/main" id="{A66B68A0-D675-4381-AB55-B6D5B3008081}"/>
              </a:ext>
            </a:extLst>
          </p:cNvPr>
          <p:cNvPicPr>
            <a:picLocks noChangeAspect="1" noChangeArrowheads="1"/>
          </p:cNvPicPr>
          <p:nvPr/>
        </p:nvPicPr>
        <p:blipFill>
          <a:blip r:embed="rId3" cstate="print"/>
          <a:srcRect/>
          <a:stretch>
            <a:fillRect/>
          </a:stretch>
        </p:blipFill>
        <p:spPr bwMode="auto">
          <a:xfrm>
            <a:off x="8642285" y="2598271"/>
            <a:ext cx="455880" cy="325437"/>
          </a:xfrm>
          <a:prstGeom prst="rect">
            <a:avLst/>
          </a:prstGeom>
          <a:noFill/>
          <a:ln w="9525">
            <a:noFill/>
            <a:miter lim="800000"/>
            <a:headEnd/>
            <a:tailEnd/>
          </a:ln>
        </p:spPr>
      </p:pic>
      <p:grpSp>
        <p:nvGrpSpPr>
          <p:cNvPr id="13" name="Group 12">
            <a:extLst>
              <a:ext uri="{FF2B5EF4-FFF2-40B4-BE49-F238E27FC236}">
                <a16:creationId xmlns:a16="http://schemas.microsoft.com/office/drawing/2014/main" id="{D9F79F71-46F1-441D-9FD6-34578FE90BCB}"/>
              </a:ext>
            </a:extLst>
          </p:cNvPr>
          <p:cNvGrpSpPr>
            <a:grpSpLocks noChangeAspect="1"/>
          </p:cNvGrpSpPr>
          <p:nvPr/>
        </p:nvGrpSpPr>
        <p:grpSpPr>
          <a:xfrm>
            <a:off x="10856470" y="2516615"/>
            <a:ext cx="686449" cy="842943"/>
            <a:chOff x="4651200" y="3309243"/>
            <a:chExt cx="917498" cy="1126667"/>
          </a:xfrm>
        </p:grpSpPr>
        <p:pic>
          <p:nvPicPr>
            <p:cNvPr id="14" name="Picture 13" descr="RACK ICON_Blue Black_RGB.png">
              <a:extLst>
                <a:ext uri="{FF2B5EF4-FFF2-40B4-BE49-F238E27FC236}">
                  <a16:creationId xmlns:a16="http://schemas.microsoft.com/office/drawing/2014/main" id="{848CEBDF-9D0A-46D6-B6F3-ED0AE8F784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sp>
          <p:nvSpPr>
            <p:cNvPr id="15" name="TextBox 14">
              <a:extLst>
                <a:ext uri="{FF2B5EF4-FFF2-40B4-BE49-F238E27FC236}">
                  <a16:creationId xmlns:a16="http://schemas.microsoft.com/office/drawing/2014/main" id="{5E147619-6EDA-4BA6-8758-3A3DE99589E4}"/>
                </a:ext>
              </a:extLst>
            </p:cNvPr>
            <p:cNvSpPr txBox="1"/>
            <p:nvPr/>
          </p:nvSpPr>
          <p:spPr>
            <a:xfrm>
              <a:off x="4668699" y="3309243"/>
              <a:ext cx="899999" cy="21948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pPr>
              <a:endParaRPr lang="en-US" sz="1067">
                <a:solidFill>
                  <a:schemeClr val="tx2"/>
                </a:solidFill>
                <a:latin typeface="Nokia Pure Text Light" panose="020B0403020202020204" pitchFamily="34" charset="0"/>
                <a:ea typeface="Nokia Pure Text Light" panose="020B0403020202020204" pitchFamily="34" charset="0"/>
              </a:endParaRPr>
            </a:p>
          </p:txBody>
        </p:sp>
      </p:grpSp>
      <p:grpSp>
        <p:nvGrpSpPr>
          <p:cNvPr id="16" name="Group 15">
            <a:extLst>
              <a:ext uri="{FF2B5EF4-FFF2-40B4-BE49-F238E27FC236}">
                <a16:creationId xmlns:a16="http://schemas.microsoft.com/office/drawing/2014/main" id="{5A0FE4C5-691D-4F0A-A6C9-97D7FB4157D1}"/>
              </a:ext>
            </a:extLst>
          </p:cNvPr>
          <p:cNvGrpSpPr/>
          <p:nvPr/>
        </p:nvGrpSpPr>
        <p:grpSpPr>
          <a:xfrm>
            <a:off x="8001952" y="2422093"/>
            <a:ext cx="1200000" cy="1424671"/>
            <a:chOff x="4541726" y="3426436"/>
            <a:chExt cx="1191533" cy="1414621"/>
          </a:xfrm>
        </p:grpSpPr>
        <p:sp>
          <p:nvSpPr>
            <p:cNvPr id="17" name="TextBox 16">
              <a:extLst>
                <a:ext uri="{FF2B5EF4-FFF2-40B4-BE49-F238E27FC236}">
                  <a16:creationId xmlns:a16="http://schemas.microsoft.com/office/drawing/2014/main" id="{D17F37A2-6F9D-49D9-AC62-E77C3B60FD6C}"/>
                </a:ext>
              </a:extLst>
            </p:cNvPr>
            <p:cNvSpPr txBox="1"/>
            <p:nvPr/>
          </p:nvSpPr>
          <p:spPr>
            <a:xfrm>
              <a:off x="4546610" y="4678003"/>
              <a:ext cx="900001" cy="163054"/>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tabLst>
                  <a:tab pos="479976" algn="l"/>
                </a:tabLst>
              </a:pPr>
              <a:endParaRPr lang="en-US" sz="1067">
                <a:solidFill>
                  <a:schemeClr val="tx2"/>
                </a:solidFill>
                <a:latin typeface="Nokia Pure Text Light" panose="020B0403020202020204" pitchFamily="34" charset="0"/>
                <a:ea typeface="Nokia Pure Text Light" panose="020B0403020202020204" pitchFamily="34" charset="0"/>
              </a:endParaRPr>
            </a:p>
          </p:txBody>
        </p:sp>
        <p:pic>
          <p:nvPicPr>
            <p:cNvPr id="18" name="Picture 17" descr="RACK ICON_Blue Black_RGB.png">
              <a:extLst>
                <a:ext uri="{FF2B5EF4-FFF2-40B4-BE49-F238E27FC236}">
                  <a16:creationId xmlns:a16="http://schemas.microsoft.com/office/drawing/2014/main" id="{FCAC8BDD-C698-4D44-8BDD-3BCFF50859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726" y="3426436"/>
              <a:ext cx="1191533" cy="1191534"/>
            </a:xfrm>
            <a:prstGeom prst="rect">
              <a:avLst/>
            </a:prstGeom>
          </p:spPr>
        </p:pic>
      </p:grpSp>
      <p:sp>
        <p:nvSpPr>
          <p:cNvPr id="19" name="TextBox 18">
            <a:extLst>
              <a:ext uri="{FF2B5EF4-FFF2-40B4-BE49-F238E27FC236}">
                <a16:creationId xmlns:a16="http://schemas.microsoft.com/office/drawing/2014/main" id="{047310F2-973A-44AC-9A5F-BB69F0BE087E}"/>
              </a:ext>
            </a:extLst>
          </p:cNvPr>
          <p:cNvSpPr txBox="1"/>
          <p:nvPr/>
        </p:nvSpPr>
        <p:spPr>
          <a:xfrm>
            <a:off x="10767374" y="3701922"/>
            <a:ext cx="867137"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76">
              <a:spcAft>
                <a:spcPts val="800"/>
              </a:spcAft>
              <a:tabLst>
                <a:tab pos="479976" algn="l"/>
              </a:tabLst>
            </a:pPr>
            <a:r>
              <a:rPr lang="en-US" sz="1333">
                <a:solidFill>
                  <a:schemeClr val="tx2"/>
                </a:solidFill>
                <a:latin typeface="Nokia Pure Text Light" panose="020B0403020202020204" pitchFamily="34" charset="0"/>
                <a:ea typeface="Nokia Pure Text Light" panose="020B0403020202020204" pitchFamily="34" charset="0"/>
              </a:rPr>
              <a:t>Charging</a:t>
            </a:r>
          </a:p>
        </p:txBody>
      </p:sp>
      <p:sp>
        <p:nvSpPr>
          <p:cNvPr id="20" name="TextBox 19">
            <a:extLst>
              <a:ext uri="{FF2B5EF4-FFF2-40B4-BE49-F238E27FC236}">
                <a16:creationId xmlns:a16="http://schemas.microsoft.com/office/drawing/2014/main" id="{1D73BF96-7893-4D7C-A8E8-00B0992E3EEC}"/>
              </a:ext>
            </a:extLst>
          </p:cNvPr>
          <p:cNvSpPr txBox="1"/>
          <p:nvPr/>
        </p:nvSpPr>
        <p:spPr>
          <a:xfrm>
            <a:off x="8001952" y="3658545"/>
            <a:ext cx="1200000" cy="39899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479976">
              <a:tabLst>
                <a:tab pos="479976" algn="l"/>
              </a:tabLst>
            </a:pPr>
            <a:r>
              <a:rPr lang="en-US" sz="1333">
                <a:solidFill>
                  <a:schemeClr val="tx2"/>
                </a:solidFill>
                <a:latin typeface="Nokia Pure Text Light" panose="020B0403020202020204" pitchFamily="34" charset="0"/>
                <a:ea typeface="Nokia Pure Text Light" panose="020B0403020202020204" pitchFamily="34" charset="0"/>
              </a:rPr>
              <a:t>PCF+PCRF</a:t>
            </a:r>
          </a:p>
        </p:txBody>
      </p:sp>
    </p:spTree>
    <p:extLst>
      <p:ext uri="{BB962C8B-B14F-4D97-AF65-F5344CB8AC3E}">
        <p14:creationId xmlns:p14="http://schemas.microsoft.com/office/powerpoint/2010/main" val="310870167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b="1" dirty="0">
                <a:solidFill>
                  <a:schemeClr val="tx2"/>
                </a:solidFill>
              </a:rPr>
              <a:t>Policy Rules</a:t>
            </a:r>
          </a:p>
          <a:p>
            <a:pPr marL="457189" indent="-457189" fontAlgn="t">
              <a:buFont typeface="+mj-lt"/>
              <a:buAutoNum type="arabicPeriod"/>
            </a:pPr>
            <a:r>
              <a:rPr lang="en-US" sz="2400" dirty="0">
                <a:solidFill>
                  <a:schemeClr val="tx2"/>
                </a:solidFill>
              </a:rPr>
              <a:t>Interfaces &amp; integration capabilities</a:t>
            </a:r>
          </a:p>
          <a:p>
            <a:pPr marL="457189" indent="-457189" fontAlgn="t">
              <a:buFont typeface="+mj-lt"/>
              <a:buAutoNum type="arabicPeriod"/>
            </a:pPr>
            <a:r>
              <a:rPr lang="en-US" sz="2400" dirty="0">
                <a:solidFill>
                  <a:schemeClr val="tx2"/>
                </a:solidFill>
              </a:rPr>
              <a:t>Main use cases</a:t>
            </a:r>
          </a:p>
        </p:txBody>
      </p:sp>
    </p:spTree>
    <p:extLst>
      <p:ext uri="{BB962C8B-B14F-4D97-AF65-F5344CB8AC3E}">
        <p14:creationId xmlns:p14="http://schemas.microsoft.com/office/powerpoint/2010/main" val="213725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C9F49-DD5B-424B-B073-6F9B5F5C7976}"/>
              </a:ext>
            </a:extLst>
          </p:cNvPr>
          <p:cNvSpPr>
            <a:spLocks noGrp="1"/>
          </p:cNvSpPr>
          <p:nvPr>
            <p:ph sz="quarter" idx="15"/>
          </p:nvPr>
        </p:nvSpPr>
        <p:spPr/>
        <p:txBody>
          <a:bodyPr/>
          <a:lstStyle/>
          <a:p>
            <a:r>
              <a:rPr lang="en-US" dirty="0"/>
              <a:t>Similar to the examples shown, rules can be tailored in many ways, including</a:t>
            </a:r>
          </a:p>
          <a:p>
            <a:pPr lvl="1"/>
            <a:r>
              <a:rPr lang="en-US" dirty="0"/>
              <a:t>Policy based on the DNN/APN – different privileges for different DNNs/APNs</a:t>
            </a:r>
          </a:p>
          <a:p>
            <a:pPr lvl="1"/>
            <a:r>
              <a:rPr lang="en-US" dirty="0"/>
              <a:t>Policy based on the slice (5G)</a:t>
            </a:r>
          </a:p>
          <a:p>
            <a:pPr lvl="1"/>
            <a:r>
              <a:rPr lang="en-US" dirty="0"/>
              <a:t>User equipment type based policy</a:t>
            </a:r>
          </a:p>
          <a:p>
            <a:pPr lvl="1"/>
            <a:r>
              <a:rPr lang="en-US" dirty="0"/>
              <a:t>Access type dependent policy (such as by RAT-Type)</a:t>
            </a:r>
          </a:p>
          <a:p>
            <a:pPr lvl="3"/>
            <a:endParaRPr lang="en-US" dirty="0"/>
          </a:p>
          <a:p>
            <a:r>
              <a:rPr lang="en-US" dirty="0"/>
              <a:t>Policy may push PCC rules to the gateway</a:t>
            </a:r>
          </a:p>
          <a:p>
            <a:pPr lvl="1"/>
            <a:r>
              <a:rPr lang="en-US" dirty="0"/>
              <a:t>Can enable redirects of flow-based handling of traffic</a:t>
            </a:r>
          </a:p>
          <a:p>
            <a:pPr lvl="3"/>
            <a:endParaRPr lang="en-US" dirty="0"/>
          </a:p>
          <a:p>
            <a:r>
              <a:rPr lang="en-US" dirty="0"/>
              <a:t>The policy rules can send notifications to the subscriber</a:t>
            </a:r>
          </a:p>
          <a:p>
            <a:pPr lvl="1"/>
            <a:r>
              <a:rPr lang="en-US" dirty="0"/>
              <a:t>By email, SMS or web service call</a:t>
            </a:r>
          </a:p>
          <a:p>
            <a:pPr lvl="3"/>
            <a:endParaRPr lang="en-US" dirty="0"/>
          </a:p>
          <a:p>
            <a:r>
              <a:rPr lang="en-US" dirty="0"/>
              <a:t>OSS/BSS facing APIs allow for self-care</a:t>
            </a:r>
          </a:p>
          <a:p>
            <a:pPr lvl="1"/>
            <a:r>
              <a:rPr lang="en-US" dirty="0"/>
              <a:t>Subscribers can be provided a portal to configure policies</a:t>
            </a:r>
          </a:p>
        </p:txBody>
      </p:sp>
      <p:sp>
        <p:nvSpPr>
          <p:cNvPr id="4" name="Title 3">
            <a:extLst>
              <a:ext uri="{FF2B5EF4-FFF2-40B4-BE49-F238E27FC236}">
                <a16:creationId xmlns:a16="http://schemas.microsoft.com/office/drawing/2014/main" id="{5EF86C88-D0E7-421C-ABDA-749776155396}"/>
              </a:ext>
            </a:extLst>
          </p:cNvPr>
          <p:cNvSpPr>
            <a:spLocks noGrp="1"/>
          </p:cNvSpPr>
          <p:nvPr>
            <p:ph type="title"/>
          </p:nvPr>
        </p:nvSpPr>
        <p:spPr/>
        <p:txBody>
          <a:bodyPr>
            <a:normAutofit fontScale="90000"/>
          </a:bodyPr>
          <a:lstStyle/>
          <a:p>
            <a:r>
              <a:rPr lang="en-US" dirty="0"/>
              <a:t>Sample use cases</a:t>
            </a:r>
            <a:endParaRPr lang="en-CA" dirty="0"/>
          </a:p>
        </p:txBody>
      </p:sp>
      <p:sp>
        <p:nvSpPr>
          <p:cNvPr id="5" name="Text Placeholder 4">
            <a:extLst>
              <a:ext uri="{FF2B5EF4-FFF2-40B4-BE49-F238E27FC236}">
                <a16:creationId xmlns:a16="http://schemas.microsoft.com/office/drawing/2014/main" id="{6F8CCB14-8C20-4CC3-BEF7-EC508ECFE12F}"/>
              </a:ext>
            </a:extLst>
          </p:cNvPr>
          <p:cNvSpPr>
            <a:spLocks noGrp="1"/>
          </p:cNvSpPr>
          <p:nvPr>
            <p:ph type="body" sz="quarter" idx="10"/>
          </p:nvPr>
        </p:nvSpPr>
        <p:spPr/>
        <p:txBody>
          <a:bodyPr/>
          <a:lstStyle/>
          <a:p>
            <a:r>
              <a:rPr lang="en-US"/>
              <a:t>Many possibilities…</a:t>
            </a:r>
            <a:endParaRPr lang="en-CA"/>
          </a:p>
        </p:txBody>
      </p:sp>
    </p:spTree>
    <p:extLst>
      <p:ext uri="{BB962C8B-B14F-4D97-AF65-F5344CB8AC3E}">
        <p14:creationId xmlns:p14="http://schemas.microsoft.com/office/powerpoint/2010/main" val="274137949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0B48EB-3DFC-412B-804C-DDFBF2CA75ED}"/>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CA"/>
              <a:t>Policy Management</a:t>
            </a:r>
          </a:p>
        </p:txBody>
      </p:sp>
      <p:sp>
        <p:nvSpPr>
          <p:cNvPr id="5" name="Text Placeholder 4">
            <a:extLst>
              <a:ext uri="{FF2B5EF4-FFF2-40B4-BE49-F238E27FC236}">
                <a16:creationId xmlns:a16="http://schemas.microsoft.com/office/drawing/2014/main" id="{090D1B2C-D675-4205-B231-C64901E47AA3}"/>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solidFill>
                  <a:schemeClr val="tx2"/>
                </a:solidFill>
              </a:rPr>
              <a:t>Rules-based flexibility</a:t>
            </a:r>
            <a:endParaRPr lang="en-CA">
              <a:solidFill>
                <a:schemeClr val="tx2"/>
              </a:solidFill>
            </a:endParaRPr>
          </a:p>
        </p:txBody>
      </p:sp>
      <p:sp>
        <p:nvSpPr>
          <p:cNvPr id="7" name="Text Placeholder 2">
            <a:extLst>
              <a:ext uri="{FF2B5EF4-FFF2-40B4-BE49-F238E27FC236}">
                <a16:creationId xmlns:a16="http://schemas.microsoft.com/office/drawing/2014/main" id="{3B6CBE77-88B2-4F0C-8BE7-BD78A168DEF7}"/>
              </a:ext>
            </a:extLst>
          </p:cNvPr>
          <p:cNvSpPr txBox="1">
            <a:spLocks/>
          </p:cNvSpPr>
          <p:nvPr/>
        </p:nvSpPr>
        <p:spPr>
          <a:xfrm>
            <a:off x="8166172"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Each mapping can have multiple keys and outputs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Used enter long list such as MCC/MNC location, cell tower lists, plans/OCS counter states, QoS related attributes, etc.</a:t>
            </a:r>
          </a:p>
        </p:txBody>
      </p:sp>
      <p:sp>
        <p:nvSpPr>
          <p:cNvPr id="8" name="Text Placeholder 2">
            <a:extLst>
              <a:ext uri="{FF2B5EF4-FFF2-40B4-BE49-F238E27FC236}">
                <a16:creationId xmlns:a16="http://schemas.microsoft.com/office/drawing/2014/main" id="{B9D5F7F9-A6D8-4093-8A28-84C16A7B05F6}"/>
              </a:ext>
            </a:extLst>
          </p:cNvPr>
          <p:cNvSpPr txBox="1">
            <a:spLocks/>
          </p:cNvSpPr>
          <p:nvPr/>
        </p:nvSpPr>
        <p:spPr>
          <a:xfrm>
            <a:off x="556683"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Scripting editor rather than clicking forms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Cut &amp; paste rule code</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Autocomplete and syntax checking</a:t>
            </a:r>
          </a:p>
          <a:p>
            <a:pPr marL="241289" lvl="1" indent="-241289" eaLnBrk="0" hangingPunct="0">
              <a:lnSpc>
                <a:spcPct val="90000"/>
              </a:lnSpc>
              <a:spcBef>
                <a:spcPts val="1333"/>
              </a:spcBef>
              <a:buClr>
                <a:schemeClr val="bg1"/>
              </a:buClr>
              <a:buFont typeface="Arial" panose="020B0604020202020204" pitchFamily="34" charset="0"/>
              <a:buChar char="•"/>
              <a:defRPr/>
            </a:pPr>
            <a:endParaRPr lang="en-US" sz="2133">
              <a:solidFill>
                <a:schemeClr val="bg1"/>
              </a:solidFill>
            </a:endParaRPr>
          </a:p>
        </p:txBody>
      </p:sp>
      <p:sp>
        <p:nvSpPr>
          <p:cNvPr id="9" name="Text Placeholder 2">
            <a:extLst>
              <a:ext uri="{FF2B5EF4-FFF2-40B4-BE49-F238E27FC236}">
                <a16:creationId xmlns:a16="http://schemas.microsoft.com/office/drawing/2014/main" id="{68F0EE8A-3C80-46E8-81DE-1AA4A5FD4930}"/>
              </a:ext>
            </a:extLst>
          </p:cNvPr>
          <p:cNvSpPr txBox="1">
            <a:spLocks/>
          </p:cNvSpPr>
          <p:nvPr/>
        </p:nvSpPr>
        <p:spPr>
          <a:xfrm>
            <a:off x="4340407" y="2062224"/>
            <a:ext cx="3367061" cy="3100469"/>
          </a:xfrm>
          <a:prstGeom prst="rect">
            <a:avLst/>
          </a:prstGeom>
          <a:solidFill>
            <a:schemeClr val="accent3">
              <a:alpha val="80000"/>
            </a:schemeClr>
          </a:solidFill>
          <a:ln>
            <a:noFill/>
          </a:ln>
        </p:spPr>
        <p:txBody>
          <a:bodyPr lIns="192000" tIns="192000" rIns="192000" bIns="192000" anchor="ctr" anchorCtr="0"/>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Decouple independent rule logic that can be called as variable in main Business Rules</a:t>
            </a:r>
          </a:p>
          <a:p>
            <a:pPr marL="241289" lvl="1" indent="-241289" eaLnBrk="0" hangingPunct="0">
              <a:lnSpc>
                <a:spcPct val="90000"/>
              </a:lnSpc>
              <a:spcBef>
                <a:spcPts val="1333"/>
              </a:spcBef>
              <a:buClr>
                <a:schemeClr val="bg1"/>
              </a:buClr>
              <a:buFont typeface="Arial" panose="020B0604020202020204" pitchFamily="34" charset="0"/>
              <a:buChar char="•"/>
              <a:defRPr/>
            </a:pPr>
            <a:r>
              <a:rPr lang="en-US" sz="2133">
                <a:solidFill>
                  <a:schemeClr val="bg1"/>
                </a:solidFill>
              </a:rPr>
              <a:t>Can use Mappings for further simplification</a:t>
            </a:r>
          </a:p>
          <a:p>
            <a:pPr marL="241289" lvl="1" indent="-241289" eaLnBrk="0" hangingPunct="0">
              <a:lnSpc>
                <a:spcPct val="90000"/>
              </a:lnSpc>
              <a:spcBef>
                <a:spcPts val="1333"/>
              </a:spcBef>
              <a:buClr>
                <a:schemeClr val="bg1"/>
              </a:buClr>
              <a:buFont typeface="Arial" panose="020B0604020202020204" pitchFamily="34" charset="0"/>
              <a:buChar char="•"/>
              <a:defRPr/>
            </a:pPr>
            <a:endParaRPr lang="en-US" sz="2133">
              <a:solidFill>
                <a:schemeClr val="bg1"/>
              </a:solidFill>
            </a:endParaRPr>
          </a:p>
        </p:txBody>
      </p:sp>
      <p:sp>
        <p:nvSpPr>
          <p:cNvPr id="10" name="TextBox 9">
            <a:extLst>
              <a:ext uri="{FF2B5EF4-FFF2-40B4-BE49-F238E27FC236}">
                <a16:creationId xmlns:a16="http://schemas.microsoft.com/office/drawing/2014/main" id="{193C53C4-73DC-41C1-A309-70F452F5F9B8}"/>
              </a:ext>
            </a:extLst>
          </p:cNvPr>
          <p:cNvSpPr txBox="1"/>
          <p:nvPr/>
        </p:nvSpPr>
        <p:spPr>
          <a:xfrm>
            <a:off x="556683" y="1593867"/>
            <a:ext cx="2256407"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New rules editor</a:t>
            </a:r>
          </a:p>
        </p:txBody>
      </p:sp>
      <p:sp>
        <p:nvSpPr>
          <p:cNvPr id="11" name="TextBox 10">
            <a:extLst>
              <a:ext uri="{FF2B5EF4-FFF2-40B4-BE49-F238E27FC236}">
                <a16:creationId xmlns:a16="http://schemas.microsoft.com/office/drawing/2014/main" id="{6DA197DC-964F-4E27-AFA2-A3BF01B72BCD}"/>
              </a:ext>
            </a:extLst>
          </p:cNvPr>
          <p:cNvSpPr txBox="1"/>
          <p:nvPr/>
        </p:nvSpPr>
        <p:spPr>
          <a:xfrm>
            <a:off x="4336770" y="1593867"/>
            <a:ext cx="1358724"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Variables</a:t>
            </a:r>
          </a:p>
        </p:txBody>
      </p:sp>
      <p:sp>
        <p:nvSpPr>
          <p:cNvPr id="12" name="TextBox 11">
            <a:extLst>
              <a:ext uri="{FF2B5EF4-FFF2-40B4-BE49-F238E27FC236}">
                <a16:creationId xmlns:a16="http://schemas.microsoft.com/office/drawing/2014/main" id="{3E1FC1FB-4068-4B6E-8510-E6515E9020B7}"/>
              </a:ext>
            </a:extLst>
          </p:cNvPr>
          <p:cNvSpPr txBox="1"/>
          <p:nvPr/>
        </p:nvSpPr>
        <p:spPr>
          <a:xfrm>
            <a:off x="8124131" y="1593867"/>
            <a:ext cx="1399333" cy="522106"/>
          </a:xfrm>
          <a:prstGeom prst="rect">
            <a:avLst/>
          </a:prstGeom>
          <a:noFill/>
        </p:spPr>
        <p:txBody>
          <a:bodyPr wrap="square" lIns="96000" tIns="96000" rIns="96000" bIns="9600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fontAlgn="base">
              <a:spcAft>
                <a:spcPct val="0"/>
              </a:spcAft>
              <a:buClr>
                <a:srgbClr val="001135"/>
              </a:buClr>
            </a:pPr>
            <a:r>
              <a:rPr lang="en-US" sz="2133" b="1">
                <a:solidFill>
                  <a:schemeClr val="tx2"/>
                </a:solidFill>
                <a:ea typeface="Nokia Pure Text" panose="020B0503020202020204" pitchFamily="34" charset="0"/>
                <a:cs typeface="Nokia Pure Headline Light"/>
              </a:rPr>
              <a:t>Mappings</a:t>
            </a:r>
          </a:p>
        </p:txBody>
      </p:sp>
      <p:sp>
        <p:nvSpPr>
          <p:cNvPr id="13" name="Rectangle 12">
            <a:extLst>
              <a:ext uri="{FF2B5EF4-FFF2-40B4-BE49-F238E27FC236}">
                <a16:creationId xmlns:a16="http://schemas.microsoft.com/office/drawing/2014/main" id="{0E3FE16C-760D-4CF5-ADA4-5F95B4B3FD64}"/>
              </a:ext>
            </a:extLst>
          </p:cNvPr>
          <p:cNvSpPr/>
          <p:nvPr/>
        </p:nvSpPr>
        <p:spPr>
          <a:xfrm>
            <a:off x="556802" y="5505450"/>
            <a:ext cx="10976433" cy="523220"/>
          </a:xfrm>
          <a:prstGeom prst="rect">
            <a:avLst/>
          </a:prstGeom>
          <a:solidFill>
            <a:schemeClr val="tx1"/>
          </a:solidFill>
          <a:ln>
            <a:noFill/>
          </a:ln>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2800" dirty="0">
                <a:solidFill>
                  <a:schemeClr val="bg1"/>
                </a:solidFill>
              </a:rPr>
              <a:t>The core of the rules engine is carried forward from the DSC</a:t>
            </a:r>
          </a:p>
        </p:txBody>
      </p:sp>
    </p:spTree>
    <p:extLst>
      <p:ext uri="{BB962C8B-B14F-4D97-AF65-F5344CB8AC3E}">
        <p14:creationId xmlns:p14="http://schemas.microsoft.com/office/powerpoint/2010/main" val="29082142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E25163-B21C-4545-B2EF-7821127E0BA6}"/>
              </a:ext>
            </a:extLst>
          </p:cNvPr>
          <p:cNvSpPr>
            <a:spLocks noGrp="1"/>
          </p:cNvSpPr>
          <p:nvPr>
            <p:ph type="body" sz="quarter" idx="12"/>
          </p:nvPr>
        </p:nvSpPr>
        <p:spPr>
          <a:xfrm>
            <a:off x="556800" y="384732"/>
            <a:ext cx="11078400" cy="412800"/>
          </a:xfrm>
        </p:spPr>
        <p:txBody>
          <a:bodyPr>
            <a:normAutofit fontScale="62500" lnSpcReduction="2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Policy rules: Why use a rule</a:t>
            </a:r>
            <a:r>
              <a:rPr lang="hu-HU" dirty="0"/>
              <a:t>s</a:t>
            </a:r>
            <a:r>
              <a:rPr lang="en-US" dirty="0"/>
              <a:t> engine and what does it do?</a:t>
            </a:r>
            <a:br>
              <a:rPr lang="en-US" dirty="0"/>
            </a:br>
            <a:endParaRPr lang="en-US" dirty="0"/>
          </a:p>
        </p:txBody>
      </p:sp>
      <p:sp>
        <p:nvSpPr>
          <p:cNvPr id="34" name="Content Placeholder 1">
            <a:extLst>
              <a:ext uri="{FF2B5EF4-FFF2-40B4-BE49-F238E27FC236}">
                <a16:creationId xmlns:a16="http://schemas.microsoft.com/office/drawing/2014/main" id="{AF0EFC0C-204C-AE44-AECE-27C5F8CB2C94}"/>
              </a:ext>
            </a:extLst>
          </p:cNvPr>
          <p:cNvSpPr txBox="1">
            <a:spLocks/>
          </p:cNvSpPr>
          <p:nvPr/>
        </p:nvSpPr>
        <p:spPr>
          <a:xfrm>
            <a:off x="5693225" y="5721468"/>
            <a:ext cx="5576001" cy="402889"/>
          </a:xfrm>
          <a:prstGeom prst="rect">
            <a:avLst/>
          </a:prstGeo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914354">
              <a:lnSpc>
                <a:spcPct val="90000"/>
              </a:lnSpc>
              <a:spcBef>
                <a:spcPts val="1000"/>
              </a:spcBef>
              <a:defRPr/>
            </a:pP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OCS=Online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charging</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system</a:t>
            </a:r>
            <a:r>
              <a:rPr lang="en-GB"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CHF=5G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Charging</a:t>
            </a:r>
            <a:r>
              <a:rPr lang="hu-HU"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 </a:t>
            </a:r>
            <a:r>
              <a:rPr lang="hu-HU" sz="1467" dirty="0" err="1">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rPr>
              <a:t>function</a:t>
            </a:r>
            <a:endParaRPr lang="en-CA" sz="1467" dirty="0">
              <a:solidFill>
                <a:srgbClr val="001135"/>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35" name="Rounded Rectangle 3">
            <a:extLst>
              <a:ext uri="{FF2B5EF4-FFF2-40B4-BE49-F238E27FC236}">
                <a16:creationId xmlns:a16="http://schemas.microsoft.com/office/drawing/2014/main" id="{E7E98EBA-5645-4A4B-BC00-37A4AEC3AC90}"/>
              </a:ext>
            </a:extLst>
          </p:cNvPr>
          <p:cNvSpPr/>
          <p:nvPr/>
        </p:nvSpPr>
        <p:spPr>
          <a:xfrm>
            <a:off x="8758867" y="2442150"/>
            <a:ext cx="1463656" cy="1408140"/>
          </a:xfrm>
          <a:prstGeom prst="roundRect">
            <a:avLst>
              <a:gd name="adj" fmla="val 0"/>
            </a:avLst>
          </a:prstGeom>
          <a:solidFill>
            <a:schemeClr val="accent3"/>
          </a:solidFill>
          <a:ln w="19050">
            <a:noFill/>
          </a:ln>
          <a:effectLst/>
          <a:scene3d>
            <a:camera prst="orthographicFront" fov="0">
              <a:rot lat="0" lon="0" rev="0"/>
            </a:camera>
            <a:lightRig rig="threePt" dir="t">
              <a:rot lat="0" lon="0" rev="0"/>
            </a:lightRig>
          </a:scene3d>
          <a:sp3d prstMaterial="matte">
            <a:bevelT w="0" h="0"/>
            <a:contourClr>
              <a:schemeClr val="dk1">
                <a:shade val="70000"/>
                <a:satMod val="105000"/>
              </a:schemeClr>
            </a:contourClr>
          </a:sp3d>
        </p:spPr>
        <p:style>
          <a:lnRef idx="1">
            <a:schemeClr val="dk1"/>
          </a:lnRef>
          <a:fillRef idx="3">
            <a:schemeClr val="dk1"/>
          </a:fillRef>
          <a:effectRef idx="2">
            <a:schemeClr val="dk1"/>
          </a:effectRef>
          <a:fontRef idx="minor">
            <a:schemeClr val="lt1"/>
          </a:fontRef>
        </p:style>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10">
              <a:defRPr/>
            </a:pPr>
            <a:r>
              <a:rPr lang="hu-HU" sz="2133" kern="0" dirty="0">
                <a:solidFill>
                  <a:srgbClr val="FFFFFF"/>
                </a:solidFill>
                <a:latin typeface="Nokia Pure Text Light"/>
              </a:rPr>
              <a:t>Nokia Policy </a:t>
            </a:r>
            <a:r>
              <a:rPr lang="hu-HU" sz="2133" kern="0" dirty="0" err="1">
                <a:solidFill>
                  <a:srgbClr val="FFFFFF"/>
                </a:solidFill>
                <a:latin typeface="Nokia Pure Text Light"/>
              </a:rPr>
              <a:t>Controller</a:t>
            </a:r>
            <a:endParaRPr lang="en-GB" sz="2133" kern="0" dirty="0">
              <a:solidFill>
                <a:srgbClr val="FFFFFF"/>
              </a:solidFill>
              <a:latin typeface="Nokia Pure Text Light"/>
            </a:endParaRPr>
          </a:p>
        </p:txBody>
      </p:sp>
      <p:sp>
        <p:nvSpPr>
          <p:cNvPr id="36" name="Right Brace 35">
            <a:extLst>
              <a:ext uri="{FF2B5EF4-FFF2-40B4-BE49-F238E27FC236}">
                <a16:creationId xmlns:a16="http://schemas.microsoft.com/office/drawing/2014/main" id="{CB24C753-CDE6-4246-A842-0B1137113FCF}"/>
              </a:ext>
            </a:extLst>
          </p:cNvPr>
          <p:cNvSpPr/>
          <p:nvPr/>
        </p:nvSpPr>
        <p:spPr>
          <a:xfrm>
            <a:off x="8192532" y="1688240"/>
            <a:ext cx="136789" cy="2937797"/>
          </a:xfrm>
          <a:prstGeom prst="rightBrace">
            <a:avLst>
              <a:gd name="adj1" fmla="val 67063"/>
              <a:gd name="adj2" fmla="val 50000"/>
            </a:avLst>
          </a:prstGeom>
          <a:noFill/>
          <a:ln w="15875" cap="flat" cmpd="sng" algn="ctr">
            <a:solidFill>
              <a:srgbClr val="000000"/>
            </a:solidFill>
            <a:prstDash val="solid"/>
          </a:ln>
          <a:effectLst/>
        </p:spPr>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10">
              <a:spcBef>
                <a:spcPct val="50000"/>
              </a:spcBef>
              <a:defRPr/>
            </a:pPr>
            <a:endParaRPr lang="en-GB" kern="0">
              <a:solidFill>
                <a:srgbClr val="000000"/>
              </a:solidFill>
              <a:latin typeface="Tahoma"/>
            </a:endParaRPr>
          </a:p>
        </p:txBody>
      </p:sp>
      <p:grpSp>
        <p:nvGrpSpPr>
          <p:cNvPr id="37" name="Group 36">
            <a:extLst>
              <a:ext uri="{FF2B5EF4-FFF2-40B4-BE49-F238E27FC236}">
                <a16:creationId xmlns:a16="http://schemas.microsoft.com/office/drawing/2014/main" id="{3DB43DD2-6E40-1149-B833-81C451E0DDCF}"/>
              </a:ext>
            </a:extLst>
          </p:cNvPr>
          <p:cNvGrpSpPr/>
          <p:nvPr/>
        </p:nvGrpSpPr>
        <p:grpSpPr>
          <a:xfrm>
            <a:off x="7018617" y="1523655"/>
            <a:ext cx="891171" cy="1098908"/>
            <a:chOff x="4651200" y="939166"/>
            <a:chExt cx="900000" cy="1109794"/>
          </a:xfrm>
        </p:grpSpPr>
        <p:pic>
          <p:nvPicPr>
            <p:cNvPr id="38" name="Picture 37" descr="CURRENCY ICON_Blue Black_RGB.png">
              <a:extLst>
                <a:ext uri="{FF2B5EF4-FFF2-40B4-BE49-F238E27FC236}">
                  <a16:creationId xmlns:a16="http://schemas.microsoft.com/office/drawing/2014/main" id="{DA5848C8-9037-1B4E-8808-98821E4250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939166"/>
              <a:ext cx="900000" cy="900001"/>
            </a:xfrm>
            <a:prstGeom prst="rect">
              <a:avLst/>
            </a:prstGeom>
          </p:spPr>
        </p:pic>
        <p:sp>
          <p:nvSpPr>
            <p:cNvPr id="39" name="TextBox 38">
              <a:extLst>
                <a:ext uri="{FF2B5EF4-FFF2-40B4-BE49-F238E27FC236}">
                  <a16:creationId xmlns:a16="http://schemas.microsoft.com/office/drawing/2014/main" id="{81D80557-6CC9-784A-96FB-4E3E808C8E22}"/>
                </a:ext>
              </a:extLst>
            </p:cNvPr>
            <p:cNvSpPr txBox="1"/>
            <p:nvPr/>
          </p:nvSpPr>
          <p:spPr>
            <a:xfrm>
              <a:off x="4651200" y="1883121"/>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OCS/CHF</a:t>
              </a:r>
            </a:p>
          </p:txBody>
        </p:sp>
      </p:grpSp>
      <p:grpSp>
        <p:nvGrpSpPr>
          <p:cNvPr id="40" name="Group 39">
            <a:extLst>
              <a:ext uri="{FF2B5EF4-FFF2-40B4-BE49-F238E27FC236}">
                <a16:creationId xmlns:a16="http://schemas.microsoft.com/office/drawing/2014/main" id="{2C1702E5-10A0-154C-ACF1-706DDDE9D8D8}"/>
              </a:ext>
            </a:extLst>
          </p:cNvPr>
          <p:cNvGrpSpPr/>
          <p:nvPr/>
        </p:nvGrpSpPr>
        <p:grpSpPr>
          <a:xfrm>
            <a:off x="7018617" y="3902109"/>
            <a:ext cx="891171" cy="1104546"/>
            <a:chOff x="4651200" y="3535909"/>
            <a:chExt cx="900000" cy="1115489"/>
          </a:xfrm>
        </p:grpSpPr>
        <p:sp>
          <p:nvSpPr>
            <p:cNvPr id="41" name="TextBox 40">
              <a:extLst>
                <a:ext uri="{FF2B5EF4-FFF2-40B4-BE49-F238E27FC236}">
                  <a16:creationId xmlns:a16="http://schemas.microsoft.com/office/drawing/2014/main" id="{2C5998BA-A3AC-7F45-95A4-E38DC54A31A0}"/>
                </a:ext>
              </a:extLst>
            </p:cNvPr>
            <p:cNvSpPr txBox="1"/>
            <p:nvPr/>
          </p:nvSpPr>
          <p:spPr>
            <a:xfrm>
              <a:off x="4651200" y="4485559"/>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Network</a:t>
              </a:r>
            </a:p>
          </p:txBody>
        </p:sp>
        <p:pic>
          <p:nvPicPr>
            <p:cNvPr id="42" name="Picture 41" descr="RACK ICON_Blue Black_RGB.png">
              <a:extLst>
                <a:ext uri="{FF2B5EF4-FFF2-40B4-BE49-F238E27FC236}">
                  <a16:creationId xmlns:a16="http://schemas.microsoft.com/office/drawing/2014/main" id="{3F5CD426-5849-9D45-8CA1-DCC50C5A06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grpSp>
        <p:nvGrpSpPr>
          <p:cNvPr id="43" name="Group 42">
            <a:extLst>
              <a:ext uri="{FF2B5EF4-FFF2-40B4-BE49-F238E27FC236}">
                <a16:creationId xmlns:a16="http://schemas.microsoft.com/office/drawing/2014/main" id="{010E1094-247A-9740-9B2B-E3208803C432}"/>
              </a:ext>
            </a:extLst>
          </p:cNvPr>
          <p:cNvGrpSpPr/>
          <p:nvPr/>
        </p:nvGrpSpPr>
        <p:grpSpPr>
          <a:xfrm>
            <a:off x="7018617" y="2711555"/>
            <a:ext cx="891171" cy="1101567"/>
            <a:chOff x="5709600" y="2236195"/>
            <a:chExt cx="900000" cy="1112478"/>
          </a:xfrm>
        </p:grpSpPr>
        <p:pic>
          <p:nvPicPr>
            <p:cNvPr id="44" name="Picture 43" descr="\\DML-NAS\DML_Data\1 Live Jobs\Nokia\21314 - Nokia Icon update March 2016\Artwork\NOKIA Network Icons - All PNGs\Blue Black PNG Icons\SERVER ICON_Blue Black_RGB.png">
              <a:extLst>
                <a:ext uri="{FF2B5EF4-FFF2-40B4-BE49-F238E27FC236}">
                  <a16:creationId xmlns:a16="http://schemas.microsoft.com/office/drawing/2014/main" id="{D149BF80-7A9B-844F-9270-A9DC938D28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9600" y="2236195"/>
              <a:ext cx="900000" cy="900000"/>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468B64C-F4B2-7949-BED3-E5893211A7C5}"/>
                </a:ext>
              </a:extLst>
            </p:cNvPr>
            <p:cNvSpPr txBox="1"/>
            <p:nvPr/>
          </p:nvSpPr>
          <p:spPr>
            <a:xfrm>
              <a:off x="5709600" y="3182834"/>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Subscriber DB</a:t>
              </a:r>
            </a:p>
          </p:txBody>
        </p:sp>
      </p:grpSp>
      <p:grpSp>
        <p:nvGrpSpPr>
          <p:cNvPr id="46" name="Group 45">
            <a:extLst>
              <a:ext uri="{FF2B5EF4-FFF2-40B4-BE49-F238E27FC236}">
                <a16:creationId xmlns:a16="http://schemas.microsoft.com/office/drawing/2014/main" id="{A64E5954-0094-C14A-8D04-3E543FADE96D}"/>
              </a:ext>
            </a:extLst>
          </p:cNvPr>
          <p:cNvGrpSpPr/>
          <p:nvPr/>
        </p:nvGrpSpPr>
        <p:grpSpPr>
          <a:xfrm>
            <a:off x="10737469" y="2708575"/>
            <a:ext cx="891171" cy="1104546"/>
            <a:chOff x="4651200" y="3535909"/>
            <a:chExt cx="900000" cy="1115487"/>
          </a:xfrm>
        </p:grpSpPr>
        <p:sp>
          <p:nvSpPr>
            <p:cNvPr id="47" name="TextBox 46">
              <a:extLst>
                <a:ext uri="{FF2B5EF4-FFF2-40B4-BE49-F238E27FC236}">
                  <a16:creationId xmlns:a16="http://schemas.microsoft.com/office/drawing/2014/main" id="{7653D70B-8BDB-104F-9496-EC84F3F8DC06}"/>
                </a:ext>
              </a:extLst>
            </p:cNvPr>
            <p:cNvSpPr txBox="1"/>
            <p:nvPr/>
          </p:nvSpPr>
          <p:spPr>
            <a:xfrm>
              <a:off x="4651200" y="4485557"/>
              <a:ext cx="900000" cy="165839"/>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en-US" sz="1067" dirty="0">
                  <a:solidFill>
                    <a:srgbClr val="001135"/>
                  </a:solidFill>
                  <a:latin typeface="Nokia Pure Text Light" panose="020B0403020202020204" pitchFamily="34" charset="0"/>
                  <a:ea typeface="Nokia Pure Text Light" panose="020B0403020202020204" pitchFamily="34" charset="0"/>
                </a:rPr>
                <a:t>Gateway/TDF</a:t>
              </a:r>
            </a:p>
          </p:txBody>
        </p:sp>
        <p:pic>
          <p:nvPicPr>
            <p:cNvPr id="48" name="Picture 47" descr="RACK ICON_Blue Black_RGB.png">
              <a:extLst>
                <a:ext uri="{FF2B5EF4-FFF2-40B4-BE49-F238E27FC236}">
                  <a16:creationId xmlns:a16="http://schemas.microsoft.com/office/drawing/2014/main" id="{88A83D2C-59FF-3545-AF10-C5718F4D70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1200" y="3535909"/>
              <a:ext cx="900000" cy="900001"/>
            </a:xfrm>
            <a:prstGeom prst="rect">
              <a:avLst/>
            </a:prstGeom>
          </p:spPr>
        </p:pic>
      </p:grpSp>
      <p:cxnSp>
        <p:nvCxnSpPr>
          <p:cNvPr id="49" name="Straight Arrow Connector 48">
            <a:extLst>
              <a:ext uri="{FF2B5EF4-FFF2-40B4-BE49-F238E27FC236}">
                <a16:creationId xmlns:a16="http://schemas.microsoft.com/office/drawing/2014/main" id="{9C37CCB4-3A0A-3A42-851B-BCF6575C76CE}"/>
              </a:ext>
            </a:extLst>
          </p:cNvPr>
          <p:cNvCxnSpPr>
            <a:cxnSpLocks/>
          </p:cNvCxnSpPr>
          <p:nvPr/>
        </p:nvCxnSpPr>
        <p:spPr>
          <a:xfrm>
            <a:off x="8371167" y="3157136"/>
            <a:ext cx="324567" cy="0"/>
          </a:xfrm>
          <a:prstGeom prst="straightConnector1">
            <a:avLst/>
          </a:prstGeom>
          <a:ln w="15875">
            <a:solidFill>
              <a:schemeClr val="tx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6C76C0E-2BAE-104D-8FDD-AF68D7812CAA}"/>
              </a:ext>
            </a:extLst>
          </p:cNvPr>
          <p:cNvCxnSpPr>
            <a:cxnSpLocks/>
          </p:cNvCxnSpPr>
          <p:nvPr/>
        </p:nvCxnSpPr>
        <p:spPr>
          <a:xfrm>
            <a:off x="10285657" y="3141680"/>
            <a:ext cx="342539" cy="2979"/>
          </a:xfrm>
          <a:prstGeom prst="straightConnector1">
            <a:avLst/>
          </a:prstGeom>
          <a:ln w="15875">
            <a:solidFill>
              <a:schemeClr val="tx2"/>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F5A39651-F6A0-B54F-AC6E-A037245B52CE}"/>
              </a:ext>
            </a:extLst>
          </p:cNvPr>
          <p:cNvGrpSpPr/>
          <p:nvPr/>
        </p:nvGrpSpPr>
        <p:grpSpPr>
          <a:xfrm>
            <a:off x="5742457" y="1991004"/>
            <a:ext cx="891171" cy="1427334"/>
            <a:chOff x="4651200" y="939166"/>
            <a:chExt cx="900000" cy="1441472"/>
          </a:xfrm>
        </p:grpSpPr>
        <p:pic>
          <p:nvPicPr>
            <p:cNvPr id="52" name="Picture 51" descr="CURRENCY ICON_Blue Black_RGB.png">
              <a:extLst>
                <a:ext uri="{FF2B5EF4-FFF2-40B4-BE49-F238E27FC236}">
                  <a16:creationId xmlns:a16="http://schemas.microsoft.com/office/drawing/2014/main" id="{89598484-2091-0D4B-B00F-19162FA557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1200" y="939166"/>
              <a:ext cx="900000" cy="900001"/>
            </a:xfrm>
            <a:prstGeom prst="rect">
              <a:avLst/>
            </a:prstGeom>
          </p:spPr>
        </p:pic>
        <p:sp>
          <p:nvSpPr>
            <p:cNvPr id="53" name="TextBox 52">
              <a:extLst>
                <a:ext uri="{FF2B5EF4-FFF2-40B4-BE49-F238E27FC236}">
                  <a16:creationId xmlns:a16="http://schemas.microsoft.com/office/drawing/2014/main" id="{668A7278-25F2-9545-8845-F9DA45EF33E2}"/>
                </a:ext>
              </a:extLst>
            </p:cNvPr>
            <p:cNvSpPr txBox="1"/>
            <p:nvPr/>
          </p:nvSpPr>
          <p:spPr>
            <a:xfrm>
              <a:off x="4651200" y="1883123"/>
              <a:ext cx="900000" cy="497515"/>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479964">
                <a:tabLst>
                  <a:tab pos="479964" algn="l"/>
                </a:tabLst>
                <a:defRPr/>
              </a:pPr>
              <a:r>
                <a:rPr lang="hu-HU" sz="1067" dirty="0" err="1">
                  <a:solidFill>
                    <a:srgbClr val="001135"/>
                  </a:solidFill>
                  <a:latin typeface="Nokia Pure Text Light" panose="020B0403020202020204" pitchFamily="34" charset="0"/>
                  <a:ea typeface="Nokia Pure Text Light" panose="020B0403020202020204" pitchFamily="34" charset="0"/>
                </a:rPr>
                <a:t>Other</a:t>
              </a:r>
              <a:r>
                <a:rPr lang="hu-HU" sz="1067" dirty="0">
                  <a:solidFill>
                    <a:srgbClr val="001135"/>
                  </a:solidFill>
                  <a:latin typeface="Nokia Pure Text Light" panose="020B0403020202020204" pitchFamily="34" charset="0"/>
                  <a:ea typeface="Nokia Pure Text Light" panose="020B0403020202020204" pitchFamily="34" charset="0"/>
                </a:rPr>
                <a:t> </a:t>
              </a:r>
              <a:r>
                <a:rPr lang="hu-HU" sz="1067" dirty="0" err="1">
                  <a:solidFill>
                    <a:srgbClr val="001135"/>
                  </a:solidFill>
                  <a:latin typeface="Nokia Pure Text Light" panose="020B0403020202020204" pitchFamily="34" charset="0"/>
                  <a:ea typeface="Nokia Pure Text Light" panose="020B0403020202020204" pitchFamily="34" charset="0"/>
                </a:rPr>
                <a:t>influencing</a:t>
              </a:r>
              <a:r>
                <a:rPr lang="hu-HU" sz="1067" dirty="0">
                  <a:solidFill>
                    <a:srgbClr val="001135"/>
                  </a:solidFill>
                  <a:latin typeface="Nokia Pure Text Light" panose="020B0403020202020204" pitchFamily="34" charset="0"/>
                  <a:ea typeface="Nokia Pure Text Light" panose="020B0403020202020204" pitchFamily="34" charset="0"/>
                </a:rPr>
                <a:t> </a:t>
              </a:r>
              <a:r>
                <a:rPr lang="hu-HU" sz="1067" dirty="0" err="1">
                  <a:solidFill>
                    <a:srgbClr val="001135"/>
                  </a:solidFill>
                  <a:latin typeface="Nokia Pure Text Light" panose="020B0403020202020204" pitchFamily="34" charset="0"/>
                  <a:ea typeface="Nokia Pure Text Light" panose="020B0403020202020204" pitchFamily="34" charset="0"/>
                </a:rPr>
                <a:t>events</a:t>
              </a:r>
              <a:endParaRPr lang="en-US" sz="1067" dirty="0">
                <a:solidFill>
                  <a:srgbClr val="001135"/>
                </a:solidFill>
                <a:latin typeface="Nokia Pure Text Light" panose="020B0403020202020204" pitchFamily="34" charset="0"/>
                <a:ea typeface="Nokia Pure Text Light" panose="020B0403020202020204" pitchFamily="34" charset="0"/>
              </a:endParaRPr>
            </a:p>
          </p:txBody>
        </p:sp>
      </p:grpSp>
      <p:sp>
        <p:nvSpPr>
          <p:cNvPr id="54" name="TextBox 53">
            <a:extLst>
              <a:ext uri="{FF2B5EF4-FFF2-40B4-BE49-F238E27FC236}">
                <a16:creationId xmlns:a16="http://schemas.microsoft.com/office/drawing/2014/main" id="{55B5266A-C3F4-7F40-97EF-7D6AC29DE431}"/>
              </a:ext>
            </a:extLst>
          </p:cNvPr>
          <p:cNvSpPr txBox="1"/>
          <p:nvPr/>
        </p:nvSpPr>
        <p:spPr>
          <a:xfrm>
            <a:off x="464644" y="1428830"/>
            <a:ext cx="4865731" cy="3827523"/>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Provides highly flexible and efficient policy definition</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Rules are evaluated when an event occurs</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Rules are only used when a custom policy is needed</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When defining policy, or authoring rules, many inputs can be used to determine the policy</a:t>
            </a:r>
          </a:p>
          <a:p>
            <a:pPr defTabSz="609570">
              <a:defRPr/>
            </a:pPr>
            <a:endPar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a:p>
            <a:pPr defTabSz="609570">
              <a:defRPr/>
            </a:pPr>
            <a:r>
              <a:rPr lang="en-GB" sz="1867" dirty="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rPr>
              <a:t>An easy and controlled way to move rules from the lab to production</a:t>
            </a:r>
          </a:p>
        </p:txBody>
      </p:sp>
    </p:spTree>
    <p:extLst>
      <p:ext uri="{BB962C8B-B14F-4D97-AF65-F5344CB8AC3E}">
        <p14:creationId xmlns:p14="http://schemas.microsoft.com/office/powerpoint/2010/main" val="22860713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13D083-F555-674F-9455-89257A385683}"/>
              </a:ext>
            </a:extLst>
          </p:cNvPr>
          <p:cNvSpPr/>
          <p:nvPr/>
        </p:nvSpPr>
        <p:spPr>
          <a:xfrm>
            <a:off x="1740411" y="3276234"/>
            <a:ext cx="2254597" cy="369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spcAft>
                <a:spcPts val="400"/>
              </a:spcAft>
              <a:buSzPct val="100000"/>
            </a:pPr>
            <a:endParaRPr lang="en-US" sz="1600" dirty="0"/>
          </a:p>
        </p:txBody>
      </p:sp>
      <p:sp>
        <p:nvSpPr>
          <p:cNvPr id="60" name="Rectangle 59">
            <a:extLst>
              <a:ext uri="{FF2B5EF4-FFF2-40B4-BE49-F238E27FC236}">
                <a16:creationId xmlns:a16="http://schemas.microsoft.com/office/drawing/2014/main" id="{4B0961F6-3BDD-544C-A2CA-AE0683BB370F}"/>
              </a:ext>
            </a:extLst>
          </p:cNvPr>
          <p:cNvSpPr/>
          <p:nvPr/>
        </p:nvSpPr>
        <p:spPr>
          <a:xfrm>
            <a:off x="1740411" y="3708034"/>
            <a:ext cx="2254597" cy="369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spcAft>
                <a:spcPts val="400"/>
              </a:spcAft>
              <a:buSzPct val="100000"/>
            </a:pPr>
            <a:endParaRPr lang="en-US" sz="1600" dirty="0"/>
          </a:p>
        </p:txBody>
      </p:sp>
      <p:sp>
        <p:nvSpPr>
          <p:cNvPr id="61" name="Rectangle 60">
            <a:extLst>
              <a:ext uri="{FF2B5EF4-FFF2-40B4-BE49-F238E27FC236}">
                <a16:creationId xmlns:a16="http://schemas.microsoft.com/office/drawing/2014/main" id="{B7BFDC89-5603-2242-BEB4-E3E511C2F8BF}"/>
              </a:ext>
            </a:extLst>
          </p:cNvPr>
          <p:cNvSpPr/>
          <p:nvPr/>
        </p:nvSpPr>
        <p:spPr>
          <a:xfrm>
            <a:off x="1740411" y="4139834"/>
            <a:ext cx="2254597" cy="369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spcAft>
                <a:spcPts val="400"/>
              </a:spcAft>
              <a:buSzPct val="100000"/>
            </a:pPr>
            <a:endParaRPr lang="en-US" sz="1600" dirty="0"/>
          </a:p>
        </p:txBody>
      </p:sp>
      <p:sp>
        <p:nvSpPr>
          <p:cNvPr id="62" name="Rectangle 61">
            <a:extLst>
              <a:ext uri="{FF2B5EF4-FFF2-40B4-BE49-F238E27FC236}">
                <a16:creationId xmlns:a16="http://schemas.microsoft.com/office/drawing/2014/main" id="{5F6673E5-03C5-474D-A6C5-84AADB4FBE50}"/>
              </a:ext>
            </a:extLst>
          </p:cNvPr>
          <p:cNvSpPr/>
          <p:nvPr/>
        </p:nvSpPr>
        <p:spPr>
          <a:xfrm>
            <a:off x="1740411" y="4571634"/>
            <a:ext cx="2254597" cy="369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spcAft>
                <a:spcPts val="400"/>
              </a:spcAft>
              <a:buSzPct val="100000"/>
            </a:pPr>
            <a:endParaRPr lang="en-US" sz="1600" dirty="0"/>
          </a:p>
        </p:txBody>
      </p:sp>
      <p:sp>
        <p:nvSpPr>
          <p:cNvPr id="63" name="Rectangle 62">
            <a:extLst>
              <a:ext uri="{FF2B5EF4-FFF2-40B4-BE49-F238E27FC236}">
                <a16:creationId xmlns:a16="http://schemas.microsoft.com/office/drawing/2014/main" id="{74E3577F-9496-5947-A6B7-2DC78F4BEEDE}"/>
              </a:ext>
            </a:extLst>
          </p:cNvPr>
          <p:cNvSpPr/>
          <p:nvPr/>
        </p:nvSpPr>
        <p:spPr>
          <a:xfrm>
            <a:off x="1740411" y="5007668"/>
            <a:ext cx="2254597" cy="369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spcAft>
                <a:spcPts val="400"/>
              </a:spcAft>
              <a:buSzPct val="100000"/>
            </a:pPr>
            <a:endParaRPr lang="en-US" sz="1600" dirty="0"/>
          </a:p>
        </p:txBody>
      </p:sp>
      <p:sp>
        <p:nvSpPr>
          <p:cNvPr id="59" name="Rectangle: Rounded Corners 22">
            <a:extLst>
              <a:ext uri="{FF2B5EF4-FFF2-40B4-BE49-F238E27FC236}">
                <a16:creationId xmlns:a16="http://schemas.microsoft.com/office/drawing/2014/main" id="{3FE17D43-3C97-934E-8E44-EF3A086DC188}"/>
              </a:ext>
            </a:extLst>
          </p:cNvPr>
          <p:cNvSpPr/>
          <p:nvPr/>
        </p:nvSpPr>
        <p:spPr>
          <a:xfrm>
            <a:off x="559778" y="1509184"/>
            <a:ext cx="11056489" cy="1281549"/>
          </a:xfrm>
          <a:prstGeom prst="roundRect">
            <a:avLst>
              <a:gd name="adj" fmla="val 0"/>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914332">
              <a:buSzPct val="100000"/>
              <a:defRPr/>
            </a:pPr>
            <a:endParaRPr lang="en-US" sz="1333" b="1" dirty="0">
              <a:solidFill>
                <a:schemeClr val="bg1"/>
              </a:solidFill>
              <a:latin typeface="Nokia Pure Text" panose="020B0504040602060303" pitchFamily="34" charset="0"/>
              <a:ea typeface="Nokia Pure Text" panose="020B0504040602060303" pitchFamily="34" charset="0"/>
              <a:cs typeface="Nokia Pure Text" panose="020B0504040602060303" pitchFamily="34" charset="0"/>
            </a:endParaRPr>
          </a:p>
        </p:txBody>
      </p:sp>
      <p:sp>
        <p:nvSpPr>
          <p:cNvPr id="46" name="Text Placeholder 15"/>
          <p:cNvSpPr txBox="1">
            <a:spLocks/>
          </p:cNvSpPr>
          <p:nvPr/>
        </p:nvSpPr>
        <p:spPr>
          <a:xfrm rot="16200000">
            <a:off x="3271925" y="4515325"/>
            <a:ext cx="2784003" cy="406401"/>
          </a:xfrm>
          <a:prstGeom prst="rect">
            <a:avLst/>
          </a:prstGeom>
          <a:noFill/>
        </p:spPr>
        <p:txBody>
          <a:bodyPr lIns="0" tIns="121813" rIns="0" bIns="121813"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467" kern="0" dirty="0">
                <a:solidFill>
                  <a:srgbClr val="000000"/>
                </a:solidFill>
                <a:latin typeface="Nokia Pure Text" charset="0"/>
                <a:ea typeface="Nokia Pure Text" charset="0"/>
                <a:cs typeface="Nokia Pure Text" charset="0"/>
              </a:rPr>
              <a:t>Triggers</a:t>
            </a:r>
          </a:p>
        </p:txBody>
      </p:sp>
      <p:cxnSp>
        <p:nvCxnSpPr>
          <p:cNvPr id="47" name="Straight Connector 46"/>
          <p:cNvCxnSpPr>
            <a:cxnSpLocks/>
          </p:cNvCxnSpPr>
          <p:nvPr/>
        </p:nvCxnSpPr>
        <p:spPr>
          <a:xfrm>
            <a:off x="4475092" y="3276235"/>
            <a:ext cx="0" cy="2917436"/>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flipH="1">
            <a:off x="4881492" y="3276235"/>
            <a:ext cx="8" cy="2917436"/>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sz="quarter" idx="15"/>
          </p:nvPr>
        </p:nvSpPr>
        <p:spPr>
          <a:xfrm>
            <a:off x="755034" y="1698163"/>
            <a:ext cx="10822073" cy="1139519"/>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r>
              <a:rPr lang="en-US" sz="1600" dirty="0"/>
              <a:t>Flexible rules engine for high performance, highly customizable policy</a:t>
            </a:r>
          </a:p>
          <a:p>
            <a:pPr lvl="0"/>
            <a:r>
              <a:rPr lang="en-US" sz="1600" dirty="0"/>
              <a:t>Business rules set policy based on the operators needs</a:t>
            </a:r>
          </a:p>
          <a:p>
            <a:pPr lvl="1"/>
            <a:r>
              <a:rPr lang="en-US" sz="1600" dirty="0"/>
              <a:t>Subscriptions, device type, location, access type, time based, customized … in combination</a:t>
            </a:r>
          </a:p>
        </p:txBody>
      </p:sp>
      <p:sp>
        <p:nvSpPr>
          <p:cNvPr id="4" name="Title 3"/>
          <p:cNvSpPr>
            <a:spLocks noGrp="1"/>
          </p:cNvSpPr>
          <p:nvPr>
            <p:ph type="title"/>
          </p:nvPr>
        </p:nvSpPr>
        <p:spPr>
          <a:xfrm>
            <a:off x="556800" y="634447"/>
            <a:ext cx="11078400" cy="412800"/>
          </a:xfrm>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Dynamic policy control</a:t>
            </a:r>
            <a:br>
              <a:rPr lang="en-US" dirty="0"/>
            </a:br>
            <a:br>
              <a:rPr lang="en-US" dirty="0"/>
            </a:br>
            <a:endParaRPr lang="en-US" dirty="0"/>
          </a:p>
        </p:txBody>
      </p:sp>
      <p:sp>
        <p:nvSpPr>
          <p:cNvPr id="7" name="Line 22"/>
          <p:cNvSpPr>
            <a:spLocks noChangeShapeType="1"/>
          </p:cNvSpPr>
          <p:nvPr/>
        </p:nvSpPr>
        <p:spPr bwMode="auto">
          <a:xfrm>
            <a:off x="3984198" y="3460468"/>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9" name="Text Box 25"/>
          <p:cNvSpPr txBox="1">
            <a:spLocks noChangeArrowheads="1"/>
          </p:cNvSpPr>
          <p:nvPr/>
        </p:nvSpPr>
        <p:spPr bwMode="auto">
          <a:xfrm>
            <a:off x="1876920" y="3277422"/>
            <a:ext cx="2112328"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600" kern="0" dirty="0">
                <a:solidFill>
                  <a:schemeClr val="bg1"/>
                </a:solidFill>
                <a:ea typeface="Nokia Pure Text" charset="0"/>
                <a:cs typeface="Nokia Pure Text" charset="0"/>
              </a:rPr>
              <a:t>Subscribed plans</a:t>
            </a:r>
          </a:p>
        </p:txBody>
      </p:sp>
      <p:sp>
        <p:nvSpPr>
          <p:cNvPr id="10" name="Text Box 27"/>
          <p:cNvSpPr txBox="1">
            <a:spLocks noChangeArrowheads="1"/>
          </p:cNvSpPr>
          <p:nvPr/>
        </p:nvSpPr>
        <p:spPr bwMode="auto">
          <a:xfrm>
            <a:off x="1876922" y="3709924"/>
            <a:ext cx="2097364"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600" kern="0" dirty="0">
                <a:solidFill>
                  <a:schemeClr val="bg1"/>
                </a:solidFill>
                <a:ea typeface="Nokia Pure Text" charset="0"/>
                <a:cs typeface="Nokia Pure Text" charset="0"/>
              </a:rPr>
              <a:t>Type of device</a:t>
            </a:r>
          </a:p>
        </p:txBody>
      </p:sp>
      <p:sp>
        <p:nvSpPr>
          <p:cNvPr id="12" name="Rectangle 29"/>
          <p:cNvSpPr>
            <a:spLocks noChangeArrowheads="1"/>
          </p:cNvSpPr>
          <p:nvPr/>
        </p:nvSpPr>
        <p:spPr bwMode="auto">
          <a:xfrm>
            <a:off x="5327617" y="4265793"/>
            <a:ext cx="1200000" cy="960000"/>
          </a:xfrm>
          <a:prstGeom prst="rect">
            <a:avLst/>
          </a:prstGeom>
          <a:solidFill>
            <a:schemeClr val="accent3"/>
          </a:solidFill>
          <a:ln w="12700">
            <a:noFill/>
            <a:prstDash val="solid"/>
            <a:headEnd/>
            <a:tailEnd/>
          </a:ln>
        </p:spPr>
        <p:style>
          <a:lnRef idx="2">
            <a:schemeClr val="accent3"/>
          </a:lnRef>
          <a:fillRef idx="1">
            <a:schemeClr val="lt1"/>
          </a:fillRef>
          <a:effectRef idx="0">
            <a:schemeClr val="accent3"/>
          </a:effectRef>
          <a:fontRef idx="minor">
            <a:schemeClr val="dk1"/>
          </a:fontRef>
        </p:style>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spcBef>
                <a:spcPct val="50000"/>
              </a:spcBef>
              <a:defRPr/>
            </a:pPr>
            <a:r>
              <a:rPr lang="en-US" sz="1600" kern="0" dirty="0">
                <a:solidFill>
                  <a:schemeClr val="tx2"/>
                </a:solidFill>
                <a:ea typeface="MS PGothic" pitchFamily="34" charset="-128"/>
              </a:rPr>
              <a:t>Data available to rules</a:t>
            </a:r>
          </a:p>
        </p:txBody>
      </p:sp>
      <p:sp>
        <p:nvSpPr>
          <p:cNvPr id="16" name="Rectangle 35"/>
          <p:cNvSpPr>
            <a:spLocks noChangeArrowheads="1"/>
          </p:cNvSpPr>
          <p:nvPr/>
        </p:nvSpPr>
        <p:spPr bwMode="auto">
          <a:xfrm>
            <a:off x="6978865" y="4265793"/>
            <a:ext cx="1200000" cy="960000"/>
          </a:xfrm>
          <a:prstGeom prst="rect">
            <a:avLst/>
          </a:prstGeom>
          <a:solidFill>
            <a:schemeClr val="accent3"/>
          </a:solidFill>
          <a:ln w="12700">
            <a:noFill/>
            <a:prstDash val="solid"/>
            <a:headEnd/>
            <a:tailEnd/>
          </a:ln>
        </p:spPr>
        <p:style>
          <a:lnRef idx="2">
            <a:schemeClr val="accent3"/>
          </a:lnRef>
          <a:fillRef idx="1">
            <a:schemeClr val="lt1"/>
          </a:fillRef>
          <a:effectRef idx="0">
            <a:schemeClr val="accent3"/>
          </a:effectRef>
          <a:fontRef idx="minor">
            <a:schemeClr val="dk1"/>
          </a:fontRef>
        </p:style>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spcBef>
                <a:spcPct val="50000"/>
              </a:spcBef>
              <a:defRPr/>
            </a:pPr>
            <a:r>
              <a:rPr lang="en-US" sz="1600" kern="0" dirty="0">
                <a:solidFill>
                  <a:schemeClr val="tx2"/>
                </a:solidFill>
                <a:ea typeface="MS PGothic" pitchFamily="34" charset="-128"/>
              </a:rPr>
              <a:t>Business rules</a:t>
            </a:r>
          </a:p>
        </p:txBody>
      </p:sp>
      <p:sp>
        <p:nvSpPr>
          <p:cNvPr id="18" name="Rectangle 39"/>
          <p:cNvSpPr>
            <a:spLocks noChangeArrowheads="1"/>
          </p:cNvSpPr>
          <p:nvPr/>
        </p:nvSpPr>
        <p:spPr bwMode="auto">
          <a:xfrm>
            <a:off x="8617543" y="4265793"/>
            <a:ext cx="1200000" cy="960000"/>
          </a:xfrm>
          <a:prstGeom prst="rect">
            <a:avLst/>
          </a:prstGeom>
          <a:solidFill>
            <a:schemeClr val="accent3"/>
          </a:solidFill>
          <a:ln w="12700">
            <a:noFill/>
            <a:prstDash val="solid"/>
            <a:headEnd/>
            <a:tailEnd/>
          </a:ln>
        </p:spPr>
        <p:style>
          <a:lnRef idx="2">
            <a:schemeClr val="accent3"/>
          </a:lnRef>
          <a:fillRef idx="1">
            <a:schemeClr val="lt1"/>
          </a:fillRef>
          <a:effectRef idx="0">
            <a:schemeClr val="accent3"/>
          </a:effectRef>
          <a:fontRef idx="minor">
            <a:schemeClr val="dk1"/>
          </a:fontRef>
        </p:style>
        <p:txBody>
          <a:bodyPr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spcBef>
                <a:spcPct val="50000"/>
              </a:spcBef>
              <a:defRPr/>
            </a:pPr>
            <a:r>
              <a:rPr lang="en-US" sz="1600" kern="0" dirty="0">
                <a:solidFill>
                  <a:schemeClr val="tx2"/>
                </a:solidFill>
                <a:ea typeface="MS PGothic" pitchFamily="34" charset="-128"/>
              </a:rPr>
              <a:t>Execute  actions</a:t>
            </a:r>
          </a:p>
        </p:txBody>
      </p:sp>
      <p:sp>
        <p:nvSpPr>
          <p:cNvPr id="20" name="Text Box 42"/>
          <p:cNvSpPr txBox="1">
            <a:spLocks noChangeArrowheads="1"/>
          </p:cNvSpPr>
          <p:nvPr/>
        </p:nvSpPr>
        <p:spPr bwMode="auto">
          <a:xfrm>
            <a:off x="10139090" y="4351906"/>
            <a:ext cx="1307196" cy="276999"/>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200" kern="0" dirty="0">
                <a:solidFill>
                  <a:srgbClr val="000000"/>
                </a:solidFill>
                <a:ea typeface="Nokia Pure Text" charset="0"/>
                <a:cs typeface="Nokia Pure Text" charset="0"/>
              </a:rPr>
              <a:t>Policy to gateway</a:t>
            </a:r>
          </a:p>
        </p:txBody>
      </p:sp>
      <p:sp>
        <p:nvSpPr>
          <p:cNvPr id="21" name="Text Box 43"/>
          <p:cNvSpPr txBox="1">
            <a:spLocks noChangeArrowheads="1"/>
          </p:cNvSpPr>
          <p:nvPr/>
        </p:nvSpPr>
        <p:spPr bwMode="auto">
          <a:xfrm>
            <a:off x="10163244" y="4831746"/>
            <a:ext cx="1016517" cy="276999"/>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200" kern="0" dirty="0">
                <a:solidFill>
                  <a:srgbClr val="000000"/>
                </a:solidFill>
                <a:ea typeface="Nokia Pure Text" charset="0"/>
                <a:cs typeface="Nokia Pure Text" charset="0"/>
              </a:rPr>
              <a:t>Policy to TDF</a:t>
            </a:r>
          </a:p>
        </p:txBody>
      </p:sp>
      <p:sp>
        <p:nvSpPr>
          <p:cNvPr id="24" name="Text Box 25"/>
          <p:cNvSpPr txBox="1">
            <a:spLocks noChangeArrowheads="1"/>
          </p:cNvSpPr>
          <p:nvPr/>
        </p:nvSpPr>
        <p:spPr bwMode="auto">
          <a:xfrm>
            <a:off x="1870511" y="4149168"/>
            <a:ext cx="2097364"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600" kern="0" dirty="0">
                <a:solidFill>
                  <a:schemeClr val="bg1"/>
                </a:solidFill>
                <a:ea typeface="Nokia Pure Text" charset="0"/>
                <a:cs typeface="Nokia Pure Text" charset="0"/>
              </a:rPr>
              <a:t>Location</a:t>
            </a:r>
          </a:p>
        </p:txBody>
      </p:sp>
      <p:sp>
        <p:nvSpPr>
          <p:cNvPr id="28" name="Text Box 25"/>
          <p:cNvSpPr txBox="1">
            <a:spLocks noChangeArrowheads="1"/>
          </p:cNvSpPr>
          <p:nvPr/>
        </p:nvSpPr>
        <p:spPr bwMode="auto">
          <a:xfrm>
            <a:off x="1870512" y="4579946"/>
            <a:ext cx="2131561"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600" kern="0" dirty="0">
                <a:solidFill>
                  <a:schemeClr val="bg1"/>
                </a:solidFill>
                <a:ea typeface="Nokia Pure Text" charset="0"/>
                <a:cs typeface="Nokia Pure Text" charset="0"/>
              </a:rPr>
              <a:t>Access method</a:t>
            </a:r>
          </a:p>
        </p:txBody>
      </p:sp>
      <p:sp>
        <p:nvSpPr>
          <p:cNvPr id="30" name="Text Box 25"/>
          <p:cNvSpPr txBox="1">
            <a:spLocks noChangeArrowheads="1"/>
          </p:cNvSpPr>
          <p:nvPr/>
        </p:nvSpPr>
        <p:spPr bwMode="auto">
          <a:xfrm>
            <a:off x="3052268" y="5917091"/>
            <a:ext cx="882721"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r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dirty="0">
                <a:solidFill>
                  <a:srgbClr val="000000"/>
                </a:solidFill>
                <a:ea typeface="Nokia Pure Text" charset="0"/>
                <a:cs typeface="Nokia Pure Text" charset="0"/>
              </a:rPr>
              <a:t>Day/T</a:t>
            </a:r>
            <a:r>
              <a:rPr lang="en-US" sz="1600" kern="0" dirty="0" err="1">
                <a:solidFill>
                  <a:srgbClr val="000000"/>
                </a:solidFill>
                <a:ea typeface="Nokia Pure Text" charset="0"/>
                <a:cs typeface="Nokia Pure Text" charset="0"/>
              </a:rPr>
              <a:t>ime</a:t>
            </a:r>
            <a:endParaRPr lang="en-US" sz="1600" kern="0" dirty="0">
              <a:solidFill>
                <a:srgbClr val="000000"/>
              </a:solidFill>
              <a:ea typeface="Nokia Pure Text" charset="0"/>
              <a:cs typeface="Nokia Pure Text" charset="0"/>
            </a:endParaRPr>
          </a:p>
        </p:txBody>
      </p:sp>
      <p:sp>
        <p:nvSpPr>
          <p:cNvPr id="31" name="Line 22"/>
          <p:cNvSpPr>
            <a:spLocks noChangeShapeType="1"/>
          </p:cNvSpPr>
          <p:nvPr/>
        </p:nvSpPr>
        <p:spPr bwMode="auto">
          <a:xfrm>
            <a:off x="1792206" y="5817997"/>
            <a:ext cx="2540732" cy="3"/>
          </a:xfrm>
          <a:prstGeom prst="line">
            <a:avLst/>
          </a:prstGeom>
          <a:noFill/>
          <a:ln w="9525">
            <a:solidFill>
              <a:schemeClr val="accent2"/>
            </a:solidFill>
            <a:prstDash val="dash"/>
            <a:round/>
            <a:headEnd/>
            <a:tailEnd type="none" w="med" len="med"/>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32" name="Text Box 25"/>
          <p:cNvSpPr txBox="1">
            <a:spLocks noChangeArrowheads="1"/>
          </p:cNvSpPr>
          <p:nvPr/>
        </p:nvSpPr>
        <p:spPr bwMode="auto">
          <a:xfrm>
            <a:off x="1899677" y="5501291"/>
            <a:ext cx="692497" cy="318100"/>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r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467" kern="0" dirty="0">
                <a:solidFill>
                  <a:schemeClr val="bg1">
                    <a:lumMod val="65000"/>
                  </a:schemeClr>
                </a:solidFill>
                <a:ea typeface="Nokia Pure Text" charset="0"/>
                <a:cs typeface="Nokia Pure Text" charset="0"/>
              </a:rPr>
              <a:t>External</a:t>
            </a:r>
          </a:p>
        </p:txBody>
      </p:sp>
      <p:sp>
        <p:nvSpPr>
          <p:cNvPr id="33" name="Text Box 25"/>
          <p:cNvSpPr txBox="1">
            <a:spLocks noChangeArrowheads="1"/>
          </p:cNvSpPr>
          <p:nvPr/>
        </p:nvSpPr>
        <p:spPr bwMode="auto">
          <a:xfrm>
            <a:off x="1899677" y="5802481"/>
            <a:ext cx="654025" cy="318100"/>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r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r>
              <a:rPr lang="en-US" sz="1467" kern="0" dirty="0">
                <a:solidFill>
                  <a:schemeClr val="bg1">
                    <a:lumMod val="65000"/>
                  </a:schemeClr>
                </a:solidFill>
                <a:ea typeface="Nokia Pure Text" charset="0"/>
                <a:cs typeface="Nokia Pure Text" charset="0"/>
              </a:rPr>
              <a:t>Internal</a:t>
            </a:r>
          </a:p>
        </p:txBody>
      </p:sp>
      <p:sp>
        <p:nvSpPr>
          <p:cNvPr id="34" name="Text Box 25"/>
          <p:cNvSpPr txBox="1">
            <a:spLocks noChangeArrowheads="1"/>
          </p:cNvSpPr>
          <p:nvPr/>
        </p:nvSpPr>
        <p:spPr bwMode="auto">
          <a:xfrm>
            <a:off x="5095982" y="3266790"/>
            <a:ext cx="1663276" cy="523220"/>
          </a:xfrm>
          <a:prstGeom prst="rect">
            <a:avLst/>
          </a:prstGeom>
          <a:noFill/>
          <a:ln w="9525">
            <a:noFill/>
            <a:miter lim="800000"/>
            <a:headEnd/>
            <a:tailEnd/>
          </a:ln>
          <a:effectLst>
            <a:prstShdw prst="shdw17" dist="17961" dir="2700000">
              <a:srgbClr val="00B9E1">
                <a:gamma/>
                <a:shade val="60000"/>
                <a:invGamma/>
              </a:srgbClr>
            </a:prstShdw>
          </a:effectLst>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400" kern="0" dirty="0">
                <a:solidFill>
                  <a:srgbClr val="000000"/>
                </a:solidFill>
                <a:ea typeface="Nokia Pure Text" charset="0"/>
                <a:cs typeface="Nokia Pure Text" charset="0"/>
              </a:rPr>
              <a:t>M</a:t>
            </a:r>
            <a:r>
              <a:rPr lang="en-US" sz="1400" kern="0" dirty="0" err="1">
                <a:solidFill>
                  <a:srgbClr val="000000"/>
                </a:solidFill>
                <a:ea typeface="Nokia Pure Text" charset="0"/>
                <a:cs typeface="Nokia Pure Text" charset="0"/>
              </a:rPr>
              <a:t>essage</a:t>
            </a:r>
            <a:r>
              <a:rPr lang="en-US" sz="1400" kern="0" dirty="0">
                <a:solidFill>
                  <a:srgbClr val="000000"/>
                </a:solidFill>
                <a:ea typeface="Nokia Pure Text" charset="0"/>
                <a:cs typeface="Nokia Pure Text" charset="0"/>
              </a:rPr>
              <a:t> received</a:t>
            </a:r>
          </a:p>
          <a:p>
            <a:pPr algn="ctr" defTabSz="1219140">
              <a:defRPr/>
            </a:pPr>
            <a:r>
              <a:rPr lang="en-US" sz="1400" kern="0" dirty="0">
                <a:solidFill>
                  <a:srgbClr val="000000"/>
                </a:solidFill>
                <a:ea typeface="Nokia Pure Text" charset="0"/>
                <a:cs typeface="Nokia Pure Text" charset="0"/>
              </a:rPr>
              <a:t>Cached sessions</a:t>
            </a:r>
          </a:p>
        </p:txBody>
      </p:sp>
      <p:sp>
        <p:nvSpPr>
          <p:cNvPr id="35" name="Text Box 25"/>
          <p:cNvSpPr txBox="1">
            <a:spLocks noChangeArrowheads="1"/>
          </p:cNvSpPr>
          <p:nvPr/>
        </p:nvSpPr>
        <p:spPr bwMode="auto">
          <a:xfrm>
            <a:off x="5259157" y="5727639"/>
            <a:ext cx="1502976" cy="523220"/>
          </a:xfrm>
          <a:prstGeom prst="rect">
            <a:avLst/>
          </a:prstGeom>
          <a:noFill/>
          <a:ln w="9525">
            <a:noFill/>
            <a:miter lim="800000"/>
            <a:headEnd/>
            <a:tailEnd/>
          </a:ln>
          <a:effectLst>
            <a:prstShdw prst="shdw17" dist="17961" dir="2700000">
              <a:srgbClr val="00B9E1">
                <a:gamma/>
                <a:shade val="60000"/>
                <a:invGamma/>
              </a:srgbClr>
            </a:prstShdw>
          </a:effectLst>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ctr" defTabSz="1219140">
              <a:defRPr/>
            </a:pPr>
            <a:r>
              <a:rPr lang="en-US" sz="1400" kern="0" dirty="0">
                <a:solidFill>
                  <a:srgbClr val="000000"/>
                </a:solidFill>
                <a:ea typeface="Nokia Pure Text" charset="0"/>
                <a:cs typeface="Nokia Pure Text" charset="0"/>
              </a:rPr>
              <a:t>S</a:t>
            </a:r>
            <a:r>
              <a:rPr lang="en-US" sz="1400" kern="0" dirty="0" err="1">
                <a:solidFill>
                  <a:srgbClr val="000000"/>
                </a:solidFill>
                <a:ea typeface="Nokia Pure Text" charset="0"/>
                <a:cs typeface="Nokia Pure Text" charset="0"/>
              </a:rPr>
              <a:t>ubscriber</a:t>
            </a:r>
            <a:r>
              <a:rPr lang="en-US" sz="1400" kern="0" dirty="0">
                <a:solidFill>
                  <a:srgbClr val="000000"/>
                </a:solidFill>
                <a:ea typeface="Nokia Pure Text" charset="0"/>
                <a:cs typeface="Nokia Pure Text" charset="0"/>
              </a:rPr>
              <a:t> data</a:t>
            </a:r>
          </a:p>
          <a:p>
            <a:pPr algn="ctr" defTabSz="1219140">
              <a:defRPr/>
            </a:pPr>
            <a:r>
              <a:rPr lang="en-US" sz="1400" kern="0" dirty="0">
                <a:solidFill>
                  <a:srgbClr val="000000"/>
                </a:solidFill>
                <a:ea typeface="Nokia Pure Text" charset="0"/>
                <a:cs typeface="Nokia Pure Text" charset="0"/>
              </a:rPr>
              <a:t>Custom data</a:t>
            </a:r>
          </a:p>
        </p:txBody>
      </p:sp>
      <p:sp>
        <p:nvSpPr>
          <p:cNvPr id="37" name="Line 22"/>
          <p:cNvSpPr>
            <a:spLocks noChangeShapeType="1"/>
          </p:cNvSpPr>
          <p:nvPr/>
        </p:nvSpPr>
        <p:spPr bwMode="auto">
          <a:xfrm>
            <a:off x="3984198" y="3892776"/>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38" name="Line 22"/>
          <p:cNvSpPr>
            <a:spLocks noChangeShapeType="1"/>
          </p:cNvSpPr>
          <p:nvPr/>
        </p:nvSpPr>
        <p:spPr bwMode="auto">
          <a:xfrm>
            <a:off x="3984198" y="4325200"/>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39" name="Line 22"/>
          <p:cNvSpPr>
            <a:spLocks noChangeShapeType="1"/>
          </p:cNvSpPr>
          <p:nvPr/>
        </p:nvSpPr>
        <p:spPr bwMode="auto">
          <a:xfrm>
            <a:off x="3996035" y="4756097"/>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0" name="Line 22"/>
          <p:cNvSpPr>
            <a:spLocks noChangeShapeType="1"/>
          </p:cNvSpPr>
          <p:nvPr/>
        </p:nvSpPr>
        <p:spPr bwMode="auto">
          <a:xfrm>
            <a:off x="4006305" y="6115177"/>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1" name="Line 22"/>
          <p:cNvSpPr>
            <a:spLocks noChangeShapeType="1"/>
          </p:cNvSpPr>
          <p:nvPr/>
        </p:nvSpPr>
        <p:spPr bwMode="auto">
          <a:xfrm>
            <a:off x="4962261" y="4745793"/>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2" name="Line 22"/>
          <p:cNvSpPr>
            <a:spLocks noChangeShapeType="1"/>
          </p:cNvSpPr>
          <p:nvPr/>
        </p:nvSpPr>
        <p:spPr bwMode="auto">
          <a:xfrm>
            <a:off x="6614847" y="4745793"/>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3" name="Line 22"/>
          <p:cNvSpPr>
            <a:spLocks noChangeShapeType="1"/>
          </p:cNvSpPr>
          <p:nvPr/>
        </p:nvSpPr>
        <p:spPr bwMode="auto">
          <a:xfrm>
            <a:off x="8262999" y="4745793"/>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4" name="Line 22"/>
          <p:cNvSpPr>
            <a:spLocks noChangeShapeType="1"/>
          </p:cNvSpPr>
          <p:nvPr/>
        </p:nvSpPr>
        <p:spPr bwMode="auto">
          <a:xfrm>
            <a:off x="10139089" y="4665847"/>
            <a:ext cx="1296000" cy="0"/>
          </a:xfrm>
          <a:prstGeom prst="line">
            <a:avLst/>
          </a:prstGeom>
          <a:noFill/>
          <a:ln w="12700" cap="sq">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45" name="Line 22"/>
          <p:cNvSpPr>
            <a:spLocks noChangeShapeType="1"/>
          </p:cNvSpPr>
          <p:nvPr/>
        </p:nvSpPr>
        <p:spPr bwMode="auto">
          <a:xfrm>
            <a:off x="10139089" y="4825740"/>
            <a:ext cx="1296000" cy="0"/>
          </a:xfrm>
          <a:prstGeom prst="line">
            <a:avLst/>
          </a:prstGeom>
          <a:noFill/>
          <a:ln w="12700" cap="sq">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cxnSp>
        <p:nvCxnSpPr>
          <p:cNvPr id="48" name="Straight Connector 47"/>
          <p:cNvCxnSpPr/>
          <p:nvPr/>
        </p:nvCxnSpPr>
        <p:spPr>
          <a:xfrm>
            <a:off x="10139089" y="4665848"/>
            <a:ext cx="0" cy="159893"/>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9" name="Line 22"/>
          <p:cNvSpPr>
            <a:spLocks noChangeShapeType="1"/>
          </p:cNvSpPr>
          <p:nvPr/>
        </p:nvSpPr>
        <p:spPr bwMode="auto">
          <a:xfrm>
            <a:off x="9817545" y="4745793"/>
            <a:ext cx="321547" cy="0"/>
          </a:xfrm>
          <a:prstGeom prst="line">
            <a:avLst/>
          </a:prstGeom>
          <a:noFill/>
          <a:ln w="12700">
            <a:solidFill>
              <a:srgbClr val="000000"/>
            </a:solidFill>
            <a:round/>
            <a:headEnd type="none" w="sm" len="sm"/>
            <a:tailEnd type="non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grpSp>
        <p:nvGrpSpPr>
          <p:cNvPr id="53" name="Group 52"/>
          <p:cNvGrpSpPr/>
          <p:nvPr/>
        </p:nvGrpSpPr>
        <p:grpSpPr>
          <a:xfrm>
            <a:off x="5718853" y="3865173"/>
            <a:ext cx="417535" cy="213121"/>
            <a:chOff x="3189440" y="2783425"/>
            <a:chExt cx="313151" cy="159841"/>
          </a:xfrm>
        </p:grpSpPr>
        <p:sp>
          <p:nvSpPr>
            <p:cNvPr id="51" name="Line 22"/>
            <p:cNvSpPr>
              <a:spLocks noChangeShapeType="1"/>
            </p:cNvSpPr>
            <p:nvPr/>
          </p:nvSpPr>
          <p:spPr bwMode="auto">
            <a:xfrm>
              <a:off x="3502591" y="2783425"/>
              <a:ext cx="0" cy="159841"/>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52" name="Line 22"/>
            <p:cNvSpPr>
              <a:spLocks noChangeShapeType="1"/>
            </p:cNvSpPr>
            <p:nvPr/>
          </p:nvSpPr>
          <p:spPr bwMode="auto">
            <a:xfrm>
              <a:off x="3189440" y="2783425"/>
              <a:ext cx="0" cy="159841"/>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grpSp>
      <p:grpSp>
        <p:nvGrpSpPr>
          <p:cNvPr id="54" name="Group 53"/>
          <p:cNvGrpSpPr/>
          <p:nvPr/>
        </p:nvGrpSpPr>
        <p:grpSpPr>
          <a:xfrm>
            <a:off x="5718853" y="5413297"/>
            <a:ext cx="417535" cy="213121"/>
            <a:chOff x="3189440" y="2783425"/>
            <a:chExt cx="313151" cy="159841"/>
          </a:xfrm>
        </p:grpSpPr>
        <p:sp>
          <p:nvSpPr>
            <p:cNvPr id="55" name="Line 22"/>
            <p:cNvSpPr>
              <a:spLocks noChangeShapeType="1"/>
            </p:cNvSpPr>
            <p:nvPr/>
          </p:nvSpPr>
          <p:spPr bwMode="auto">
            <a:xfrm>
              <a:off x="3502591" y="2783425"/>
              <a:ext cx="0" cy="159841"/>
            </a:xfrm>
            <a:prstGeom prst="line">
              <a:avLst/>
            </a:prstGeom>
            <a:noFill/>
            <a:ln w="12700">
              <a:solidFill>
                <a:srgbClr val="000000"/>
              </a:solidFill>
              <a:round/>
              <a:headEnd type="triangle" w="sm" len="sm"/>
              <a:tailEnd type="non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56" name="Line 22"/>
            <p:cNvSpPr>
              <a:spLocks noChangeShapeType="1"/>
            </p:cNvSpPr>
            <p:nvPr/>
          </p:nvSpPr>
          <p:spPr bwMode="auto">
            <a:xfrm>
              <a:off x="3189440" y="2783425"/>
              <a:ext cx="0" cy="159841"/>
            </a:xfrm>
            <a:prstGeom prst="line">
              <a:avLst/>
            </a:prstGeom>
            <a:noFill/>
            <a:ln w="12700">
              <a:solidFill>
                <a:srgbClr val="000000"/>
              </a:solidFill>
              <a:round/>
              <a:headEnd type="triangle" w="sm" len="sm"/>
              <a:tailEnd type="non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grpSp>
      <p:sp>
        <p:nvSpPr>
          <p:cNvPr id="50" name="Text Box 25">
            <a:extLst>
              <a:ext uri="{FF2B5EF4-FFF2-40B4-BE49-F238E27FC236}">
                <a16:creationId xmlns:a16="http://schemas.microsoft.com/office/drawing/2014/main" id="{9E739CC8-034D-47A2-B079-D45DAC947C78}"/>
              </a:ext>
            </a:extLst>
          </p:cNvPr>
          <p:cNvSpPr txBox="1">
            <a:spLocks noChangeArrowheads="1"/>
          </p:cNvSpPr>
          <p:nvPr/>
        </p:nvSpPr>
        <p:spPr bwMode="auto">
          <a:xfrm>
            <a:off x="1870512" y="5011502"/>
            <a:ext cx="2133533"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spcBef>
                <a:spcPct val="50000"/>
              </a:spcBef>
              <a:defRPr/>
            </a:pPr>
            <a:r>
              <a:rPr lang="en-US" sz="1600" kern="0" dirty="0">
                <a:solidFill>
                  <a:schemeClr val="bg1"/>
                </a:solidFill>
                <a:ea typeface="Nokia Pure Text" charset="0"/>
                <a:cs typeface="Nokia Pure Text" charset="0"/>
              </a:rPr>
              <a:t>Customized policy</a:t>
            </a:r>
          </a:p>
        </p:txBody>
      </p:sp>
      <p:sp>
        <p:nvSpPr>
          <p:cNvPr id="58" name="Line 22">
            <a:extLst>
              <a:ext uri="{FF2B5EF4-FFF2-40B4-BE49-F238E27FC236}">
                <a16:creationId xmlns:a16="http://schemas.microsoft.com/office/drawing/2014/main" id="{A226FC39-2382-4356-9E27-79D85351CF35}"/>
              </a:ext>
            </a:extLst>
          </p:cNvPr>
          <p:cNvSpPr>
            <a:spLocks noChangeShapeType="1"/>
          </p:cNvSpPr>
          <p:nvPr/>
        </p:nvSpPr>
        <p:spPr bwMode="auto">
          <a:xfrm>
            <a:off x="3986170" y="5183420"/>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64" name="Line 22">
            <a:extLst>
              <a:ext uri="{FF2B5EF4-FFF2-40B4-BE49-F238E27FC236}">
                <a16:creationId xmlns:a16="http://schemas.microsoft.com/office/drawing/2014/main" id="{CC370950-6E40-49D9-851D-C9D99F33D71C}"/>
              </a:ext>
            </a:extLst>
          </p:cNvPr>
          <p:cNvSpPr>
            <a:spLocks noChangeShapeType="1"/>
          </p:cNvSpPr>
          <p:nvPr/>
        </p:nvSpPr>
        <p:spPr bwMode="auto">
          <a:xfrm>
            <a:off x="1415875" y="4909715"/>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65" name="Line 22">
            <a:extLst>
              <a:ext uri="{FF2B5EF4-FFF2-40B4-BE49-F238E27FC236}">
                <a16:creationId xmlns:a16="http://schemas.microsoft.com/office/drawing/2014/main" id="{23F80AEB-C6B3-473B-A300-ACB4E26A6981}"/>
              </a:ext>
            </a:extLst>
          </p:cNvPr>
          <p:cNvSpPr>
            <a:spLocks noChangeShapeType="1"/>
          </p:cNvSpPr>
          <p:nvPr/>
        </p:nvSpPr>
        <p:spPr bwMode="auto">
          <a:xfrm>
            <a:off x="1415875" y="5286043"/>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66" name="Line 22">
            <a:extLst>
              <a:ext uri="{FF2B5EF4-FFF2-40B4-BE49-F238E27FC236}">
                <a16:creationId xmlns:a16="http://schemas.microsoft.com/office/drawing/2014/main" id="{D13774DE-C4FB-419E-89FD-7D40C5CF50B2}"/>
              </a:ext>
            </a:extLst>
          </p:cNvPr>
          <p:cNvSpPr>
            <a:spLocks noChangeShapeType="1"/>
          </p:cNvSpPr>
          <p:nvPr/>
        </p:nvSpPr>
        <p:spPr bwMode="auto">
          <a:xfrm>
            <a:off x="1416434" y="4097988"/>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67" name="Text Box 25">
            <a:extLst>
              <a:ext uri="{FF2B5EF4-FFF2-40B4-BE49-F238E27FC236}">
                <a16:creationId xmlns:a16="http://schemas.microsoft.com/office/drawing/2014/main" id="{2C4D0E75-8A50-4C6D-B887-134905C7A33A}"/>
              </a:ext>
            </a:extLst>
          </p:cNvPr>
          <p:cNvSpPr txBox="1">
            <a:spLocks noChangeArrowheads="1"/>
          </p:cNvSpPr>
          <p:nvPr/>
        </p:nvSpPr>
        <p:spPr bwMode="auto">
          <a:xfrm>
            <a:off x="1066207" y="3928713"/>
            <a:ext cx="364631"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err="1">
                <a:solidFill>
                  <a:srgbClr val="000000"/>
                </a:solidFill>
                <a:ea typeface="Nokia Pure Text" charset="0"/>
                <a:cs typeface="Nokia Pure Text" charset="0"/>
              </a:rPr>
              <a:t>Gx</a:t>
            </a:r>
            <a:endParaRPr lang="en-US" sz="1600" kern="0">
              <a:solidFill>
                <a:srgbClr val="000000"/>
              </a:solidFill>
              <a:ea typeface="Nokia Pure Text" charset="0"/>
              <a:cs typeface="Nokia Pure Text" charset="0"/>
            </a:endParaRPr>
          </a:p>
        </p:txBody>
      </p:sp>
      <p:sp>
        <p:nvSpPr>
          <p:cNvPr id="68" name="Line 22">
            <a:extLst>
              <a:ext uri="{FF2B5EF4-FFF2-40B4-BE49-F238E27FC236}">
                <a16:creationId xmlns:a16="http://schemas.microsoft.com/office/drawing/2014/main" id="{C7AC568D-7260-4F47-BE6F-C1647181933A}"/>
              </a:ext>
            </a:extLst>
          </p:cNvPr>
          <p:cNvSpPr>
            <a:spLocks noChangeShapeType="1"/>
          </p:cNvSpPr>
          <p:nvPr/>
        </p:nvSpPr>
        <p:spPr bwMode="auto">
          <a:xfrm>
            <a:off x="1415875" y="4530221"/>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69" name="Line 22">
            <a:extLst>
              <a:ext uri="{FF2B5EF4-FFF2-40B4-BE49-F238E27FC236}">
                <a16:creationId xmlns:a16="http://schemas.microsoft.com/office/drawing/2014/main" id="{C73E1593-EC75-4EEF-9A17-E9A6D05AE16B}"/>
              </a:ext>
            </a:extLst>
          </p:cNvPr>
          <p:cNvSpPr>
            <a:spLocks noChangeShapeType="1"/>
          </p:cNvSpPr>
          <p:nvPr/>
        </p:nvSpPr>
        <p:spPr bwMode="auto">
          <a:xfrm>
            <a:off x="1410869" y="3708291"/>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70" name="Text Box 25">
            <a:extLst>
              <a:ext uri="{FF2B5EF4-FFF2-40B4-BE49-F238E27FC236}">
                <a16:creationId xmlns:a16="http://schemas.microsoft.com/office/drawing/2014/main" id="{8CF4625B-D9DA-485B-BE18-9807FC9EDAFE}"/>
              </a:ext>
            </a:extLst>
          </p:cNvPr>
          <p:cNvSpPr txBox="1">
            <a:spLocks noChangeArrowheads="1"/>
          </p:cNvSpPr>
          <p:nvPr/>
        </p:nvSpPr>
        <p:spPr bwMode="auto">
          <a:xfrm>
            <a:off x="923851" y="3539015"/>
            <a:ext cx="501420"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dirty="0">
                <a:solidFill>
                  <a:srgbClr val="000000"/>
                </a:solidFill>
                <a:ea typeface="Nokia Pure Text" charset="0"/>
                <a:cs typeface="Nokia Pure Text" charset="0"/>
              </a:rPr>
              <a:t>N28</a:t>
            </a:r>
          </a:p>
        </p:txBody>
      </p:sp>
      <p:sp>
        <p:nvSpPr>
          <p:cNvPr id="71" name="Line 22">
            <a:extLst>
              <a:ext uri="{FF2B5EF4-FFF2-40B4-BE49-F238E27FC236}">
                <a16:creationId xmlns:a16="http://schemas.microsoft.com/office/drawing/2014/main" id="{16770612-1D2A-444E-A970-70E10B4B0215}"/>
              </a:ext>
            </a:extLst>
          </p:cNvPr>
          <p:cNvSpPr>
            <a:spLocks noChangeShapeType="1"/>
          </p:cNvSpPr>
          <p:nvPr/>
        </p:nvSpPr>
        <p:spPr bwMode="auto">
          <a:xfrm>
            <a:off x="1405302" y="3326944"/>
            <a:ext cx="284327" cy="0"/>
          </a:xfrm>
          <a:prstGeom prst="line">
            <a:avLst/>
          </a:prstGeom>
          <a:noFill/>
          <a:ln w="12700">
            <a:solidFill>
              <a:srgbClr val="000000"/>
            </a:solidFill>
            <a:round/>
            <a:headEnd type="none" w="sm" len="sm"/>
            <a:tailEnd type="triangle" w="sm" len="sm"/>
          </a:ln>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defTabSz="1219140">
              <a:spcBef>
                <a:spcPct val="50000"/>
              </a:spcBef>
              <a:defRPr/>
            </a:pPr>
            <a:endParaRPr lang="en-US" kern="0">
              <a:solidFill>
                <a:srgbClr val="404040"/>
              </a:solidFill>
              <a:ea typeface="MS PGothic" pitchFamily="34" charset="-128"/>
            </a:endParaRPr>
          </a:p>
        </p:txBody>
      </p:sp>
      <p:sp>
        <p:nvSpPr>
          <p:cNvPr id="72" name="Text Box 25">
            <a:extLst>
              <a:ext uri="{FF2B5EF4-FFF2-40B4-BE49-F238E27FC236}">
                <a16:creationId xmlns:a16="http://schemas.microsoft.com/office/drawing/2014/main" id="{F61F4608-11EB-4F7B-A4F8-8AD382E2E2B3}"/>
              </a:ext>
            </a:extLst>
          </p:cNvPr>
          <p:cNvSpPr txBox="1">
            <a:spLocks noChangeArrowheads="1"/>
          </p:cNvSpPr>
          <p:nvPr/>
        </p:nvSpPr>
        <p:spPr bwMode="auto">
          <a:xfrm>
            <a:off x="1040589" y="3157246"/>
            <a:ext cx="379591"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dirty="0">
                <a:solidFill>
                  <a:srgbClr val="000000"/>
                </a:solidFill>
                <a:ea typeface="Nokia Pure Text" charset="0"/>
                <a:cs typeface="Nokia Pure Text" charset="0"/>
              </a:rPr>
              <a:t>N7</a:t>
            </a:r>
          </a:p>
        </p:txBody>
      </p:sp>
      <p:sp>
        <p:nvSpPr>
          <p:cNvPr id="73" name="Text Box 27">
            <a:extLst>
              <a:ext uri="{FF2B5EF4-FFF2-40B4-BE49-F238E27FC236}">
                <a16:creationId xmlns:a16="http://schemas.microsoft.com/office/drawing/2014/main" id="{342E2B0D-3D50-40C7-8E69-44C0FF2B98F2}"/>
              </a:ext>
            </a:extLst>
          </p:cNvPr>
          <p:cNvSpPr txBox="1">
            <a:spLocks noChangeArrowheads="1"/>
          </p:cNvSpPr>
          <p:nvPr/>
        </p:nvSpPr>
        <p:spPr bwMode="auto">
          <a:xfrm>
            <a:off x="1067102" y="4316794"/>
            <a:ext cx="349668"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dirty="0">
                <a:solidFill>
                  <a:srgbClr val="000000"/>
                </a:solidFill>
                <a:ea typeface="Nokia Pure Text" charset="0"/>
                <a:cs typeface="Nokia Pure Text" charset="0"/>
              </a:rPr>
              <a:t>Rx</a:t>
            </a:r>
          </a:p>
        </p:txBody>
      </p:sp>
      <p:sp>
        <p:nvSpPr>
          <p:cNvPr id="74" name="Text Box 25">
            <a:extLst>
              <a:ext uri="{FF2B5EF4-FFF2-40B4-BE49-F238E27FC236}">
                <a16:creationId xmlns:a16="http://schemas.microsoft.com/office/drawing/2014/main" id="{CF9ABF03-9FB4-4E4F-8D93-55595DCA5BC1}"/>
              </a:ext>
            </a:extLst>
          </p:cNvPr>
          <p:cNvSpPr txBox="1">
            <a:spLocks noChangeArrowheads="1"/>
          </p:cNvSpPr>
          <p:nvPr/>
        </p:nvSpPr>
        <p:spPr bwMode="auto">
          <a:xfrm>
            <a:off x="1067104" y="4705818"/>
            <a:ext cx="343257"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dirty="0">
                <a:solidFill>
                  <a:srgbClr val="000000"/>
                </a:solidFill>
                <a:ea typeface="Nokia Pure Text" charset="0"/>
                <a:cs typeface="Nokia Pure Text" charset="0"/>
              </a:rPr>
              <a:t>Sy</a:t>
            </a:r>
          </a:p>
        </p:txBody>
      </p:sp>
      <p:sp>
        <p:nvSpPr>
          <p:cNvPr id="75" name="Text Box 25">
            <a:extLst>
              <a:ext uri="{FF2B5EF4-FFF2-40B4-BE49-F238E27FC236}">
                <a16:creationId xmlns:a16="http://schemas.microsoft.com/office/drawing/2014/main" id="{26ED040D-0152-48FE-A278-2563FBF3137A}"/>
              </a:ext>
            </a:extLst>
          </p:cNvPr>
          <p:cNvSpPr txBox="1">
            <a:spLocks noChangeArrowheads="1"/>
          </p:cNvSpPr>
          <p:nvPr/>
        </p:nvSpPr>
        <p:spPr bwMode="auto">
          <a:xfrm>
            <a:off x="1066543" y="5094674"/>
            <a:ext cx="377455" cy="338554"/>
          </a:xfrm>
          <a:prstGeom prst="rect">
            <a:avLst/>
          </a:prstGeom>
          <a:noFill/>
          <a:ln w="9525">
            <a:noFill/>
            <a:miter lim="800000"/>
            <a:headEnd/>
            <a:tailEnd/>
          </a:ln>
          <a:effectLst>
            <a:prstShdw prst="shdw17" dist="17961" dir="2700000">
              <a:srgbClr val="00B9E1">
                <a:gamma/>
                <a:shade val="60000"/>
                <a:invGamma/>
              </a:srgbClr>
            </a:prstShdw>
          </a:effectLst>
        </p:spPr>
        <p:txBody>
          <a:bodyPr wrap="square" lIns="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lgn="r" defTabSz="1219140">
              <a:spcBef>
                <a:spcPct val="50000"/>
              </a:spcBef>
              <a:defRPr/>
            </a:pPr>
            <a:r>
              <a:rPr lang="en-US" sz="1600" kern="0" err="1">
                <a:solidFill>
                  <a:srgbClr val="000000"/>
                </a:solidFill>
                <a:ea typeface="Nokia Pure Text" charset="0"/>
                <a:cs typeface="Nokia Pure Text" charset="0"/>
              </a:rPr>
              <a:t>Ud</a:t>
            </a:r>
            <a:endParaRPr lang="en-US" sz="1600" kern="0">
              <a:solidFill>
                <a:srgbClr val="000000"/>
              </a:solidFill>
              <a:ea typeface="Nokia Pure Text" charset="0"/>
              <a:cs typeface="Nokia Pure Text" charset="0"/>
            </a:endParaRPr>
          </a:p>
        </p:txBody>
      </p:sp>
    </p:spTree>
    <p:extLst>
      <p:ext uri="{BB962C8B-B14F-4D97-AF65-F5344CB8AC3E}">
        <p14:creationId xmlns:p14="http://schemas.microsoft.com/office/powerpoint/2010/main" val="25561326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5DFF8B-6A46-40FC-BE3E-C0B47FC6ED04}"/>
              </a:ext>
            </a:extLst>
          </p:cNvPr>
          <p:cNvSpPr>
            <a:spLocks noGrp="1"/>
          </p:cNvSpPr>
          <p:nvPr>
            <p:ph sz="quarter" idx="15"/>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Rules are edited in the GUI using a simple IF (condition) THEN (action) format</a:t>
            </a:r>
          </a:p>
          <a:p>
            <a:r>
              <a:rPr lang="en-US" dirty="0"/>
              <a:t>They are entered as text with autocompletion and syntax checking</a:t>
            </a:r>
          </a:p>
          <a:p>
            <a:endParaRPr lang="en-CA" dirty="0"/>
          </a:p>
        </p:txBody>
      </p:sp>
      <p:sp>
        <p:nvSpPr>
          <p:cNvPr id="4" name="Title 3">
            <a:extLst>
              <a:ext uri="{FF2B5EF4-FFF2-40B4-BE49-F238E27FC236}">
                <a16:creationId xmlns:a16="http://schemas.microsoft.com/office/drawing/2014/main" id="{F5DFB506-3BC7-470C-A80F-8E33740F6AF5}"/>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NPC Rules</a:t>
            </a:r>
            <a:endParaRPr lang="en-CA" dirty="0"/>
          </a:p>
        </p:txBody>
      </p:sp>
      <p:sp>
        <p:nvSpPr>
          <p:cNvPr id="5" name="Text Placeholder 4">
            <a:extLst>
              <a:ext uri="{FF2B5EF4-FFF2-40B4-BE49-F238E27FC236}">
                <a16:creationId xmlns:a16="http://schemas.microsoft.com/office/drawing/2014/main" id="{1C6B263A-C969-4FBA-B5D1-4FF5D1E30504}"/>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dirty="0"/>
              <a:t>Writing rules</a:t>
            </a:r>
            <a:endParaRPr lang="en-CA" dirty="0"/>
          </a:p>
        </p:txBody>
      </p:sp>
      <p:pic>
        <p:nvPicPr>
          <p:cNvPr id="6" name="Picture 5">
            <a:extLst>
              <a:ext uri="{FF2B5EF4-FFF2-40B4-BE49-F238E27FC236}">
                <a16:creationId xmlns:a16="http://schemas.microsoft.com/office/drawing/2014/main" id="{1B8E08D3-DF3A-41D9-9729-54A6C4BFFFE4}"/>
              </a:ext>
            </a:extLst>
          </p:cNvPr>
          <p:cNvPicPr>
            <a:picLocks noChangeAspect="1"/>
          </p:cNvPicPr>
          <p:nvPr/>
        </p:nvPicPr>
        <p:blipFill>
          <a:blip r:embed="rId2"/>
          <a:stretch>
            <a:fillRect/>
          </a:stretch>
        </p:blipFill>
        <p:spPr>
          <a:xfrm>
            <a:off x="2755783" y="2362775"/>
            <a:ext cx="6680200" cy="3848100"/>
          </a:xfrm>
          <a:prstGeom prst="rect">
            <a:avLst/>
          </a:prstGeom>
        </p:spPr>
      </p:pic>
    </p:spTree>
    <p:extLst>
      <p:ext uri="{BB962C8B-B14F-4D97-AF65-F5344CB8AC3E}">
        <p14:creationId xmlns:p14="http://schemas.microsoft.com/office/powerpoint/2010/main" val="326181338"/>
      </p:ext>
    </p:extLst>
  </p:cSld>
  <p:clrMapOvr>
    <a:masterClrMapping/>
  </p:clrMapOvr>
  <p:extLst>
    <p:ext uri="{3A86A75C-4F4B-4683-9AE1-C65F6400EC91}">
      <p14:laserTraceLst xmlns:p14="http://schemas.microsoft.com/office/powerpoint/2010/main">
        <p14:tracePtLst>
          <p14:tracePt t="21579" x="3160713" y="1892300"/>
          <p14:tracePt t="21738" x="3109913" y="1866900"/>
          <p14:tracePt t="21746" x="3014663" y="1835150"/>
          <p14:tracePt t="21754" x="2911475" y="1816100"/>
          <p14:tracePt t="21770" x="2727325" y="1797050"/>
          <p14:tracePt t="21775" x="2651125" y="1797050"/>
          <p14:tracePt t="21782" x="2600325" y="1797050"/>
          <p14:tracePt t="21790" x="2549525" y="1797050"/>
          <p14:tracePt t="21798" x="2490788" y="1809750"/>
          <p14:tracePt t="21805" x="2452688" y="1809750"/>
          <p14:tracePt t="21813" x="2401888" y="1809750"/>
          <p14:tracePt t="21818" x="2363788" y="1809750"/>
          <p14:tracePt t="21828" x="2312988" y="1816100"/>
          <p14:tracePt t="21834" x="2255838" y="1828800"/>
          <p14:tracePt t="21846" x="2217738" y="1828800"/>
          <p14:tracePt t="21848" x="2185988" y="1828800"/>
          <p14:tracePt t="21856" x="2160588" y="1828800"/>
          <p14:tracePt t="21865" x="2135188" y="1828800"/>
          <p14:tracePt t="21871" x="2109788" y="1828800"/>
          <p14:tracePt t="21878" x="2084388" y="1828800"/>
          <p14:tracePt t="21886" x="2065338" y="1828800"/>
          <p14:tracePt t="21892" x="2038350" y="1835150"/>
          <p14:tracePt t="21900" x="2025650" y="1841500"/>
          <p14:tracePt t="21908" x="2000250" y="1841500"/>
          <p14:tracePt t="21914" x="1974850" y="1847850"/>
          <p14:tracePt t="21922" x="1955800" y="1854200"/>
          <p14:tracePt t="21929" x="1930400" y="1854200"/>
          <p14:tracePt t="21936" x="1905000" y="1854200"/>
          <p14:tracePt t="21944" x="1879600" y="1860550"/>
          <p14:tracePt t="21952" x="1860550" y="1866900"/>
          <p14:tracePt t="21958" x="1835150" y="1866900"/>
          <p14:tracePt t="21969" x="1822450" y="1866900"/>
          <p14:tracePt t="21983" x="1816100" y="1866900"/>
          <p14:tracePt t="22003" x="1803400" y="1866900"/>
          <p14:tracePt t="22013" x="1797050" y="1866900"/>
          <p14:tracePt t="22017" x="1790700" y="1866900"/>
          <p14:tracePt t="22041" x="1784350" y="1873250"/>
          <p14:tracePt t="22052" x="1784350" y="1879600"/>
          <p14:tracePt t="22053" x="1771650" y="1892300"/>
          <p14:tracePt t="22062" x="1765300" y="1905000"/>
          <p14:tracePt t="22072" x="1758950" y="1917700"/>
          <p14:tracePt t="22085" x="1746250" y="1938338"/>
          <p14:tracePt t="22095" x="1746250" y="1944688"/>
          <p14:tracePt t="22098" x="1739900" y="1957388"/>
          <p14:tracePt t="22108" x="1739900" y="1963738"/>
          <p14:tracePt t="22114" x="1739900" y="1989138"/>
          <p14:tracePt t="22121" x="1739900" y="2008188"/>
          <p14:tracePt t="22128" x="1739900" y="2027238"/>
          <p14:tracePt t="22136" x="1752600" y="2052638"/>
          <p14:tracePt t="22141" x="1758950" y="2065338"/>
          <p14:tracePt t="22150" x="1765300" y="2078038"/>
          <p14:tracePt t="22157" x="1784350" y="2097088"/>
          <p14:tracePt t="22163" x="1797050" y="2109788"/>
          <p14:tracePt t="22170" x="1809750" y="2122488"/>
          <p14:tracePt t="22178" x="1822450" y="2135188"/>
          <p14:tracePt t="22185" x="1841500" y="2154238"/>
          <p14:tracePt t="22193" x="1866900" y="2166938"/>
          <p14:tracePt t="22202" x="1885950" y="2173288"/>
          <p14:tracePt t="22207" x="1905000" y="2185988"/>
          <p14:tracePt t="22214" x="1936750" y="2192338"/>
          <p14:tracePt t="22223" x="1968500" y="2205038"/>
          <p14:tracePt t="22235" x="2006600" y="2211388"/>
          <p14:tracePt t="22236" x="2058988" y="2217738"/>
          <p14:tracePt t="22244" x="2116138" y="2217738"/>
          <p14:tracePt t="22251" x="2166938" y="2230438"/>
          <p14:tracePt t="22261" x="2217738" y="2236788"/>
          <p14:tracePt t="22266" x="2287588" y="2236788"/>
          <p14:tracePt t="22274" x="2338388" y="2236788"/>
          <p14:tracePt t="22283" x="2389188" y="2236788"/>
          <p14:tracePt t="22289" x="2427288" y="2236788"/>
          <p14:tracePt t="22309" x="2543175" y="2236788"/>
          <p14:tracePt t="22313" x="2613025" y="2224088"/>
          <p14:tracePt t="22318" x="2676525" y="2224088"/>
          <p14:tracePt t="22325" x="2727325" y="2217738"/>
          <p14:tracePt t="22333" x="2784475" y="2205038"/>
          <p14:tracePt t="22340" x="2822575" y="2205038"/>
          <p14:tracePt t="22348" x="2873375" y="2198688"/>
          <p14:tracePt t="22356" x="2905125" y="2192338"/>
          <p14:tracePt t="22369" x="2930525" y="2192338"/>
          <p14:tracePt t="22379" x="2995613" y="2173288"/>
          <p14:tracePt t="22387" x="3021013" y="2173288"/>
          <p14:tracePt t="22392" x="3052763" y="2166938"/>
          <p14:tracePt t="22399" x="3078163" y="2160588"/>
          <p14:tracePt t="22406" x="3122613" y="2160588"/>
          <p14:tracePt t="22414" x="3160713" y="2154238"/>
          <p14:tracePt t="22423" x="3192463" y="2147888"/>
          <p14:tracePt t="22428" x="3217863" y="2147888"/>
          <p14:tracePt t="22435" x="3249613" y="2141538"/>
          <p14:tracePt t="22444" x="3275013" y="2128838"/>
          <p14:tracePt t="22450" x="3300413" y="2128838"/>
          <p14:tracePt t="22457" x="3319463" y="2122488"/>
          <p14:tracePt t="22465" x="3344863" y="2116138"/>
          <p14:tracePt t="22472" x="3370263" y="2103438"/>
          <p14:tracePt t="22481" x="3389313" y="2097088"/>
          <p14:tracePt t="22493" x="3421063" y="2090738"/>
          <p14:tracePt t="22508" x="3454400" y="2078038"/>
          <p14:tracePt t="22511" x="3473450" y="2058988"/>
          <p14:tracePt t="22517" x="3498850" y="2058988"/>
          <p14:tracePt t="22524" x="3517900" y="2052638"/>
          <p14:tracePt t="22533" x="3536950" y="2046288"/>
          <p14:tracePt t="22537" x="3556000" y="2046288"/>
          <p14:tracePt t="22544" x="3587750" y="2039938"/>
          <p14:tracePt t="22554" x="3606800" y="2039938"/>
          <p14:tracePt t="22561" x="3625850" y="2039938"/>
          <p14:tracePt t="22583" x="3695700" y="2033588"/>
          <p14:tracePt t="22589" x="3708400" y="2033588"/>
          <p14:tracePt t="22596" x="3740150" y="2033588"/>
          <p14:tracePt t="22605" x="3765550" y="2033588"/>
          <p14:tracePt t="22611" x="3810000" y="2039938"/>
          <p14:tracePt t="22618" x="3835400" y="2039938"/>
          <p14:tracePt t="22799" x="0" y="0"/>
        </p14:tracePtLst>
        <p14:tracePtLst>
          <p14:tracePt t="24023" x="3122613" y="2568575"/>
          <p14:tracePt t="24085" x="3243263" y="2581275"/>
          <p14:tracePt t="24094" x="3306763" y="2581275"/>
          <p14:tracePt t="24100" x="3357563" y="2581275"/>
          <p14:tracePt t="24109" x="3408363" y="2581275"/>
          <p14:tracePt t="24116" x="3460750" y="2574925"/>
          <p14:tracePt t="24122" x="3530600" y="2574925"/>
          <p14:tracePt t="24129" x="3594100" y="2574925"/>
          <p14:tracePt t="24139" x="3683000" y="2574925"/>
          <p14:tracePt t="24144" x="3771900" y="2574925"/>
          <p14:tracePt t="24159" x="3938588" y="2574925"/>
          <p14:tracePt t="24166" x="4002088" y="2574925"/>
          <p14:tracePt t="24174" x="4065588" y="2574925"/>
          <p14:tracePt t="24181" x="4103688" y="2574925"/>
          <p14:tracePt t="24188" x="4154488" y="2574925"/>
          <p14:tracePt t="24197" x="4186238" y="2574925"/>
          <p14:tracePt t="24202" x="4224338" y="2574925"/>
          <p14:tracePt t="24209" x="4262438" y="2574925"/>
          <p14:tracePt t="24221" x="4300538" y="2574925"/>
          <p14:tracePt t="24224" x="4352925" y="2574925"/>
          <p14:tracePt t="24239" x="4403725" y="2574925"/>
          <p14:tracePt t="24244" x="4454525" y="2574925"/>
          <p14:tracePt t="24248" x="4511675" y="2574925"/>
          <p14:tracePt t="24258" x="4549775" y="2574925"/>
          <p14:tracePt t="24266" x="4587875" y="2574925"/>
          <p14:tracePt t="24269" x="4625975" y="2574925"/>
          <p14:tracePt t="24275" x="4657725" y="2574925"/>
          <p14:tracePt t="24284" x="4695825" y="2574925"/>
          <p14:tracePt t="24291" x="4721225" y="2574925"/>
          <p14:tracePt t="24298" x="4752975" y="2574925"/>
          <p14:tracePt t="24305" x="4778375" y="2574925"/>
          <p14:tracePt t="24312" x="4818063" y="2574925"/>
          <p14:tracePt t="24320" x="4856163" y="2574925"/>
          <p14:tracePt t="24327" x="4906963" y="2574925"/>
          <p14:tracePt t="24335" x="4951413" y="2574925"/>
          <p14:tracePt t="24352" x="5053013" y="2574925"/>
          <p14:tracePt t="24359" x="5091113" y="2574925"/>
          <p14:tracePt t="24365" x="5129213" y="2568575"/>
          <p14:tracePt t="24373" x="5173663" y="2568575"/>
          <p14:tracePt t="24379" x="5199063" y="2562225"/>
          <p14:tracePt t="24389" x="5237163" y="2562225"/>
          <p14:tracePt t="24393" x="5283200" y="2562225"/>
          <p14:tracePt t="24404" x="5308600" y="2555875"/>
          <p14:tracePt t="24408" x="5359400" y="2555875"/>
          <p14:tracePt t="24418" x="5416550" y="2555875"/>
          <p14:tracePt t="24423" x="5467350" y="2543175"/>
          <p14:tracePt t="24431" x="5505450" y="2543175"/>
          <p14:tracePt t="24438" x="5549900" y="2536825"/>
          <p14:tracePt t="24446" x="5588000" y="2530475"/>
          <p14:tracePt t="24452" x="5619750" y="2530475"/>
          <p14:tracePt t="24460" x="5638800" y="2524125"/>
          <p14:tracePt t="24469" x="5670550" y="2511425"/>
          <p14:tracePt t="24474" x="5683250" y="2511425"/>
          <p14:tracePt t="24481" x="5702300" y="2511425"/>
          <p14:tracePt t="24490" x="5722938" y="2511425"/>
          <p14:tracePt t="24498" x="5735638" y="2511425"/>
          <p14:tracePt t="24504" x="5754688" y="2511425"/>
          <p14:tracePt t="24512" x="5773738" y="2511425"/>
          <p14:tracePt t="24518" x="5799138" y="2505075"/>
          <p14:tracePt t="24525" x="5818188" y="2498725"/>
          <p14:tracePt t="24533" x="5843588" y="2498725"/>
          <p14:tracePt t="24539" x="5868988" y="2492375"/>
          <p14:tracePt t="24547" x="5888038" y="2486025"/>
          <p14:tracePt t="24555" x="5907088" y="2486025"/>
          <p14:tracePt t="24562" x="5926138" y="2486025"/>
          <p14:tracePt t="24568" x="5938838" y="2479675"/>
          <p14:tracePt t="24576" x="5951538" y="2479675"/>
          <p14:tracePt t="24583" x="5964238" y="2473325"/>
          <p14:tracePt t="24596" x="5976938" y="2473325"/>
          <p14:tracePt t="24598" x="5989638" y="2466975"/>
          <p14:tracePt t="24606" x="6015038" y="2460625"/>
          <p14:tracePt t="24614" x="6034088" y="2460625"/>
          <p14:tracePt t="24621" x="6046788" y="2454275"/>
          <p14:tracePt t="24627" x="6065838" y="2447925"/>
          <p14:tracePt t="24637" x="6084888" y="2441575"/>
          <p14:tracePt t="24642" x="6097588" y="2435225"/>
          <p14:tracePt t="24650" x="6116638" y="2428875"/>
          <p14:tracePt t="24658" x="6129338" y="2422525"/>
          <p14:tracePt t="24665" x="6142038" y="2422525"/>
          <p14:tracePt t="24671" x="6142038" y="2416175"/>
          <p14:tracePt t="24681" x="6148388" y="2409825"/>
          <p14:tracePt t="24694" x="6154738" y="2403475"/>
          <p14:tracePt t="24709" x="6161088" y="2403475"/>
          <p14:tracePt t="24719" x="6167438" y="2397125"/>
          <p14:tracePt t="24723" x="6167438" y="2384425"/>
          <p14:tracePt t="24739" x="6167438" y="2371725"/>
          <p14:tracePt t="24754" x="6167438" y="2344738"/>
          <p14:tracePt t="24762" x="6161088" y="2332038"/>
          <p14:tracePt t="24766" x="6148388" y="2319338"/>
          <p14:tracePt t="24775" x="6122988" y="2300288"/>
          <p14:tracePt t="24782" x="6091238" y="2274888"/>
          <p14:tracePt t="24789" x="6034088" y="2243138"/>
          <p14:tracePt t="24796" x="5976938" y="2217738"/>
          <p14:tracePt t="24804" x="5913438" y="2198688"/>
          <p14:tracePt t="24810" x="5843588" y="2192338"/>
          <p14:tracePt t="24819" x="5805488" y="2179638"/>
          <p14:tracePt t="24826" x="5761038" y="2166938"/>
          <p14:tracePt t="24833" x="5708650" y="2166938"/>
          <p14:tracePt t="24846" x="5664200" y="2154238"/>
          <p14:tracePt t="24847" x="5613400" y="2154238"/>
          <p14:tracePt t="24856" x="5549900" y="2147888"/>
          <p14:tracePt t="24874" x="5410200" y="2147888"/>
          <p14:tracePt t="24881" x="5346700" y="2147888"/>
          <p14:tracePt t="24889" x="5283200" y="2147888"/>
          <p14:tracePt t="24891" x="5218113" y="2147888"/>
          <p14:tracePt t="24899" x="5154613" y="2147888"/>
          <p14:tracePt t="24909" x="5084763" y="2147888"/>
          <p14:tracePt t="24913" x="5008563" y="2147888"/>
          <p14:tracePt t="24921" x="4945063" y="2147888"/>
          <p14:tracePt t="24928" x="4881563" y="2160588"/>
          <p14:tracePt t="24936" x="4805363" y="2160588"/>
          <p14:tracePt t="24943" x="4752975" y="2160588"/>
          <p14:tracePt t="24950" x="4695825" y="2160588"/>
          <p14:tracePt t="24957" x="4645025" y="2166938"/>
          <p14:tracePt t="24969" x="4594225" y="2179638"/>
          <p14:tracePt t="24972" x="4537075" y="2179638"/>
          <p14:tracePt t="24980" x="4486275" y="2185988"/>
          <p14:tracePt t="24996" x="4359275" y="2192338"/>
          <p14:tracePt t="25003" x="4306888" y="2192338"/>
          <p14:tracePt t="25011" x="4249738" y="2192338"/>
          <p14:tracePt t="25016" x="4198938" y="2192338"/>
          <p14:tracePt t="25024" x="4160838" y="2192338"/>
          <p14:tracePt t="25034" x="4122738" y="2192338"/>
          <p14:tracePt t="25039" x="4071938" y="2192338"/>
          <p14:tracePt t="25053" x="3989388" y="2192338"/>
          <p14:tracePt t="25061" x="3938588" y="2192338"/>
          <p14:tracePt t="25067" x="3873500" y="2192338"/>
          <p14:tracePt t="25078" x="3822700" y="2192338"/>
          <p14:tracePt t="25082" x="3759200" y="2205038"/>
          <p14:tracePt t="25090" x="3702050" y="2211388"/>
          <p14:tracePt t="25096" x="3663950" y="2211388"/>
          <p14:tracePt t="25107" x="3638550" y="2211388"/>
          <p14:tracePt t="25112" x="3613150" y="2211388"/>
          <p14:tracePt t="25119" x="3594100" y="2211388"/>
          <p14:tracePt t="25126" x="3568700" y="2211388"/>
          <p14:tracePt t="25138" x="3543300" y="2217738"/>
          <p14:tracePt t="25149" x="3498850" y="2230438"/>
          <p14:tracePt t="25157" x="3467100" y="2236788"/>
          <p14:tracePt t="25163" x="3421063" y="2243138"/>
          <p14:tracePt t="25171" x="3382963" y="2243138"/>
          <p14:tracePt t="25182" x="3332163" y="2249488"/>
          <p14:tracePt t="25193" x="3224213" y="2262188"/>
          <p14:tracePt t="25203" x="3198813" y="2268538"/>
          <p14:tracePt t="25207" x="3167063" y="2274888"/>
          <p14:tracePt t="25215" x="3141663" y="2274888"/>
          <p14:tracePt t="25222" x="3116263" y="2281238"/>
          <p14:tracePt t="25229" x="3097213" y="2287588"/>
          <p14:tracePt t="25241" x="3084513" y="2287588"/>
          <p14:tracePt t="25243" x="3071813" y="2293938"/>
          <p14:tracePt t="25251" x="3059113" y="2300288"/>
          <p14:tracePt t="25260" x="3046413" y="2300288"/>
          <p14:tracePt t="25265" x="3033713" y="2306638"/>
          <p14:tracePt t="25273" x="3021013" y="2312988"/>
          <p14:tracePt t="25283" x="3014663" y="2319338"/>
          <p14:tracePt t="25288" x="3008313" y="2325688"/>
          <p14:tracePt t="25295" x="2995613" y="2338388"/>
          <p14:tracePt t="25304" x="2982913" y="2359025"/>
          <p14:tracePt t="25310" x="2968625" y="2384425"/>
          <p14:tracePt t="25316" x="2949575" y="2416175"/>
          <p14:tracePt t="25325" x="2936875" y="2435225"/>
          <p14:tracePt t="25343" x="2911475" y="2466975"/>
          <p14:tracePt t="25355" x="2898775" y="2492375"/>
          <p14:tracePt t="25364" x="2898775" y="2498725"/>
          <p14:tracePt t="25369" x="2892425" y="2505075"/>
          <p14:tracePt t="25385" x="2892425" y="2517775"/>
          <p14:tracePt t="25390" x="2892425" y="2530475"/>
          <p14:tracePt t="25397" x="2892425" y="2536825"/>
          <p14:tracePt t="25417" x="0" y="0"/>
        </p14:tracePtLst>
        <p14:tracePtLst>
          <p14:tracePt t="32588" x="5135563" y="2581275"/>
          <p14:tracePt t="32599" x="5122863" y="2593975"/>
          <p14:tracePt t="32614" x="5116513" y="2593975"/>
          <p14:tracePt t="32622" x="5110163" y="2593975"/>
          <p14:tracePt t="32637" x="5097463" y="2606675"/>
          <p14:tracePt t="32642" x="5091113" y="2619375"/>
          <p14:tracePt t="32655" x="5078413" y="2651125"/>
          <p14:tracePt t="32658" x="5072063" y="2670175"/>
          <p14:tracePt t="32665" x="5053013" y="2701925"/>
          <p14:tracePt t="32672" x="5040313" y="2733675"/>
          <p14:tracePt t="32679" x="5027613" y="2752725"/>
          <p14:tracePt t="32689" x="5027613" y="2765425"/>
          <p14:tracePt t="32694" x="5021263" y="2778125"/>
          <p14:tracePt t="32702" x="5014913" y="2784475"/>
          <p14:tracePt t="32708" x="5014913" y="2792413"/>
          <p14:tracePt t="32723" x="5014913" y="2798763"/>
          <p14:tracePt t="32741" x="5014913" y="2805113"/>
          <p14:tracePt t="32751" x="5033963" y="2824163"/>
          <p14:tracePt t="32753" x="5078413" y="2849563"/>
          <p14:tracePt t="32761" x="5122863" y="2874963"/>
          <p14:tracePt t="32767" x="5180013" y="2906713"/>
          <p14:tracePt t="32776" x="5237163" y="2932113"/>
          <p14:tracePt t="32783" x="5289550" y="2951163"/>
          <p14:tracePt t="32789" x="5346700" y="2976563"/>
          <p14:tracePt t="32797" x="5391150" y="3001963"/>
          <p14:tracePt t="32804" x="5435600" y="3021013"/>
          <p14:tracePt t="32812" x="5467350" y="3040063"/>
          <p14:tracePt t="32819" x="5492750" y="3046413"/>
          <p14:tracePt t="32826" x="5518150" y="3052763"/>
          <p14:tracePt t="32835" x="5543550" y="3065463"/>
          <p14:tracePt t="32845" x="5568950" y="3065463"/>
          <p14:tracePt t="32848" x="5588000" y="3071813"/>
          <p14:tracePt t="32855" x="5619750" y="3084513"/>
          <p14:tracePt t="32864" x="5645150" y="3084513"/>
          <p14:tracePt t="32870" x="5683250" y="3084513"/>
          <p14:tracePt t="32877" x="5716588" y="3084513"/>
          <p14:tracePt t="32888" x="5754688" y="3078163"/>
          <p14:tracePt t="32891" x="5780088" y="3071813"/>
          <p14:tracePt t="32900" x="5811838" y="3071813"/>
          <p14:tracePt t="32906" x="5830888" y="3065463"/>
          <p14:tracePt t="32914" x="5849938" y="3059113"/>
          <p14:tracePt t="32922" x="5862638" y="3052763"/>
          <p14:tracePt t="32928" x="5881688" y="3046413"/>
          <p14:tracePt t="32938" x="5888038" y="3046413"/>
          <p14:tracePt t="32944" x="5907088" y="3033713"/>
          <p14:tracePt t="32952" x="5919788" y="3027363"/>
          <p14:tracePt t="32958" x="5919788" y="3021013"/>
          <p14:tracePt t="32970" x="5926138" y="3008313"/>
          <p14:tracePt t="32972" x="5945188" y="2995613"/>
          <p14:tracePt t="32980" x="5951538" y="2976563"/>
          <p14:tracePt t="32989" x="5957888" y="2951163"/>
          <p14:tracePt t="32996" x="5957888" y="2938463"/>
          <p14:tracePt t="33002" x="5957888" y="2919413"/>
          <p14:tracePt t="33011" x="5951538" y="2900363"/>
          <p14:tracePt t="33016" x="5945188" y="2887663"/>
          <p14:tracePt t="33025" x="5926138" y="2874963"/>
          <p14:tracePt t="33031" x="5907088" y="2855913"/>
          <p14:tracePt t="33039" x="5894388" y="2830513"/>
          <p14:tracePt t="33047" x="5856288" y="2805113"/>
          <p14:tracePt t="33053" x="5837238" y="2778125"/>
          <p14:tracePt t="33062" x="5805488" y="2746375"/>
          <p14:tracePt t="33068" x="5754688" y="2708275"/>
          <p14:tracePt t="33076" x="5722938" y="2676525"/>
          <p14:tracePt t="33082" x="5676900" y="2644775"/>
          <p14:tracePt t="33093" x="5632450" y="2619375"/>
          <p14:tracePt t="33098" x="5600700" y="2606675"/>
          <p14:tracePt t="33105" x="5543550" y="2587625"/>
          <p14:tracePt t="33113" x="5499100" y="2568575"/>
          <p14:tracePt t="33120" x="5461000" y="2562225"/>
          <p14:tracePt t="33126" x="5410200" y="2549525"/>
          <p14:tracePt t="33138" x="5378450" y="2543175"/>
          <p14:tracePt t="33141" x="5340350" y="2543175"/>
          <p14:tracePt t="33149" x="5308600" y="2543175"/>
          <p14:tracePt t="33156" x="5283200" y="2543175"/>
          <p14:tracePt t="33164" x="5256213" y="2543175"/>
          <p14:tracePt t="33170" x="5230813" y="2543175"/>
          <p14:tracePt t="33178" x="5211763" y="2549525"/>
          <p14:tracePt t="33185" x="5186363" y="2555875"/>
          <p14:tracePt t="33192" x="5167313" y="2568575"/>
          <p14:tracePt t="33201" x="5148263" y="2574925"/>
          <p14:tracePt t="33208" x="5129213" y="2581275"/>
          <p14:tracePt t="33214" x="5103813" y="2593975"/>
          <p14:tracePt t="33222" x="5091113" y="2606675"/>
          <p14:tracePt t="33232" x="5078413" y="2619375"/>
          <p14:tracePt t="33238" x="5065713" y="2632075"/>
          <p14:tracePt t="33244" x="5053013" y="2651125"/>
          <p14:tracePt t="33251" x="5040313" y="2657475"/>
          <p14:tracePt t="33259" x="5033963" y="2670175"/>
          <p14:tracePt t="33266" x="5027613" y="2676525"/>
          <p14:tracePt t="33281" x="5021263" y="2682875"/>
          <p14:tracePt t="33289" x="5014913" y="2689225"/>
          <p14:tracePt t="33303" x="5014913" y="2701925"/>
          <p14:tracePt t="33309" x="5014913" y="2708275"/>
          <p14:tracePt t="33321" x="5014913" y="2714625"/>
          <p14:tracePt t="33330" x="5014913" y="2727325"/>
          <p14:tracePt t="33333" x="5014913" y="2752725"/>
          <p14:tracePt t="33343" x="5014913" y="2771775"/>
          <p14:tracePt t="33346" x="5014913" y="2784475"/>
          <p14:tracePt t="33354" x="5014913" y="2798763"/>
          <p14:tracePt t="33364" x="5014913" y="2811463"/>
          <p14:tracePt t="33377" x="5014913" y="2817813"/>
          <p14:tracePt t="33387" x="5014913" y="2824163"/>
          <p14:tracePt t="33540" x="0" y="0"/>
        </p14:tracePtLst>
        <p14:tracePtLst>
          <p14:tracePt t="34356" x="2784475" y="3289300"/>
          <p14:tracePt t="34499" x="2752725" y="3289300"/>
          <p14:tracePt t="34506" x="2720975" y="3295650"/>
          <p14:tracePt t="34513" x="2701925" y="3302000"/>
          <p14:tracePt t="34520" x="2689225" y="3308350"/>
          <p14:tracePt t="34532" x="2682875" y="3308350"/>
          <p14:tracePt t="34535" x="2676525" y="3314700"/>
          <p14:tracePt t="34542" x="2663825" y="3321050"/>
          <p14:tracePt t="34556" x="2657475" y="3321050"/>
          <p14:tracePt t="34564" x="2651125" y="3327400"/>
          <p14:tracePt t="34572" x="2644775" y="3340100"/>
          <p14:tracePt t="34579" x="2625725" y="3352800"/>
          <p14:tracePt t="34585" x="2613025" y="3371850"/>
          <p14:tracePt t="34595" x="2600325" y="3397250"/>
          <p14:tracePt t="34601" x="2593975" y="3416300"/>
          <p14:tracePt t="34608" x="2587625" y="3429000"/>
          <p14:tracePt t="34615" x="2574925" y="3441700"/>
          <p14:tracePt t="34623" x="2574925" y="3448050"/>
          <p14:tracePt t="34629" x="2568575" y="3454400"/>
          <p14:tracePt t="34638" x="2568575" y="3467100"/>
          <p14:tracePt t="34645" x="2568575" y="3479800"/>
          <p14:tracePt t="34655" x="2574925" y="3498850"/>
          <p14:tracePt t="34660" x="2581275" y="3517900"/>
          <p14:tracePt t="34673" x="2593975" y="3530600"/>
          <p14:tracePt t="34685" x="2632075" y="3575050"/>
          <p14:tracePt t="34688" x="2651125" y="3587750"/>
          <p14:tracePt t="34699" x="2676525" y="3613150"/>
          <p14:tracePt t="34702" x="2695575" y="3625850"/>
          <p14:tracePt t="34711" x="2708275" y="3638550"/>
          <p14:tracePt t="34718" x="2714625" y="3646488"/>
          <p14:tracePt t="34726" x="2720975" y="3659188"/>
          <p14:tracePt t="34733" x="2733675" y="3659188"/>
          <p14:tracePt t="34741" x="2746375" y="3671888"/>
          <p14:tracePt t="34748" x="2759075" y="3678238"/>
          <p14:tracePt t="34754" x="2790825" y="3697288"/>
          <p14:tracePt t="34763" x="2822575" y="3703638"/>
          <p14:tracePt t="34770" x="2847975" y="3716338"/>
          <p14:tracePt t="34780" x="2879725" y="3716338"/>
          <p14:tracePt t="34784" x="2905125" y="3716338"/>
          <p14:tracePt t="34791" x="2930525" y="3716338"/>
          <p14:tracePt t="34802" x="2949575" y="3716338"/>
          <p14:tracePt t="34806" x="2962275" y="3716338"/>
          <p14:tracePt t="34813" x="2982913" y="3716338"/>
          <p14:tracePt t="34823" x="3001963" y="3716338"/>
          <p14:tracePt t="34827" x="3014663" y="3716338"/>
          <p14:tracePt t="34836" x="3027363" y="3716338"/>
          <p14:tracePt t="34845" x="3033713" y="3716338"/>
          <p14:tracePt t="34850" x="3052763" y="3716338"/>
          <p14:tracePt t="34859" x="3071813" y="3716338"/>
          <p14:tracePt t="34864" x="3103563" y="3722688"/>
          <p14:tracePt t="34872" x="3128963" y="3722688"/>
          <p14:tracePt t="34879" x="3160713" y="3722688"/>
          <p14:tracePt t="34887" x="3198813" y="3722688"/>
          <p14:tracePt t="34894" x="3224213" y="3722688"/>
          <p14:tracePt t="34903" x="3255963" y="3722688"/>
          <p14:tracePt t="34908" x="3281363" y="3716338"/>
          <p14:tracePt t="34915" x="3306763" y="3709988"/>
          <p14:tracePt t="34923" x="3325813" y="3703638"/>
          <p14:tracePt t="34930" x="3338513" y="3697288"/>
          <p14:tracePt t="34938" x="3351213" y="3690938"/>
          <p14:tracePt t="34947" x="3357563" y="3684588"/>
          <p14:tracePt t="34952" x="3363913" y="3671888"/>
          <p14:tracePt t="34960" x="3376613" y="3665538"/>
          <p14:tracePt t="34968" x="3382963" y="3659188"/>
          <p14:tracePt t="34975" x="3395663" y="3646488"/>
          <p14:tracePt t="34982" x="3408363" y="3625850"/>
          <p14:tracePt t="34996" x="3421063" y="3606800"/>
          <p14:tracePt t="35006" x="3441700" y="3568700"/>
          <p14:tracePt t="35012" x="3448050" y="3549650"/>
          <p14:tracePt t="35018" x="3460750" y="3517900"/>
          <p14:tracePt t="35026" x="3460750" y="3505200"/>
          <p14:tracePt t="35034" x="3460750" y="3486150"/>
          <p14:tracePt t="35042" x="3460750" y="3467100"/>
          <p14:tracePt t="35048" x="3460750" y="3454400"/>
          <p14:tracePt t="35085" x="3448050" y="3409950"/>
          <p14:tracePt t="35096" x="3441700" y="3390900"/>
          <p14:tracePt t="35108" x="3427413" y="3378200"/>
          <p14:tracePt t="35115" x="3414713" y="3365500"/>
          <p14:tracePt t="35121" x="3408363" y="3359150"/>
          <p14:tracePt t="35128" x="3389313" y="3346450"/>
          <p14:tracePt t="35139" x="3370263" y="3327400"/>
          <p14:tracePt t="35143" x="3344863" y="3314700"/>
          <p14:tracePt t="35151" x="3313113" y="3302000"/>
          <p14:tracePt t="35157" x="3294063" y="3289300"/>
          <p14:tracePt t="35165" x="3275013" y="3282950"/>
          <p14:tracePt t="35172" x="3243263" y="3270250"/>
          <p14:tracePt t="35180" x="3230563" y="3263900"/>
          <p14:tracePt t="35187" x="3211513" y="3257550"/>
          <p14:tracePt t="35197" x="3192463" y="3257550"/>
          <p14:tracePt t="35204" x="3179763" y="3251200"/>
          <p14:tracePt t="35210" x="3154363" y="3244850"/>
          <p14:tracePt t="35220" x="3141663" y="3244850"/>
          <p14:tracePt t="35223" x="3122613" y="3238500"/>
          <p14:tracePt t="35233" x="3109913" y="3232150"/>
          <p14:tracePt t="35239" x="3078163" y="3232150"/>
          <p14:tracePt t="35248" x="3059113" y="3232150"/>
          <p14:tracePt t="35253" x="3033713" y="3232150"/>
          <p14:tracePt t="35261" x="3014663" y="3232150"/>
          <p14:tracePt t="35267" x="2982913" y="3232150"/>
          <p14:tracePt t="35275" x="2968625" y="3232150"/>
          <p14:tracePt t="35282" x="2955925" y="3232150"/>
          <p14:tracePt t="35289" x="2943225" y="3232150"/>
          <p14:tracePt t="35297" x="2936875" y="3232150"/>
          <p14:tracePt t="35311" x="2930525" y="3232150"/>
          <p14:tracePt t="35322" x="2924175" y="3232150"/>
          <p14:tracePt t="35328" x="2911475" y="3232150"/>
          <p14:tracePt t="35334" x="2898775" y="3232150"/>
          <p14:tracePt t="35344" x="2873375" y="3232150"/>
          <p14:tracePt t="35348" x="2835275" y="3232150"/>
          <p14:tracePt t="35357" x="2790825" y="3244850"/>
          <p14:tracePt t="35364" x="2759075" y="3257550"/>
          <p14:tracePt t="35371" x="2727325" y="3270250"/>
          <p14:tracePt t="35377" x="2708275" y="3282950"/>
          <p14:tracePt t="35385" x="2695575" y="3289300"/>
          <p14:tracePt t="35392" x="2682875" y="3302000"/>
          <p14:tracePt t="35403" x="2676525" y="3302000"/>
          <p14:tracePt t="35416" x="2663825" y="3314700"/>
          <p14:tracePt t="35423" x="2657475" y="3314700"/>
          <p14:tracePt t="35429" x="2651125" y="3321050"/>
          <p14:tracePt t="35437" x="2638425" y="3340100"/>
          <p14:tracePt t="35446" x="2625725" y="3359150"/>
          <p14:tracePt t="35452" x="2606675" y="3378200"/>
          <p14:tracePt t="35461" x="2587625" y="3409950"/>
          <p14:tracePt t="35474" x="2555875" y="3448050"/>
          <p14:tracePt t="35482" x="2549525" y="3460750"/>
          <p14:tracePt t="35489" x="2536825" y="3467100"/>
          <p14:tracePt t="35495" x="2536825" y="3479800"/>
          <p14:tracePt t="35503" x="2530475" y="3486150"/>
          <p14:tracePt t="35525" x="2524125" y="3492500"/>
          <p14:tracePt t="35532" x="2517775" y="3498850"/>
          <p14:tracePt t="35546" x="2517775" y="3505200"/>
          <p14:tracePt t="35553" x="2517775" y="3511550"/>
          <p14:tracePt t="35568" x="2517775" y="3517900"/>
          <p14:tracePt t="35575" x="2517775" y="3524250"/>
          <p14:tracePt t="35584" x="2517775" y="3530600"/>
          <p14:tracePt t="35594" x="2517775" y="3536950"/>
          <p14:tracePt t="35597" x="2524125" y="3543300"/>
          <p14:tracePt t="35607" x="2536825" y="3556000"/>
          <p14:tracePt t="35614" x="2549525" y="3568700"/>
          <p14:tracePt t="35619" x="2574925" y="3587750"/>
          <p14:tracePt t="35628" x="2619375" y="3600450"/>
          <p14:tracePt t="35635" x="2663825" y="3619500"/>
          <p14:tracePt t="35642" x="2720975" y="3638550"/>
          <p14:tracePt t="35650" x="2759075" y="3646488"/>
          <p14:tracePt t="35665" x="2854325" y="3652838"/>
          <p14:tracePt t="35676" x="2905125" y="3652838"/>
          <p14:tracePt t="35679" x="2955925" y="3652838"/>
          <p14:tracePt t="35686" x="2995613" y="3652838"/>
          <p14:tracePt t="35693" x="3046413" y="3652838"/>
          <p14:tracePt t="35702" x="3116263" y="3652838"/>
          <p14:tracePt t="35708" x="3192463" y="3652838"/>
          <p14:tracePt t="35718" x="3243263" y="3652838"/>
          <p14:tracePt t="35722" x="3294063" y="3652838"/>
          <p14:tracePt t="35730" x="3319463" y="3665538"/>
          <p14:tracePt t="35740" x="3351213" y="3665538"/>
          <p14:tracePt t="35744" x="3382963" y="3671888"/>
          <p14:tracePt t="36594" x="0" y="0"/>
        </p14:tracePtLst>
        <p14:tracePtLst>
          <p14:tracePt t="40969" x="6053138" y="4117975"/>
          <p14:tracePt t="40981" x="6091238" y="4092575"/>
          <p14:tracePt t="40987" x="6103938" y="4079875"/>
          <p14:tracePt t="40993" x="6122988" y="4073525"/>
          <p14:tracePt t="41001" x="6135688" y="4065588"/>
          <p14:tracePt t="41009" x="6148388" y="4052888"/>
          <p14:tracePt t="41016" x="6161088" y="4046538"/>
          <p14:tracePt t="41023" x="6167438" y="4040188"/>
          <p14:tracePt t="41030" x="6167438" y="4033838"/>
          <p14:tracePt t="41038" x="6181725" y="4027488"/>
          <p14:tracePt t="41053" x="6188075" y="4021138"/>
          <p14:tracePt t="41069" x="6194425" y="4002088"/>
          <p14:tracePt t="41076" x="6200775" y="3989388"/>
          <p14:tracePt t="41082" x="6207125" y="3976688"/>
          <p14:tracePt t="41092" x="6207125" y="3963988"/>
          <p14:tracePt t="41096" x="6213475" y="3951288"/>
          <p14:tracePt t="41104" x="6213475" y="3938588"/>
          <p14:tracePt t="41113" x="6213475" y="3932238"/>
          <p14:tracePt t="41118" x="6213475" y="3913188"/>
          <p14:tracePt t="41126" x="6213475" y="3906838"/>
          <p14:tracePt t="41134" x="6200775" y="3887788"/>
          <p14:tracePt t="41155" x="6181725" y="3862388"/>
          <p14:tracePt t="41160" x="6154738" y="3843338"/>
          <p14:tracePt t="41162" x="6142038" y="3817938"/>
          <p14:tracePt t="41174" x="6110288" y="3805238"/>
          <p14:tracePt t="41177" x="6091238" y="3786188"/>
          <p14:tracePt t="41184" x="6065838" y="3767138"/>
          <p14:tracePt t="41191" x="6040438" y="3754438"/>
          <p14:tracePt t="41200" x="6008688" y="3735388"/>
          <p14:tracePt t="41206" x="5983288" y="3729038"/>
          <p14:tracePt t="41218" x="5957888" y="3716338"/>
          <p14:tracePt t="41221" x="5932488" y="3709988"/>
          <p14:tracePt t="41228" x="5907088" y="3703638"/>
          <p14:tracePt t="41237" x="5894388" y="3703638"/>
          <p14:tracePt t="41244" x="5875338" y="3697288"/>
          <p14:tracePt t="41250" x="5849938" y="3690938"/>
          <p14:tracePt t="41259" x="5837238" y="3690938"/>
          <p14:tracePt t="41265" x="5824538" y="3678238"/>
          <p14:tracePt t="41272" x="5805488" y="3671888"/>
          <p14:tracePt t="41282" x="5786438" y="3671888"/>
          <p14:tracePt t="41287" x="5773738" y="3671888"/>
          <p14:tracePt t="41293" x="5741988" y="3671888"/>
          <p14:tracePt t="41301" x="5722938" y="3671888"/>
          <p14:tracePt t="41309" x="5695950" y="3678238"/>
          <p14:tracePt t="41316" x="5664200" y="3684588"/>
          <p14:tracePt t="41324" x="5632450" y="3684588"/>
          <p14:tracePt t="41332" x="5607050" y="3690938"/>
          <p14:tracePt t="41338" x="5588000" y="3697288"/>
          <p14:tracePt t="41346" x="5556250" y="3703638"/>
          <p14:tracePt t="41352" x="5537200" y="3709988"/>
          <p14:tracePt t="41363" x="5511800" y="3709988"/>
          <p14:tracePt t="41368" x="5499100" y="3716338"/>
          <p14:tracePt t="41376" x="5480050" y="3722688"/>
          <p14:tracePt t="41384" x="5461000" y="3729038"/>
          <p14:tracePt t="41389" x="5448300" y="3735388"/>
          <p14:tracePt t="41397" x="5435600" y="3741738"/>
          <p14:tracePt t="41406" x="5429250" y="3748088"/>
          <p14:tracePt t="41412" x="5422900" y="3748088"/>
          <p14:tracePt t="41434" x="5410200" y="3760788"/>
          <p14:tracePt t="41436" x="5403850" y="3760788"/>
          <p14:tracePt t="41441" x="5397500" y="3767138"/>
          <p14:tracePt t="41451" x="5397500" y="3773488"/>
          <p14:tracePt t="41478" x="5391150" y="3786188"/>
          <p14:tracePt t="41487" x="5391150" y="3792538"/>
          <p14:tracePt t="41492" x="5391150" y="3798888"/>
          <p14:tracePt t="41500" x="5391150" y="3811588"/>
          <p14:tracePt t="41509" x="5391150" y="3830638"/>
          <p14:tracePt t="41514" x="5391150" y="3843338"/>
          <p14:tracePt t="41522" x="5391150" y="3868738"/>
          <p14:tracePt t="41531" x="5391150" y="3881438"/>
          <p14:tracePt t="41536" x="5391150" y="3887788"/>
          <p14:tracePt t="41564" x="5391150" y="3906838"/>
          <p14:tracePt t="41566" x="5391150" y="3913188"/>
          <p14:tracePt t="41573" x="5391150" y="3919538"/>
          <p14:tracePt t="41579" x="5391150" y="3925888"/>
          <p14:tracePt t="41587" x="5391150" y="3932238"/>
          <p14:tracePt t="41595" x="5391150" y="3938588"/>
          <p14:tracePt t="41602" x="5391150" y="3944938"/>
          <p14:tracePt t="41612" x="5403850" y="3951288"/>
          <p14:tracePt t="41625" x="5448300" y="3983038"/>
          <p14:tracePt t="41640" x="5480050" y="3995738"/>
          <p14:tracePt t="41647" x="5537200" y="4021138"/>
          <p14:tracePt t="41657" x="5568950" y="4027488"/>
          <p14:tracePt t="41661" x="5588000" y="4040188"/>
          <p14:tracePt t="41670" x="5613400" y="4046538"/>
          <p14:tracePt t="41677" x="5638800" y="4052888"/>
          <p14:tracePt t="41683" x="5670550" y="4052888"/>
          <p14:tracePt t="41691" x="5695950" y="4052888"/>
          <p14:tracePt t="41697" x="5735638" y="4052888"/>
          <p14:tracePt t="41704" x="5773738" y="4052888"/>
          <p14:tracePt t="41713" x="5805488" y="4052888"/>
          <p14:tracePt t="41720" x="5843588" y="4052888"/>
          <p14:tracePt t="41727" x="5881688" y="4052888"/>
          <p14:tracePt t="41734" x="5932488" y="4052888"/>
          <p14:tracePt t="41741" x="5970588" y="4052888"/>
          <p14:tracePt t="41749" x="6015038" y="4052888"/>
          <p14:tracePt t="41758" x="6040438" y="4052888"/>
          <p14:tracePt t="41764" x="6053138" y="4052888"/>
          <p14:tracePt t="41771" x="6065838" y="4052888"/>
          <p14:tracePt t="41781" x="6078538" y="4052888"/>
          <p14:tracePt t="41786" x="6091238" y="4052888"/>
          <p14:tracePt t="41803" x="6097588" y="4052888"/>
          <p14:tracePt t="41815" x="6103938" y="4052888"/>
          <p14:tracePt t="41822" x="6110288" y="4052888"/>
          <p14:tracePt t="41956" x="0" y="0"/>
        </p14:tracePtLst>
        <p14:tracePtLst>
          <p14:tracePt t="42677" x="5372100" y="4052888"/>
          <p14:tracePt t="42687" x="5327650" y="4052888"/>
          <p14:tracePt t="42698" x="5308600" y="4052888"/>
          <p14:tracePt t="42701" x="5295900" y="4052888"/>
          <p14:tracePt t="42710" x="5283200" y="4052888"/>
          <p14:tracePt t="42718" x="5264150" y="4052888"/>
          <p14:tracePt t="42724" x="5243513" y="4046538"/>
          <p14:tracePt t="42731" x="5224463" y="4040188"/>
          <p14:tracePt t="42739" x="5192713" y="4040188"/>
          <p14:tracePt t="42747" x="5167313" y="4040188"/>
          <p14:tracePt t="42753" x="5116513" y="4040188"/>
          <p14:tracePt t="42762" x="5078413" y="4040188"/>
          <p14:tracePt t="42768" x="5033963" y="4040188"/>
          <p14:tracePt t="42774" x="5008563" y="4046538"/>
          <p14:tracePt t="42783" x="4976813" y="4046538"/>
          <p14:tracePt t="42790" x="4957763" y="4046538"/>
          <p14:tracePt t="42800" x="4938713" y="4059238"/>
          <p14:tracePt t="42804" x="4926013" y="4059238"/>
          <p14:tracePt t="42811" x="4919663" y="4059238"/>
          <p14:tracePt t="42821" x="4913313" y="4059238"/>
          <p14:tracePt t="42828" x="4906963" y="4059238"/>
          <p14:tracePt t="42834" x="4900613" y="4059238"/>
          <p14:tracePt t="42843" x="4894263" y="4059238"/>
          <p14:tracePt t="42849" x="4881563" y="4059238"/>
          <p14:tracePt t="42857" x="4868863" y="4065588"/>
          <p14:tracePt t="42863" x="4856163" y="4073525"/>
          <p14:tracePt t="42877" x="4830763" y="4086225"/>
          <p14:tracePt t="42896" x="4784725" y="4117975"/>
          <p14:tracePt t="42900" x="4772025" y="4130675"/>
          <p14:tracePt t="42908" x="4759325" y="4143375"/>
          <p14:tracePt t="42915" x="4759325" y="4149725"/>
          <p14:tracePt t="42921" x="4746625" y="4156075"/>
          <p14:tracePt t="42930" x="4740275" y="4168775"/>
          <p14:tracePt t="42937" x="4733925" y="4175125"/>
          <p14:tracePt t="42946" x="4733925" y="4194175"/>
          <p14:tracePt t="42952" x="4727575" y="4219575"/>
          <p14:tracePt t="42960" x="4714875" y="4264025"/>
          <p14:tracePt t="42968" x="4714875" y="4302125"/>
          <p14:tracePt t="42973" x="4714875" y="4333875"/>
          <p14:tracePt t="42982" x="4721225" y="4359275"/>
          <p14:tracePt t="42989" x="4727575" y="4391025"/>
          <p14:tracePt t="42996" x="4727575" y="4416425"/>
          <p14:tracePt t="43003" x="4733925" y="4429125"/>
          <p14:tracePt t="43010" x="4740275" y="4441825"/>
          <p14:tracePt t="43018" x="4740275" y="4454525"/>
          <p14:tracePt t="43029" x="4746625" y="4467225"/>
          <p14:tracePt t="43032" x="4752975" y="4479925"/>
          <p14:tracePt t="43039" x="4765675" y="4492625"/>
          <p14:tracePt t="43046" x="4797425" y="4513263"/>
          <p14:tracePt t="43054" x="4830763" y="4525963"/>
          <p14:tracePt t="43072" x="4900613" y="4564063"/>
          <p14:tracePt t="43076" x="4945063" y="4576763"/>
          <p14:tracePt t="43089" x="4989513" y="4595813"/>
          <p14:tracePt t="43105" x="5059363" y="4608513"/>
          <p14:tracePt t="43116" x="5110163" y="4627563"/>
          <p14:tracePt t="43120" x="5129213" y="4627563"/>
          <p14:tracePt t="43128" x="5154613" y="4633913"/>
          <p14:tracePt t="43136" x="5173663" y="4633913"/>
          <p14:tracePt t="43141" x="5192713" y="4633913"/>
          <p14:tracePt t="43149" x="5211763" y="4633913"/>
          <p14:tracePt t="43158" x="5230813" y="4633913"/>
          <p14:tracePt t="43164" x="5264150" y="4633913"/>
          <p14:tracePt t="43171" x="5289550" y="4633913"/>
          <p14:tracePt t="43178" x="5321300" y="4633913"/>
          <p14:tracePt t="43186" x="5346700" y="4633913"/>
          <p14:tracePt t="43196" x="5372100" y="4633913"/>
          <p14:tracePt t="43202" x="5391150" y="4627563"/>
          <p14:tracePt t="43208" x="5422900" y="4614863"/>
          <p14:tracePt t="43217" x="5441950" y="4614863"/>
          <p14:tracePt t="43223" x="5461000" y="4602163"/>
          <p14:tracePt t="43232" x="5480050" y="4595813"/>
          <p14:tracePt t="43238" x="5492750" y="4589463"/>
          <p14:tracePt t="43245" x="5518150" y="4576763"/>
          <p14:tracePt t="43252" x="5530850" y="4570413"/>
          <p14:tracePt t="43260" x="5543550" y="4564063"/>
          <p14:tracePt t="43265" x="5556250" y="4551363"/>
          <p14:tracePt t="43274" x="5568950" y="4545013"/>
          <p14:tracePt t="43282" x="5581650" y="4525963"/>
          <p14:tracePt t="43290" x="5594350" y="4513263"/>
          <p14:tracePt t="43296" x="5613400" y="4498975"/>
          <p14:tracePt t="43303" x="5626100" y="4492625"/>
          <p14:tracePt t="43311" x="5638800" y="4479925"/>
          <p14:tracePt t="43320" x="5651500" y="4467225"/>
          <p14:tracePt t="43325" x="5664200" y="4460875"/>
          <p14:tracePt t="43333" x="5676900" y="4448175"/>
          <p14:tracePt t="43344" x="5689600" y="4435475"/>
          <p14:tracePt t="43347" x="5702300" y="4429125"/>
          <p14:tracePt t="43355" x="5716588" y="4410075"/>
          <p14:tracePt t="43363" x="5722938" y="4397375"/>
          <p14:tracePt t="43369" x="5729288" y="4384675"/>
          <p14:tracePt t="43376" x="5735638" y="4371975"/>
          <p14:tracePt t="43385" x="5741988" y="4359275"/>
          <p14:tracePt t="43390" x="5741988" y="4346575"/>
          <p14:tracePt t="43398" x="5748338" y="4340225"/>
          <p14:tracePt t="43406" x="5754688" y="4340225"/>
          <p14:tracePt t="43414" x="5754688" y="4333875"/>
          <p14:tracePt t="43426" x="5754688" y="4327525"/>
          <p14:tracePt t="43429" x="5754688" y="4314825"/>
          <p14:tracePt t="43450" x="5754688" y="4289425"/>
          <p14:tracePt t="43456" x="5748338" y="4276725"/>
          <p14:tracePt t="43458" x="5741988" y="4257675"/>
          <p14:tracePt t="43468" x="5735638" y="4238625"/>
          <p14:tracePt t="43472" x="5722938" y="4219575"/>
          <p14:tracePt t="43480" x="5708650" y="4206875"/>
          <p14:tracePt t="43488" x="5695950" y="4194175"/>
          <p14:tracePt t="43493" x="5670550" y="4181475"/>
          <p14:tracePt t="43500" x="5651500" y="4168775"/>
          <p14:tracePt t="43509" x="5626100" y="4149725"/>
          <p14:tracePt t="43515" x="5607050" y="4137025"/>
          <p14:tracePt t="43523" x="5575300" y="4130675"/>
          <p14:tracePt t="43530" x="5556250" y="4124325"/>
          <p14:tracePt t="43537" x="5537200" y="4124325"/>
          <p14:tracePt t="43544" x="5505450" y="4117975"/>
          <p14:tracePt t="43553" x="5480050" y="4111625"/>
          <p14:tracePt t="43562" x="5448300" y="4111625"/>
          <p14:tracePt t="43568" x="5422900" y="4111625"/>
          <p14:tracePt t="43577" x="5384800" y="4098925"/>
          <p14:tracePt t="43581" x="5340350" y="4092575"/>
          <p14:tracePt t="43592" x="5289550" y="4092575"/>
          <p14:tracePt t="43597" x="5249863" y="4092575"/>
          <p14:tracePt t="43605" x="5205413" y="4092575"/>
          <p14:tracePt t="43612" x="5180013" y="4105275"/>
          <p14:tracePt t="43619" x="5154613" y="4105275"/>
          <p14:tracePt t="43626" x="5148263" y="4105275"/>
          <p14:tracePt t="43635" x="5135563" y="4105275"/>
          <p14:tracePt t="43641" x="5129213" y="4105275"/>
          <p14:tracePt t="43648" x="5122863" y="4105275"/>
          <p14:tracePt t="43657" x="5116513" y="4105275"/>
          <p14:tracePt t="43663" x="5110163" y="4105275"/>
          <p14:tracePt t="43671" x="5103813" y="4105275"/>
          <p14:tracePt t="43678" x="5097463" y="4105275"/>
          <p14:tracePt t="43686" x="5072063" y="4117975"/>
          <p14:tracePt t="43692" x="5059363" y="4124325"/>
          <p14:tracePt t="43699" x="5046663" y="4130675"/>
          <p14:tracePt t="43706" x="5033963" y="4130675"/>
          <p14:tracePt t="43729" x="5014913" y="4143375"/>
          <p14:tracePt t="43740" x="5008563" y="4143375"/>
          <p14:tracePt t="43743" x="5008563" y="4149725"/>
          <p14:tracePt t="43929" x="0" y="0"/>
        </p14:tracePtLst>
      </p14:laserTraceLst>
    </p:ext>
  </p:extLs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252DD7-1CD7-47CC-9D52-061B31717B7F}"/>
              </a:ext>
            </a:extLst>
          </p:cNvPr>
          <p:cNvSpPr>
            <a:spLocks noGrp="1"/>
          </p:cNvSpPr>
          <p:nvPr>
            <p:ph sz="quarter" idx="15"/>
          </p:nvPr>
        </p:nvSpPr>
        <p:spPr>
          <a:xfrm>
            <a:off x="557491" y="1440000"/>
            <a:ext cx="4553460" cy="4747200"/>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800" dirty="0"/>
              <a:t>Sample 1: Use case implemented using rules</a:t>
            </a:r>
          </a:p>
          <a:p>
            <a:pPr lvl="3"/>
            <a:endParaRPr lang="en-US" sz="1800" dirty="0"/>
          </a:p>
          <a:p>
            <a:r>
              <a:rPr lang="en-US" sz="1800" dirty="0"/>
              <a:t>Location based rules using MCC / MNC are common</a:t>
            </a:r>
          </a:p>
          <a:p>
            <a:pPr lvl="1"/>
            <a:r>
              <a:rPr lang="en-US" sz="1800" dirty="0"/>
              <a:t>MCC is the country code</a:t>
            </a:r>
          </a:p>
          <a:p>
            <a:pPr lvl="1"/>
            <a:r>
              <a:rPr lang="en-US" sz="1800" dirty="0"/>
              <a:t>MNC is the network code (within the country)</a:t>
            </a:r>
          </a:p>
          <a:p>
            <a:pPr lvl="3"/>
            <a:endParaRPr lang="en-US" sz="1800" dirty="0"/>
          </a:p>
          <a:p>
            <a:r>
              <a:rPr lang="en-US" sz="1800" dirty="0"/>
              <a:t>Example:</a:t>
            </a:r>
          </a:p>
          <a:p>
            <a:pPr lvl="1"/>
            <a:r>
              <a:rPr lang="en-US" sz="1800" dirty="0"/>
              <a:t>MCCMNC 302100 is ‘home’</a:t>
            </a:r>
          </a:p>
          <a:p>
            <a:pPr lvl="1"/>
            <a:r>
              <a:rPr lang="en-US" sz="1800" dirty="0"/>
              <a:t>Same country (MCC 302) is ‘regional’</a:t>
            </a:r>
          </a:p>
          <a:p>
            <a:pPr lvl="1"/>
            <a:r>
              <a:rPr lang="en-US" sz="1800" dirty="0"/>
              <a:t>All others are ‘rest of world’</a:t>
            </a:r>
          </a:p>
          <a:p>
            <a:pPr lvl="1"/>
            <a:endParaRPr lang="en-US" sz="1800" dirty="0"/>
          </a:p>
        </p:txBody>
      </p:sp>
      <p:sp>
        <p:nvSpPr>
          <p:cNvPr id="4" name="Title 3">
            <a:extLst>
              <a:ext uri="{FF2B5EF4-FFF2-40B4-BE49-F238E27FC236}">
                <a16:creationId xmlns:a16="http://schemas.microsoft.com/office/drawing/2014/main" id="{A9CE7548-9138-43A8-8E30-82A37BD80ED4}"/>
              </a:ext>
            </a:extLst>
          </p:cNvPr>
          <p:cNvSpPr>
            <a:spLocks noGrp="1"/>
          </p:cNvSpPr>
          <p:nvPr>
            <p:ph type="title"/>
          </p:nvPr>
        </p:nvSpPr>
        <p:spPr/>
        <p:txBody>
          <a:bodyPr>
            <a:normAutofit fontScale="90000"/>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Sample use cases</a:t>
            </a:r>
            <a:endParaRPr lang="en-CA"/>
          </a:p>
        </p:txBody>
      </p:sp>
      <p:sp>
        <p:nvSpPr>
          <p:cNvPr id="5" name="Text Placeholder 4">
            <a:extLst>
              <a:ext uri="{FF2B5EF4-FFF2-40B4-BE49-F238E27FC236}">
                <a16:creationId xmlns:a16="http://schemas.microsoft.com/office/drawing/2014/main" id="{D178CBEE-D650-4864-9086-5D1F8A05322C}"/>
              </a:ext>
            </a:extLst>
          </p:cNvPr>
          <p:cNvSpPr>
            <a:spLocks noGrp="1"/>
          </p:cNvSpPr>
          <p:nvPr>
            <p:ph type="body" sz="quarter" idx="10"/>
          </p:nvPr>
        </p:nvSpPr>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a:t>Location based: MCC / MNC roaming (rules only)</a:t>
            </a:r>
            <a:endParaRPr lang="en-CA"/>
          </a:p>
        </p:txBody>
      </p:sp>
      <p:pic>
        <p:nvPicPr>
          <p:cNvPr id="6" name="Picture 5">
            <a:extLst>
              <a:ext uri="{FF2B5EF4-FFF2-40B4-BE49-F238E27FC236}">
                <a16:creationId xmlns:a16="http://schemas.microsoft.com/office/drawing/2014/main" id="{EE9B4008-9165-42F7-94CF-54C005E23D26}"/>
              </a:ext>
            </a:extLst>
          </p:cNvPr>
          <p:cNvPicPr>
            <a:picLocks noChangeAspect="1"/>
          </p:cNvPicPr>
          <p:nvPr/>
        </p:nvPicPr>
        <p:blipFill>
          <a:blip r:embed="rId2"/>
          <a:stretch>
            <a:fillRect/>
          </a:stretch>
        </p:blipFill>
        <p:spPr>
          <a:xfrm>
            <a:off x="5202203" y="1440000"/>
            <a:ext cx="6432308" cy="4632720"/>
          </a:xfrm>
          <a:prstGeom prst="rect">
            <a:avLst/>
          </a:prstGeom>
        </p:spPr>
      </p:pic>
    </p:spTree>
    <p:extLst>
      <p:ext uri="{BB962C8B-B14F-4D97-AF65-F5344CB8AC3E}">
        <p14:creationId xmlns:p14="http://schemas.microsoft.com/office/powerpoint/2010/main" val="22295418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0">
            <a:extLst>
              <a:ext uri="{FF2B5EF4-FFF2-40B4-BE49-F238E27FC236}">
                <a16:creationId xmlns:a16="http://schemas.microsoft.com/office/drawing/2014/main" id="{8DAE8512-D438-4FF4-913C-9FAE34D03D4E}"/>
              </a:ext>
            </a:extLst>
          </p:cNvPr>
          <p:cNvGraphicFramePr>
            <a:graphicFrameLocks noGrp="1"/>
          </p:cNvGraphicFramePr>
          <p:nvPr>
            <p:ph sz="quarter" idx="15"/>
          </p:nvPr>
        </p:nvGraphicFramePr>
        <p:xfrm>
          <a:off x="556686" y="1439336"/>
          <a:ext cx="11078633" cy="41423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252502C9-41E4-4F63-A3F3-E1ACC27B2585}"/>
              </a:ext>
            </a:extLst>
          </p:cNvPr>
          <p:cNvSpPr>
            <a:spLocks noGrp="1"/>
          </p:cNvSpPr>
          <p:nvPr>
            <p:ph type="title"/>
          </p:nvPr>
        </p:nvSpPr>
        <p:spPr/>
        <p:txBody>
          <a:bodyPr>
            <a:normAutofit fontScale="90000"/>
          </a:bodyPr>
          <a:lstStyle/>
          <a:p>
            <a:r>
              <a:rPr lang="en-US"/>
              <a:t>NPC Rules</a:t>
            </a:r>
            <a:endParaRPr lang="en-CA"/>
          </a:p>
        </p:txBody>
      </p:sp>
      <p:sp>
        <p:nvSpPr>
          <p:cNvPr id="5" name="Text Placeholder 4">
            <a:extLst>
              <a:ext uri="{FF2B5EF4-FFF2-40B4-BE49-F238E27FC236}">
                <a16:creationId xmlns:a16="http://schemas.microsoft.com/office/drawing/2014/main" id="{BD6EA4CB-FEA6-4CDF-B6C7-39DAC4178A49}"/>
              </a:ext>
            </a:extLst>
          </p:cNvPr>
          <p:cNvSpPr>
            <a:spLocks noGrp="1"/>
          </p:cNvSpPr>
          <p:nvPr>
            <p:ph type="body" sz="quarter" idx="10"/>
          </p:nvPr>
        </p:nvSpPr>
        <p:spPr/>
        <p:txBody>
          <a:bodyPr/>
          <a:lstStyle/>
          <a:p>
            <a:r>
              <a:rPr lang="en-US"/>
              <a:t>Enables a wide range of use cases</a:t>
            </a:r>
          </a:p>
        </p:txBody>
      </p:sp>
      <p:sp>
        <p:nvSpPr>
          <p:cNvPr id="6" name="Rectangle 5">
            <a:extLst>
              <a:ext uri="{FF2B5EF4-FFF2-40B4-BE49-F238E27FC236}">
                <a16:creationId xmlns:a16="http://schemas.microsoft.com/office/drawing/2014/main" id="{4A11E94C-486D-4726-ADFC-2FE334EF7F65}"/>
              </a:ext>
            </a:extLst>
          </p:cNvPr>
          <p:cNvSpPr/>
          <p:nvPr/>
        </p:nvSpPr>
        <p:spPr bwMode="auto">
          <a:xfrm>
            <a:off x="564156" y="5728470"/>
            <a:ext cx="11093637" cy="471989"/>
          </a:xfrm>
          <a:prstGeom prst="rect">
            <a:avLst/>
          </a:prstGeom>
          <a:solidFill>
            <a:schemeClr val="tx1"/>
          </a:solidFill>
          <a:ln w="9525" cap="flat" cmpd="sng" algn="ctr">
            <a:noFill/>
            <a:prstDash val="solid"/>
            <a:round/>
            <a:headEnd type="none" w="med" len="med"/>
            <a:tailEnd type="none" w="med" len="med"/>
          </a:ln>
          <a:effectLst/>
        </p:spPr>
        <p:txBody>
          <a:bodyPr wrap="square" lIns="243840" tIns="91440" rIns="243840" bIns="91440" anchor="b" anchorCtr="0">
            <a:spAutoFit/>
          </a:bodyPr>
          <a:lstStyle/>
          <a:p>
            <a:pPr>
              <a:spcBef>
                <a:spcPct val="50000"/>
              </a:spcBef>
              <a:defRPr/>
            </a:pPr>
            <a:r>
              <a:rPr lang="en-US" sz="1867" dirty="0">
                <a:solidFill>
                  <a:srgbClr val="FFFFFF"/>
                </a:solidFill>
                <a:latin typeface="Nokia Pure Text Light"/>
                <a:cs typeface="Arial"/>
                <a:sym typeface="Arial"/>
              </a:rPr>
              <a:t>The A.R.T. rules engine is backed by more than 150 patents</a:t>
            </a:r>
          </a:p>
        </p:txBody>
      </p:sp>
    </p:spTree>
    <p:extLst>
      <p:ext uri="{BB962C8B-B14F-4D97-AF65-F5344CB8AC3E}">
        <p14:creationId xmlns:p14="http://schemas.microsoft.com/office/powerpoint/2010/main" val="149964864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dirty="0">
                <a:solidFill>
                  <a:schemeClr val="tx2"/>
                </a:solidFill>
              </a:rPr>
              <a:t>Interfaces &amp; integration capabilities</a:t>
            </a:r>
          </a:p>
          <a:p>
            <a:pPr marL="457189" indent="-457189" fontAlgn="t">
              <a:buFont typeface="+mj-lt"/>
              <a:buAutoNum type="arabicPeriod"/>
            </a:pPr>
            <a:r>
              <a:rPr lang="en-US" sz="2400" b="1" dirty="0">
                <a:solidFill>
                  <a:schemeClr val="tx2"/>
                </a:solidFill>
              </a:rPr>
              <a:t>Main use cases</a:t>
            </a:r>
          </a:p>
        </p:txBody>
      </p:sp>
    </p:spTree>
    <p:extLst>
      <p:ext uri="{BB962C8B-B14F-4D97-AF65-F5344CB8AC3E}">
        <p14:creationId xmlns:p14="http://schemas.microsoft.com/office/powerpoint/2010/main" val="211848320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BD73AC-CD81-47C4-993D-14863EA79348}"/>
              </a:ext>
            </a:extLst>
          </p:cNvPr>
          <p:cNvPicPr>
            <a:picLocks noChangeAspect="1"/>
          </p:cNvPicPr>
          <p:nvPr/>
        </p:nvPicPr>
        <p:blipFill>
          <a:blip r:embed="rId2"/>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DCCDE2A2-6631-4A0A-A173-DD1A4601A770}"/>
              </a:ext>
            </a:extLst>
          </p:cNvPr>
          <p:cNvSpPr>
            <a:spLocks noGrp="1"/>
          </p:cNvSpPr>
          <p:nvPr>
            <p:ph type="title"/>
          </p:nvPr>
        </p:nvSpPr>
        <p:spPr/>
        <p:txBody>
          <a:bodyPr>
            <a:normAutofit fontScale="90000"/>
          </a:bodyPr>
          <a:lstStyle/>
          <a:p>
            <a:r>
              <a:rPr lang="en-CA">
                <a:solidFill>
                  <a:schemeClr val="bg1"/>
                </a:solidFill>
              </a:rPr>
              <a:t>Policy Management</a:t>
            </a:r>
          </a:p>
        </p:txBody>
      </p:sp>
      <p:sp>
        <p:nvSpPr>
          <p:cNvPr id="5" name="Text Placeholder 4">
            <a:extLst>
              <a:ext uri="{FF2B5EF4-FFF2-40B4-BE49-F238E27FC236}">
                <a16:creationId xmlns:a16="http://schemas.microsoft.com/office/drawing/2014/main" id="{C6DB26A7-9412-4A4A-8EAE-633E3358E16E}"/>
              </a:ext>
            </a:extLst>
          </p:cNvPr>
          <p:cNvSpPr>
            <a:spLocks noGrp="1"/>
          </p:cNvSpPr>
          <p:nvPr>
            <p:ph type="body" sz="quarter" idx="10"/>
          </p:nvPr>
        </p:nvSpPr>
        <p:spPr/>
        <p:txBody>
          <a:bodyPr/>
          <a:lstStyle/>
          <a:p>
            <a:r>
              <a:rPr lang="en-US">
                <a:solidFill>
                  <a:schemeClr val="bg1"/>
                </a:solidFill>
              </a:rPr>
              <a:t>To each their own…</a:t>
            </a:r>
            <a:endParaRPr lang="en-CA">
              <a:solidFill>
                <a:schemeClr val="bg1"/>
              </a:solidFill>
            </a:endParaRPr>
          </a:p>
        </p:txBody>
      </p:sp>
      <p:sp>
        <p:nvSpPr>
          <p:cNvPr id="11" name="Rounded Rectangle 6">
            <a:extLst>
              <a:ext uri="{FF2B5EF4-FFF2-40B4-BE49-F238E27FC236}">
                <a16:creationId xmlns:a16="http://schemas.microsoft.com/office/drawing/2014/main" id="{069DB31C-4989-4863-86BD-F874A9849476}"/>
              </a:ext>
            </a:extLst>
          </p:cNvPr>
          <p:cNvSpPr/>
          <p:nvPr/>
        </p:nvSpPr>
        <p:spPr>
          <a:xfrm>
            <a:off x="693953" y="2128460"/>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Location based</a:t>
            </a:r>
          </a:p>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(roaming, in region, home)</a:t>
            </a:r>
          </a:p>
        </p:txBody>
      </p:sp>
      <p:sp>
        <p:nvSpPr>
          <p:cNvPr id="12" name="Rounded Rectangle 6">
            <a:extLst>
              <a:ext uri="{FF2B5EF4-FFF2-40B4-BE49-F238E27FC236}">
                <a16:creationId xmlns:a16="http://schemas.microsoft.com/office/drawing/2014/main" id="{57851DED-AC0B-4C39-97C6-C180D7BD3F3A}"/>
              </a:ext>
            </a:extLst>
          </p:cNvPr>
          <p:cNvSpPr/>
          <p:nvPr/>
        </p:nvSpPr>
        <p:spPr>
          <a:xfrm>
            <a:off x="3180293" y="1421300"/>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Device type based policy (type/model)</a:t>
            </a:r>
          </a:p>
        </p:txBody>
      </p:sp>
      <p:sp>
        <p:nvSpPr>
          <p:cNvPr id="13" name="Rounded Rectangle 6">
            <a:extLst>
              <a:ext uri="{FF2B5EF4-FFF2-40B4-BE49-F238E27FC236}">
                <a16:creationId xmlns:a16="http://schemas.microsoft.com/office/drawing/2014/main" id="{DAB80D92-129A-40B3-923C-09FA480E8F53}"/>
              </a:ext>
            </a:extLst>
          </p:cNvPr>
          <p:cNvSpPr/>
          <p:nvPr/>
        </p:nvSpPr>
        <p:spPr>
          <a:xfrm>
            <a:off x="4336244" y="3185155"/>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Use lookup tables (custom data)</a:t>
            </a:r>
          </a:p>
        </p:txBody>
      </p:sp>
      <p:sp>
        <p:nvSpPr>
          <p:cNvPr id="14" name="Rounded Rectangle 6">
            <a:extLst>
              <a:ext uri="{FF2B5EF4-FFF2-40B4-BE49-F238E27FC236}">
                <a16:creationId xmlns:a16="http://schemas.microsoft.com/office/drawing/2014/main" id="{E0C8221D-83E1-4536-AA1D-6621AAED0F49}"/>
              </a:ext>
            </a:extLst>
          </p:cNvPr>
          <p:cNvSpPr/>
          <p:nvPr/>
        </p:nvSpPr>
        <p:spPr>
          <a:xfrm>
            <a:off x="6000868" y="1418776"/>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Self-care and auto-registration</a:t>
            </a:r>
          </a:p>
        </p:txBody>
      </p:sp>
      <p:sp>
        <p:nvSpPr>
          <p:cNvPr id="15" name="Rounded Rectangle 6">
            <a:extLst>
              <a:ext uri="{FF2B5EF4-FFF2-40B4-BE49-F238E27FC236}">
                <a16:creationId xmlns:a16="http://schemas.microsoft.com/office/drawing/2014/main" id="{B0264E46-338B-4A94-8EE2-CE7431A490DD}"/>
              </a:ext>
            </a:extLst>
          </p:cNvPr>
          <p:cNvSpPr/>
          <p:nvPr/>
        </p:nvSpPr>
        <p:spPr>
          <a:xfrm>
            <a:off x="7615702" y="3113832"/>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Time of day, day of week policies</a:t>
            </a:r>
          </a:p>
        </p:txBody>
      </p:sp>
      <p:sp>
        <p:nvSpPr>
          <p:cNvPr id="16" name="Rounded Rectangle 6">
            <a:extLst>
              <a:ext uri="{FF2B5EF4-FFF2-40B4-BE49-F238E27FC236}">
                <a16:creationId xmlns:a16="http://schemas.microsoft.com/office/drawing/2014/main" id="{7F66F7CA-6E52-4E5C-ABEE-B3B1BDD2BAF3}"/>
              </a:ext>
            </a:extLst>
          </p:cNvPr>
          <p:cNvSpPr/>
          <p:nvPr/>
        </p:nvSpPr>
        <p:spPr>
          <a:xfrm>
            <a:off x="9231884" y="1418776"/>
            <a:ext cx="2078089" cy="1348987"/>
          </a:xfrm>
          <a:prstGeom prst="rect">
            <a:avLst/>
          </a:prstGeom>
          <a:solidFill>
            <a:srgbClr val="98A2AE">
              <a:lumMod val="75000"/>
            </a:srgbClr>
          </a:solidFill>
          <a:ln w="11429" cap="flat" cmpd="sng" algn="ctr">
            <a:solidFill>
              <a:schemeClr val="bg1">
                <a:lumMod val="65000"/>
              </a:schemeClr>
            </a:solidFill>
            <a:prstDash val="solid"/>
          </a:ln>
          <a:effectLst>
            <a:glow rad="101600">
              <a:srgbClr val="BEC8D2">
                <a:satMod val="175000"/>
                <a:alpha val="40000"/>
              </a:srgbClr>
            </a:glow>
          </a:effectLst>
        </p:spPr>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defTabSz="609585" fontAlgn="base">
              <a:spcBef>
                <a:spcPct val="0"/>
              </a:spcBef>
              <a:spcAft>
                <a:spcPct val="0"/>
              </a:spcAft>
              <a:defRPr/>
            </a:pPr>
            <a:r>
              <a:rPr lang="en-US" sz="2133" kern="0">
                <a:solidFill>
                  <a:srgbClr val="FFFFFF"/>
                </a:solidFill>
                <a:latin typeface="Calibri Light" charset="0"/>
                <a:ea typeface="Calibri Light" charset="0"/>
                <a:cs typeface="Calibri Light" charset="0"/>
              </a:rPr>
              <a:t>Notifications (email, SMS, web service)</a:t>
            </a:r>
          </a:p>
        </p:txBody>
      </p:sp>
    </p:spTree>
    <p:extLst>
      <p:ext uri="{BB962C8B-B14F-4D97-AF65-F5344CB8AC3E}">
        <p14:creationId xmlns:p14="http://schemas.microsoft.com/office/powerpoint/2010/main" val="5402415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D3164F-3466-4A51-9250-74F4EF33B7B9}"/>
              </a:ext>
            </a:extLst>
          </p:cNvPr>
          <p:cNvSpPr>
            <a:spLocks noGrp="1"/>
          </p:cNvSpPr>
          <p:nvPr>
            <p:ph type="title"/>
          </p:nvPr>
        </p:nvSpPr>
        <p:spPr/>
        <p:txBody>
          <a:bodyPr>
            <a:normAutofit fontScale="90000"/>
          </a:bodyPr>
          <a:lstStyle/>
          <a:p>
            <a:r>
              <a:rPr lang="en-US"/>
              <a:t>NPC</a:t>
            </a:r>
            <a:endParaRPr lang="en-CA"/>
          </a:p>
        </p:txBody>
      </p:sp>
      <p:sp>
        <p:nvSpPr>
          <p:cNvPr id="5" name="Text Placeholder 4">
            <a:extLst>
              <a:ext uri="{FF2B5EF4-FFF2-40B4-BE49-F238E27FC236}">
                <a16:creationId xmlns:a16="http://schemas.microsoft.com/office/drawing/2014/main" id="{99448FEA-55B6-4FDB-95A2-811F7BD4C1CB}"/>
              </a:ext>
            </a:extLst>
          </p:cNvPr>
          <p:cNvSpPr>
            <a:spLocks noGrp="1"/>
          </p:cNvSpPr>
          <p:nvPr>
            <p:ph type="body" sz="quarter" idx="10"/>
          </p:nvPr>
        </p:nvSpPr>
        <p:spPr/>
        <p:txBody>
          <a:bodyPr/>
          <a:lstStyle/>
          <a:p>
            <a:r>
              <a:rPr lang="en-US"/>
              <a:t>A wide range of use cases and massive numbers of devices</a:t>
            </a:r>
            <a:endParaRPr lang="en-CA"/>
          </a:p>
        </p:txBody>
      </p:sp>
      <p:grpSp>
        <p:nvGrpSpPr>
          <p:cNvPr id="6" name="Gruppieren 129">
            <a:extLst>
              <a:ext uri="{FF2B5EF4-FFF2-40B4-BE49-F238E27FC236}">
                <a16:creationId xmlns:a16="http://schemas.microsoft.com/office/drawing/2014/main" id="{B3A8A4E4-0B6C-45F5-9501-4758302B15A9}"/>
              </a:ext>
            </a:extLst>
          </p:cNvPr>
          <p:cNvGrpSpPr/>
          <p:nvPr/>
        </p:nvGrpSpPr>
        <p:grpSpPr>
          <a:xfrm>
            <a:off x="5415750" y="5347716"/>
            <a:ext cx="1507492" cy="715017"/>
            <a:chOff x="4061812" y="4166182"/>
            <a:chExt cx="1130619" cy="536263"/>
          </a:xfrm>
        </p:grpSpPr>
        <p:pic>
          <p:nvPicPr>
            <p:cNvPr id="7" name="Grafik 28">
              <a:extLst>
                <a:ext uri="{FF2B5EF4-FFF2-40B4-BE49-F238E27FC236}">
                  <a16:creationId xmlns:a16="http://schemas.microsoft.com/office/drawing/2014/main" id="{2CEFEB3A-18DB-42E6-86B9-5447EAC7E72B}"/>
                </a:ext>
              </a:extLst>
            </p:cNvPr>
            <p:cNvPicPr>
              <a:picLocks noChangeAspect="1"/>
            </p:cNvPicPr>
            <p:nvPr/>
          </p:nvPicPr>
          <p:blipFill>
            <a:blip r:embed="rId2"/>
            <a:stretch>
              <a:fillRect/>
            </a:stretch>
          </p:blipFill>
          <p:spPr>
            <a:xfrm>
              <a:off x="4061812" y="4166182"/>
              <a:ext cx="1130619" cy="536263"/>
            </a:xfrm>
            <a:prstGeom prst="rect">
              <a:avLst/>
            </a:prstGeom>
          </p:spPr>
        </p:pic>
        <p:sp>
          <p:nvSpPr>
            <p:cNvPr id="8" name="Rechteck 128">
              <a:extLst>
                <a:ext uri="{FF2B5EF4-FFF2-40B4-BE49-F238E27FC236}">
                  <a16:creationId xmlns:a16="http://schemas.microsoft.com/office/drawing/2014/main" id="{C86D07CD-E27E-48BF-B6A8-13BE3FC7311D}"/>
                </a:ext>
              </a:extLst>
            </p:cNvPr>
            <p:cNvSpPr/>
            <p:nvPr/>
          </p:nvSpPr>
          <p:spPr>
            <a:xfrm>
              <a:off x="4091596" y="4182399"/>
              <a:ext cx="1064017" cy="3088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grpSp>
      <p:grpSp>
        <p:nvGrpSpPr>
          <p:cNvPr id="9" name="Gruppieren 95">
            <a:extLst>
              <a:ext uri="{FF2B5EF4-FFF2-40B4-BE49-F238E27FC236}">
                <a16:creationId xmlns:a16="http://schemas.microsoft.com/office/drawing/2014/main" id="{42D3E78D-E892-4D57-842B-B1DDFD7B567F}"/>
              </a:ext>
            </a:extLst>
          </p:cNvPr>
          <p:cNvGrpSpPr/>
          <p:nvPr/>
        </p:nvGrpSpPr>
        <p:grpSpPr>
          <a:xfrm>
            <a:off x="9264838" y="5118526"/>
            <a:ext cx="2379585" cy="279179"/>
            <a:chOff x="9696540" y="3355784"/>
            <a:chExt cx="1784689" cy="209384"/>
          </a:xfrm>
        </p:grpSpPr>
        <p:sp>
          <p:nvSpPr>
            <p:cNvPr id="10" name="TextBox 9">
              <a:extLst>
                <a:ext uri="{FF2B5EF4-FFF2-40B4-BE49-F238E27FC236}">
                  <a16:creationId xmlns:a16="http://schemas.microsoft.com/office/drawing/2014/main" id="{108280D0-D540-4A6D-9BC0-2F45B7CE489A}"/>
                </a:ext>
              </a:extLst>
            </p:cNvPr>
            <p:cNvSpPr txBox="1"/>
            <p:nvPr/>
          </p:nvSpPr>
          <p:spPr>
            <a:xfrm>
              <a:off x="9834294" y="3355784"/>
              <a:ext cx="1204606" cy="209384"/>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defTabSz="1193770">
                <a:lnSpc>
                  <a:spcPct val="85000"/>
                </a:lnSpc>
                <a:buClr>
                  <a:srgbClr val="124191"/>
                </a:buClr>
                <a:defRPr/>
              </a:pPr>
              <a:r>
                <a:rPr lang="en-US" sz="1067" kern="0">
                  <a:solidFill>
                    <a:srgbClr val="001135"/>
                  </a:solidFill>
                  <a:latin typeface="Nokia Pure Text Light"/>
                </a:rPr>
                <a:t>Structural 5G </a:t>
              </a:r>
              <a:br>
                <a:rPr lang="en-US" sz="1067" kern="0">
                  <a:solidFill>
                    <a:srgbClr val="001135"/>
                  </a:solidFill>
                  <a:latin typeface="Nokia Pure Text Light"/>
                </a:rPr>
              </a:br>
              <a:r>
                <a:rPr lang="en-US" sz="1067" kern="0">
                  <a:solidFill>
                    <a:srgbClr val="001135"/>
                  </a:solidFill>
                  <a:latin typeface="Nokia Pure Text Light"/>
                </a:rPr>
                <a:t>deployment area</a:t>
              </a:r>
            </a:p>
          </p:txBody>
        </p:sp>
        <p:sp>
          <p:nvSpPr>
            <p:cNvPr id="11" name="TextBox 10">
              <a:extLst>
                <a:ext uri="{FF2B5EF4-FFF2-40B4-BE49-F238E27FC236}">
                  <a16:creationId xmlns:a16="http://schemas.microsoft.com/office/drawing/2014/main" id="{288C2E4C-8480-4DAD-990B-96D81D4E0DC4}"/>
                </a:ext>
              </a:extLst>
            </p:cNvPr>
            <p:cNvSpPr txBox="1">
              <a:spLocks/>
            </p:cNvSpPr>
            <p:nvPr/>
          </p:nvSpPr>
          <p:spPr>
            <a:xfrm>
              <a:off x="10779940" y="3355784"/>
              <a:ext cx="701289" cy="123159"/>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defTabSz="1193770">
                <a:buClr>
                  <a:srgbClr val="124191"/>
                </a:buClr>
                <a:defRPr/>
              </a:pPr>
              <a:r>
                <a:rPr lang="en-US" sz="1067" kern="0">
                  <a:solidFill>
                    <a:srgbClr val="00C9FF"/>
                  </a:solidFill>
                  <a:latin typeface="Nokia Pure Text Light"/>
                </a:rPr>
                <a:t>5G use case</a:t>
              </a:r>
            </a:p>
          </p:txBody>
        </p:sp>
        <p:sp>
          <p:nvSpPr>
            <p:cNvPr id="12" name="Rectangle 11">
              <a:extLst>
                <a:ext uri="{FF2B5EF4-FFF2-40B4-BE49-F238E27FC236}">
                  <a16:creationId xmlns:a16="http://schemas.microsoft.com/office/drawing/2014/main" id="{C8623A8C-8120-4F7A-A8A6-2F5B98B395BB}"/>
                </a:ext>
              </a:extLst>
            </p:cNvPr>
            <p:cNvSpPr>
              <a:spLocks/>
            </p:cNvSpPr>
            <p:nvPr/>
          </p:nvSpPr>
          <p:spPr bwMode="auto">
            <a:xfrm>
              <a:off x="9696540" y="3363894"/>
              <a:ext cx="87397" cy="87397"/>
            </a:xfrm>
            <a:prstGeom prst="rect">
              <a:avLst/>
            </a:prstGeom>
            <a:solidFill>
              <a:schemeClr val="tx2">
                <a:alpha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t" anchorCtr="0" forceAA="0" compatLnSpc="1">
              <a:prstTxWarp prst="textNoShape">
                <a:avLst/>
              </a:prstTxWarp>
              <a:noAutofit/>
            </a:bodyPr>
            <a:lstStyle/>
            <a:p>
              <a:pPr defTabSz="1219170">
                <a:lnSpc>
                  <a:spcPct val="90000"/>
                </a:lnSpc>
                <a:spcAft>
                  <a:spcPts val="400"/>
                </a:spcAft>
                <a:defRPr/>
              </a:pPr>
              <a:endParaRPr lang="en-US" sz="1333">
                <a:solidFill>
                  <a:srgbClr val="FFFFFF"/>
                </a:solidFill>
                <a:latin typeface="Nokia Pure Text Light"/>
              </a:endParaRPr>
            </a:p>
          </p:txBody>
        </p:sp>
        <p:sp>
          <p:nvSpPr>
            <p:cNvPr id="13" name="Rectangle 113">
              <a:extLst>
                <a:ext uri="{FF2B5EF4-FFF2-40B4-BE49-F238E27FC236}">
                  <a16:creationId xmlns:a16="http://schemas.microsoft.com/office/drawing/2014/main" id="{D60648BC-4D3A-4ABA-8599-96F6B7C14FD2}"/>
                </a:ext>
              </a:extLst>
            </p:cNvPr>
            <p:cNvSpPr>
              <a:spLocks/>
            </p:cNvSpPr>
            <p:nvPr/>
          </p:nvSpPr>
          <p:spPr bwMode="auto">
            <a:xfrm>
              <a:off x="10689940" y="3363894"/>
              <a:ext cx="18000" cy="180000"/>
            </a:xfrm>
            <a:prstGeom prst="rect">
              <a:avLst/>
            </a:prstGeom>
            <a:solidFill>
              <a:schemeClr val="accent2">
                <a:alpha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t" anchorCtr="0" forceAA="0" compatLnSpc="1">
              <a:prstTxWarp prst="textNoShape">
                <a:avLst/>
              </a:prstTxWarp>
              <a:noAutofit/>
            </a:bodyPr>
            <a:lstStyle/>
            <a:p>
              <a:pPr defTabSz="1219170">
                <a:lnSpc>
                  <a:spcPct val="90000"/>
                </a:lnSpc>
                <a:spcAft>
                  <a:spcPts val="400"/>
                </a:spcAft>
                <a:defRPr/>
              </a:pPr>
              <a:endParaRPr lang="en-US" sz="1333">
                <a:solidFill>
                  <a:srgbClr val="FFFFFF"/>
                </a:solidFill>
                <a:latin typeface="Nokia Pure Text Light"/>
              </a:endParaRPr>
            </a:p>
          </p:txBody>
        </p:sp>
      </p:grpSp>
      <p:sp>
        <p:nvSpPr>
          <p:cNvPr id="14" name="TextBox 13">
            <a:hlinkClick r:id="" action="ppaction://noaction"/>
            <a:extLst>
              <a:ext uri="{FF2B5EF4-FFF2-40B4-BE49-F238E27FC236}">
                <a16:creationId xmlns:a16="http://schemas.microsoft.com/office/drawing/2014/main" id="{042E5C4E-22FE-41A8-B7D0-69BAD6BF37F9}"/>
              </a:ext>
            </a:extLst>
          </p:cNvPr>
          <p:cNvSpPr txBox="1"/>
          <p:nvPr/>
        </p:nvSpPr>
        <p:spPr>
          <a:xfrm>
            <a:off x="5258795" y="3801778"/>
            <a:ext cx="2384423" cy="307066"/>
          </a:xfrm>
          <a:prstGeom prst="rect">
            <a:avLst/>
          </a:prstGeom>
          <a:noFill/>
        </p:spPr>
        <p:txBody>
          <a:bodyPr vert="horz" wrap="none" lIns="48000" tIns="24000" rIns="48000" bIns="24000" rtlCol="0">
            <a:spAutoFit/>
          </a:bodyPr>
          <a:lstStyle>
            <a:defPPr>
              <a:defRPr lang="en-GB"/>
            </a:defPPr>
            <a:lvl1pPr marL="0" marR="0" lvl="0" indent="0" defTabSz="895350" eaLnBrk="1" fontAlgn="auto" latinLnBrk="0" hangingPunct="1">
              <a:lnSpc>
                <a:spcPct val="100000"/>
              </a:lnSpc>
              <a:spcBef>
                <a:spcPts val="0"/>
              </a:spcBef>
              <a:spcAft>
                <a:spcPts val="0"/>
              </a:spcAft>
              <a:buClr>
                <a:srgbClr val="124191"/>
              </a:buClr>
              <a:buSzPct val="100000"/>
              <a:buFontTx/>
              <a:buNone/>
              <a:tabLst/>
              <a:defRPr kumimoji="0" sz="800" b="0" i="0" u="none" strike="noStrike" kern="0" cap="none" spc="0" normalizeH="0" baseline="0">
                <a:ln>
                  <a:noFill/>
                </a:ln>
                <a:solidFill>
                  <a:schemeClr val="tx2"/>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lnSpc>
                <a:spcPct val="90000"/>
              </a:lnSpc>
              <a:defRPr/>
            </a:pPr>
            <a:r>
              <a:rPr lang="en-US" sz="1867">
                <a:solidFill>
                  <a:srgbClr val="00C9FF"/>
                </a:solidFill>
              </a:rPr>
              <a:t>In-vehicle infotainment</a:t>
            </a:r>
          </a:p>
        </p:txBody>
      </p:sp>
      <p:sp>
        <p:nvSpPr>
          <p:cNvPr id="15" name="TextBox 14">
            <a:hlinkClick r:id="" action="ppaction://noaction"/>
            <a:extLst>
              <a:ext uri="{FF2B5EF4-FFF2-40B4-BE49-F238E27FC236}">
                <a16:creationId xmlns:a16="http://schemas.microsoft.com/office/drawing/2014/main" id="{1BE6B281-B1A6-4A8C-B2A4-DE14763AF8D1}"/>
              </a:ext>
            </a:extLst>
          </p:cNvPr>
          <p:cNvSpPr txBox="1"/>
          <p:nvPr/>
        </p:nvSpPr>
        <p:spPr>
          <a:xfrm>
            <a:off x="3574651" y="4419129"/>
            <a:ext cx="1786503" cy="307066"/>
          </a:xfrm>
          <a:prstGeom prst="rect">
            <a:avLst/>
          </a:prstGeom>
          <a:noFill/>
        </p:spPr>
        <p:txBody>
          <a:bodyPr vert="horz" wrap="none" lIns="48000" tIns="24000" rIns="48000" bIns="24000" rtlCol="0">
            <a:spAutoFit/>
          </a:bodyPr>
          <a:lstStyle>
            <a:defPPr>
              <a:defRPr lang="en-GB"/>
            </a:defPPr>
            <a:lvl1pPr marL="0" marR="0" lvl="0" indent="0" defTabSz="895350" eaLnBrk="1" fontAlgn="auto" latinLnBrk="0" hangingPunct="1">
              <a:lnSpc>
                <a:spcPct val="100000"/>
              </a:lnSpc>
              <a:spcBef>
                <a:spcPts val="0"/>
              </a:spcBef>
              <a:spcAft>
                <a:spcPts val="0"/>
              </a:spcAft>
              <a:buClr>
                <a:srgbClr val="124191"/>
              </a:buClr>
              <a:buSzPct val="100000"/>
              <a:buFontTx/>
              <a:buNone/>
              <a:tabLst/>
              <a:defRPr kumimoji="0" sz="800" b="0" i="0" u="none" strike="noStrike" kern="0" cap="none" spc="0" normalizeH="0" baseline="0">
                <a:ln>
                  <a:noFill/>
                </a:ln>
                <a:solidFill>
                  <a:schemeClr val="tx2"/>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lnSpc>
                <a:spcPct val="90000"/>
              </a:lnSpc>
              <a:defRPr/>
            </a:pPr>
            <a:r>
              <a:rPr lang="en-US" sz="1867">
                <a:solidFill>
                  <a:srgbClr val="00C9FF"/>
                </a:solidFill>
              </a:rPr>
              <a:t>Truck platooning</a:t>
            </a:r>
          </a:p>
        </p:txBody>
      </p:sp>
      <p:sp>
        <p:nvSpPr>
          <p:cNvPr id="16" name="TextBox 15">
            <a:hlinkClick r:id="" action="ppaction://noaction"/>
            <a:extLst>
              <a:ext uri="{FF2B5EF4-FFF2-40B4-BE49-F238E27FC236}">
                <a16:creationId xmlns:a16="http://schemas.microsoft.com/office/drawing/2014/main" id="{85917F57-BBA5-4390-B7F7-8B836A28EBED}"/>
              </a:ext>
            </a:extLst>
          </p:cNvPr>
          <p:cNvSpPr txBox="1"/>
          <p:nvPr/>
        </p:nvSpPr>
        <p:spPr>
          <a:xfrm>
            <a:off x="459378" y="4120797"/>
            <a:ext cx="810983" cy="307066"/>
          </a:xfrm>
          <a:prstGeom prst="rect">
            <a:avLst/>
          </a:prstGeom>
          <a:noFill/>
        </p:spPr>
        <p:txBody>
          <a:bodyPr vert="horz" wrap="square" lIns="48000" tIns="24000" rIns="48000" bIns="2400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defTabSz="1193770">
              <a:lnSpc>
                <a:spcPct val="90000"/>
              </a:lnSpc>
              <a:buClr>
                <a:srgbClr val="124191"/>
              </a:buClr>
              <a:defRPr/>
            </a:pPr>
            <a:r>
              <a:rPr lang="en-US" sz="1867" kern="0">
                <a:solidFill>
                  <a:srgbClr val="00C9FF"/>
                </a:solidFill>
                <a:latin typeface="Nokia Pure Text Light"/>
              </a:rPr>
              <a:t>Home</a:t>
            </a:r>
          </a:p>
        </p:txBody>
      </p:sp>
      <p:sp>
        <p:nvSpPr>
          <p:cNvPr id="17" name="TextBox 16">
            <a:extLst>
              <a:ext uri="{FF2B5EF4-FFF2-40B4-BE49-F238E27FC236}">
                <a16:creationId xmlns:a16="http://schemas.microsoft.com/office/drawing/2014/main" id="{A03FF0A7-E4A0-46FC-A00C-FCF080E5615C}"/>
              </a:ext>
            </a:extLst>
          </p:cNvPr>
          <p:cNvSpPr txBox="1"/>
          <p:nvPr/>
        </p:nvSpPr>
        <p:spPr>
          <a:xfrm>
            <a:off x="2296420" y="3985140"/>
            <a:ext cx="989811" cy="307066"/>
          </a:xfrm>
          <a:prstGeom prst="rect">
            <a:avLst/>
          </a:prstGeom>
          <a:noFill/>
        </p:spPr>
        <p:txBody>
          <a:bodyPr vert="horz" wrap="none" lIns="48000" tIns="24000" rIns="48000" bIns="24000" rtlCol="0">
            <a:spAutoFit/>
          </a:bodyPr>
          <a:lstStyle>
            <a:defPPr>
              <a:defRPr lang="en-GB"/>
            </a:defPPr>
            <a:lvl1pPr marL="0" marR="0" lvl="0" indent="0" defTabSz="895350" eaLnBrk="1" fontAlgn="auto" latinLnBrk="0" hangingPunct="1">
              <a:lnSpc>
                <a:spcPct val="90000"/>
              </a:lnSpc>
              <a:spcBef>
                <a:spcPts val="0"/>
              </a:spcBef>
              <a:spcAft>
                <a:spcPts val="0"/>
              </a:spcAft>
              <a:buClr>
                <a:srgbClr val="124191"/>
              </a:buClr>
              <a:buSzPct val="100000"/>
              <a:buFontTx/>
              <a:buNone/>
              <a:tabLst/>
              <a:defRPr kumimoji="0" sz="1000" b="0" i="0" u="none" strike="noStrike" kern="0" cap="none" spc="0" normalizeH="0" baseline="0">
                <a:ln>
                  <a:noFill/>
                </a:ln>
                <a:solidFill>
                  <a:schemeClr val="accent3"/>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defRPr/>
            </a:pPr>
            <a:r>
              <a:rPr lang="en-US" sz="1867">
                <a:solidFill>
                  <a:srgbClr val="00C9FF"/>
                </a:solidFill>
              </a:rPr>
              <a:t>Hotspots</a:t>
            </a:r>
          </a:p>
        </p:txBody>
      </p:sp>
      <p:sp>
        <p:nvSpPr>
          <p:cNvPr id="18" name="TextBox 17">
            <a:extLst>
              <a:ext uri="{FF2B5EF4-FFF2-40B4-BE49-F238E27FC236}">
                <a16:creationId xmlns:a16="http://schemas.microsoft.com/office/drawing/2014/main" id="{7A0C415E-3096-4F25-817C-12CB90E6351D}"/>
              </a:ext>
            </a:extLst>
          </p:cNvPr>
          <p:cNvSpPr txBox="1"/>
          <p:nvPr/>
        </p:nvSpPr>
        <p:spPr>
          <a:xfrm>
            <a:off x="1187649" y="3598288"/>
            <a:ext cx="1169347" cy="307066"/>
          </a:xfrm>
          <a:prstGeom prst="rect">
            <a:avLst/>
          </a:prstGeom>
          <a:noFill/>
        </p:spPr>
        <p:txBody>
          <a:bodyPr vert="horz" wrap="none" lIns="48000" tIns="24000" rIns="48000" bIns="2400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defTabSz="1193770">
              <a:lnSpc>
                <a:spcPct val="90000"/>
              </a:lnSpc>
              <a:buClr>
                <a:srgbClr val="124191"/>
              </a:buClr>
              <a:defRPr/>
            </a:pPr>
            <a:r>
              <a:rPr lang="en-US" sz="1867" kern="0">
                <a:solidFill>
                  <a:srgbClr val="00C9FF"/>
                </a:solidFill>
                <a:latin typeface="Nokia Pure Text Light"/>
              </a:rPr>
              <a:t>Healthcare</a:t>
            </a:r>
          </a:p>
        </p:txBody>
      </p:sp>
      <p:sp>
        <p:nvSpPr>
          <p:cNvPr id="19" name="TextBox 18">
            <a:extLst>
              <a:ext uri="{FF2B5EF4-FFF2-40B4-BE49-F238E27FC236}">
                <a16:creationId xmlns:a16="http://schemas.microsoft.com/office/drawing/2014/main" id="{B93B7DF4-9AF5-4192-8F8D-AFC4E55DD0D7}"/>
              </a:ext>
            </a:extLst>
          </p:cNvPr>
          <p:cNvSpPr txBox="1"/>
          <p:nvPr/>
        </p:nvSpPr>
        <p:spPr>
          <a:xfrm>
            <a:off x="8032059" y="3341492"/>
            <a:ext cx="813480" cy="307066"/>
          </a:xfrm>
          <a:prstGeom prst="rect">
            <a:avLst/>
          </a:prstGeom>
          <a:noFill/>
        </p:spPr>
        <p:txBody>
          <a:bodyPr vert="horz" wrap="none" lIns="48000" tIns="24000" rIns="48000" bIns="24000" rtlCol="0">
            <a:spAutoFit/>
          </a:bodyPr>
          <a:lstStyle>
            <a:defPPr>
              <a:defRPr lang="en-GB"/>
            </a:defPPr>
            <a:lvl1pPr marL="0" marR="0" lvl="0" indent="0" defTabSz="895350" eaLnBrk="1" fontAlgn="auto" latinLnBrk="0" hangingPunct="1">
              <a:lnSpc>
                <a:spcPct val="100000"/>
              </a:lnSpc>
              <a:spcBef>
                <a:spcPts val="0"/>
              </a:spcBef>
              <a:spcAft>
                <a:spcPts val="0"/>
              </a:spcAft>
              <a:buClr>
                <a:srgbClr val="124191"/>
              </a:buClr>
              <a:buSzPct val="100000"/>
              <a:buFontTx/>
              <a:buNone/>
              <a:tabLst/>
              <a:defRPr kumimoji="0" sz="800" b="0" i="0" u="none" strike="noStrike" kern="0" cap="none" spc="0" normalizeH="0" baseline="0">
                <a:ln>
                  <a:noFill/>
                </a:ln>
                <a:solidFill>
                  <a:schemeClr val="tx2"/>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lnSpc>
                <a:spcPct val="90000"/>
              </a:lnSpc>
              <a:defRPr/>
            </a:pPr>
            <a:r>
              <a:rPr lang="en-US" sz="1867">
                <a:solidFill>
                  <a:srgbClr val="00C9FF"/>
                </a:solidFill>
              </a:rPr>
              <a:t>Drones</a:t>
            </a:r>
          </a:p>
        </p:txBody>
      </p:sp>
      <p:cxnSp>
        <p:nvCxnSpPr>
          <p:cNvPr id="20" name="Gerader Verbinder 219">
            <a:extLst>
              <a:ext uri="{FF2B5EF4-FFF2-40B4-BE49-F238E27FC236}">
                <a16:creationId xmlns:a16="http://schemas.microsoft.com/office/drawing/2014/main" id="{BE8EEC40-01B3-427D-A913-627397D07C6D}"/>
              </a:ext>
            </a:extLst>
          </p:cNvPr>
          <p:cNvCxnSpPr>
            <a:cxnSpLocks/>
          </p:cNvCxnSpPr>
          <p:nvPr/>
        </p:nvCxnSpPr>
        <p:spPr>
          <a:xfrm flipH="1">
            <a:off x="5514864" y="4103083"/>
            <a:ext cx="438875" cy="572893"/>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1" name="Rectangular Callout 40">
            <a:extLst>
              <a:ext uri="{FF2B5EF4-FFF2-40B4-BE49-F238E27FC236}">
                <a16:creationId xmlns:a16="http://schemas.microsoft.com/office/drawing/2014/main" id="{831F6A09-9901-4149-A202-2B182FF73C9F}"/>
              </a:ext>
            </a:extLst>
          </p:cNvPr>
          <p:cNvSpPr/>
          <p:nvPr/>
        </p:nvSpPr>
        <p:spPr>
          <a:xfrm>
            <a:off x="3366580" y="1589624"/>
            <a:ext cx="2475624" cy="940563"/>
          </a:xfrm>
          <a:prstGeom prst="rect">
            <a:avLst/>
          </a:prstGeom>
          <a:solidFill>
            <a:schemeClr val="tx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ctr" anchorCtr="0" forceAA="0" compatLnSpc="1">
            <a:prstTxWarp prst="textNoShape">
              <a:avLst/>
            </a:prstTxWarp>
            <a:noAutofit/>
          </a:bodyPr>
          <a:lstStyle/>
          <a:p>
            <a:pPr defTabSz="1219170">
              <a:lnSpc>
                <a:spcPct val="90000"/>
              </a:lnSpc>
              <a:spcAft>
                <a:spcPts val="400"/>
              </a:spcAft>
              <a:defRPr/>
            </a:pPr>
            <a:r>
              <a:rPr lang="en-US" sz="2133">
                <a:solidFill>
                  <a:srgbClr val="00C9FF"/>
                </a:solidFill>
                <a:latin typeface="Nokia Pure Text Light"/>
              </a:rPr>
              <a:t>Highway</a:t>
            </a:r>
            <a:br>
              <a:rPr lang="en-US" sz="2133">
                <a:solidFill>
                  <a:srgbClr val="00C9FF"/>
                </a:solidFill>
                <a:latin typeface="Nokia Pure Text Light"/>
              </a:rPr>
            </a:br>
            <a:r>
              <a:rPr lang="en-US" sz="2133">
                <a:solidFill>
                  <a:srgbClr val="00C9FF"/>
                </a:solidFill>
                <a:latin typeface="Nokia Pure Text Light"/>
              </a:rPr>
              <a:t>use cases</a:t>
            </a:r>
          </a:p>
        </p:txBody>
      </p:sp>
      <p:sp>
        <p:nvSpPr>
          <p:cNvPr id="22" name="Rectangular Callout 40">
            <a:extLst>
              <a:ext uri="{FF2B5EF4-FFF2-40B4-BE49-F238E27FC236}">
                <a16:creationId xmlns:a16="http://schemas.microsoft.com/office/drawing/2014/main" id="{CB1148AD-531C-4936-A94C-04B2ED06AB33}"/>
              </a:ext>
            </a:extLst>
          </p:cNvPr>
          <p:cNvSpPr/>
          <p:nvPr/>
        </p:nvSpPr>
        <p:spPr>
          <a:xfrm>
            <a:off x="575387" y="1589624"/>
            <a:ext cx="2475624" cy="940563"/>
          </a:xfrm>
          <a:prstGeom prst="rect">
            <a:avLst/>
          </a:prstGeom>
          <a:solidFill>
            <a:schemeClr val="tx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ctr" anchorCtr="0" forceAA="0" compatLnSpc="1">
            <a:prstTxWarp prst="textNoShape">
              <a:avLst/>
            </a:prstTxWarp>
            <a:noAutofit/>
          </a:bodyPr>
          <a:lstStyle/>
          <a:p>
            <a:pPr defTabSz="1219170">
              <a:lnSpc>
                <a:spcPct val="90000"/>
              </a:lnSpc>
              <a:spcAft>
                <a:spcPts val="400"/>
              </a:spcAft>
              <a:defRPr/>
            </a:pPr>
            <a:r>
              <a:rPr lang="en-US" sz="2133">
                <a:solidFill>
                  <a:srgbClr val="00C9FF"/>
                </a:solidFill>
                <a:latin typeface="Nokia Pure Text Light"/>
              </a:rPr>
              <a:t>Dedicated</a:t>
            </a:r>
            <a:br>
              <a:rPr lang="en-US" sz="2133">
                <a:solidFill>
                  <a:srgbClr val="00C9FF"/>
                </a:solidFill>
                <a:latin typeface="Nokia Pure Text Light"/>
              </a:rPr>
            </a:br>
            <a:r>
              <a:rPr lang="en-US" sz="2133">
                <a:solidFill>
                  <a:srgbClr val="00C9FF"/>
                </a:solidFill>
                <a:latin typeface="Nokia Pure Text Light"/>
              </a:rPr>
              <a:t>use cases </a:t>
            </a:r>
          </a:p>
        </p:txBody>
      </p:sp>
      <p:sp>
        <p:nvSpPr>
          <p:cNvPr id="23" name="Rectangular Callout 40">
            <a:extLst>
              <a:ext uri="{FF2B5EF4-FFF2-40B4-BE49-F238E27FC236}">
                <a16:creationId xmlns:a16="http://schemas.microsoft.com/office/drawing/2014/main" id="{8646ADF1-80FD-4C29-AE24-D2AA7D0A1069}"/>
              </a:ext>
            </a:extLst>
          </p:cNvPr>
          <p:cNvSpPr/>
          <p:nvPr/>
        </p:nvSpPr>
        <p:spPr>
          <a:xfrm>
            <a:off x="8948968" y="1589624"/>
            <a:ext cx="2475624" cy="940563"/>
          </a:xfrm>
          <a:prstGeom prst="rect">
            <a:avLst/>
          </a:prstGeom>
          <a:solidFill>
            <a:schemeClr val="tx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ctr" anchorCtr="0" forceAA="0" compatLnSpc="1">
            <a:prstTxWarp prst="textNoShape">
              <a:avLst/>
            </a:prstTxWarp>
            <a:noAutofit/>
          </a:bodyPr>
          <a:lstStyle/>
          <a:p>
            <a:pPr defTabSz="1219170">
              <a:lnSpc>
                <a:spcPct val="90000"/>
              </a:lnSpc>
              <a:spcAft>
                <a:spcPts val="400"/>
              </a:spcAft>
              <a:defRPr/>
            </a:pPr>
            <a:r>
              <a:rPr lang="en-US" sz="2133">
                <a:solidFill>
                  <a:srgbClr val="00C9FF"/>
                </a:solidFill>
                <a:latin typeface="Nokia Pure Text Light"/>
              </a:rPr>
              <a:t>Dense city area</a:t>
            </a:r>
            <a:br>
              <a:rPr lang="en-US" sz="2133">
                <a:solidFill>
                  <a:srgbClr val="00C9FF"/>
                </a:solidFill>
                <a:latin typeface="Nokia Pure Text Light"/>
              </a:rPr>
            </a:br>
            <a:r>
              <a:rPr lang="en-US" sz="2133">
                <a:solidFill>
                  <a:srgbClr val="00C9FF"/>
                </a:solidFill>
                <a:latin typeface="Nokia Pure Text Light"/>
              </a:rPr>
              <a:t>use cases</a:t>
            </a:r>
          </a:p>
        </p:txBody>
      </p:sp>
      <p:sp>
        <p:nvSpPr>
          <p:cNvPr id="24" name="Rectangular Callout 40">
            <a:extLst>
              <a:ext uri="{FF2B5EF4-FFF2-40B4-BE49-F238E27FC236}">
                <a16:creationId xmlns:a16="http://schemas.microsoft.com/office/drawing/2014/main" id="{25BE75E8-454E-4244-AD61-9B82FB1C97A8}"/>
              </a:ext>
            </a:extLst>
          </p:cNvPr>
          <p:cNvSpPr/>
          <p:nvPr/>
        </p:nvSpPr>
        <p:spPr>
          <a:xfrm>
            <a:off x="6157773" y="1589624"/>
            <a:ext cx="2475624" cy="940563"/>
          </a:xfrm>
          <a:prstGeom prst="rect">
            <a:avLst/>
          </a:prstGeom>
          <a:solidFill>
            <a:schemeClr val="tx2"/>
          </a:solidFill>
          <a:ln w="285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44000" tIns="96000" rIns="48000" bIns="96000" numCol="1" spcCol="0" rtlCol="0" fromWordArt="0" anchor="ctr" anchorCtr="0" forceAA="0" compatLnSpc="1">
            <a:prstTxWarp prst="textNoShape">
              <a:avLst/>
            </a:prstTxWarp>
            <a:noAutofit/>
          </a:bodyPr>
          <a:lstStyle/>
          <a:p>
            <a:pPr defTabSz="1219170">
              <a:lnSpc>
                <a:spcPct val="90000"/>
              </a:lnSpc>
              <a:spcAft>
                <a:spcPts val="400"/>
              </a:spcAft>
              <a:defRPr/>
            </a:pPr>
            <a:r>
              <a:rPr lang="en-US" sz="2133">
                <a:solidFill>
                  <a:srgbClr val="00C9FF"/>
                </a:solidFill>
                <a:latin typeface="Nokia Pure Text Light"/>
              </a:rPr>
              <a:t>Public transport</a:t>
            </a:r>
            <a:br>
              <a:rPr lang="en-US" sz="2133">
                <a:solidFill>
                  <a:srgbClr val="00C9FF"/>
                </a:solidFill>
                <a:latin typeface="Nokia Pure Text Light"/>
              </a:rPr>
            </a:br>
            <a:r>
              <a:rPr lang="en-US" sz="2133">
                <a:solidFill>
                  <a:srgbClr val="00C9FF"/>
                </a:solidFill>
                <a:latin typeface="Nokia Pure Text Light"/>
              </a:rPr>
              <a:t>use cases</a:t>
            </a:r>
          </a:p>
        </p:txBody>
      </p:sp>
      <p:sp>
        <p:nvSpPr>
          <p:cNvPr id="25" name="Rechteck 268">
            <a:extLst>
              <a:ext uri="{FF2B5EF4-FFF2-40B4-BE49-F238E27FC236}">
                <a16:creationId xmlns:a16="http://schemas.microsoft.com/office/drawing/2014/main" id="{755F3A24-6BA8-41D3-9DB3-7A8CE8761542}"/>
              </a:ext>
            </a:extLst>
          </p:cNvPr>
          <p:cNvSpPr/>
          <p:nvPr/>
        </p:nvSpPr>
        <p:spPr>
          <a:xfrm>
            <a:off x="8784324" y="3500552"/>
            <a:ext cx="190017" cy="347677"/>
          </a:xfrm>
          <a:custGeom>
            <a:avLst/>
            <a:gdLst>
              <a:gd name="connsiteX0" fmla="*/ 0 w 140131"/>
              <a:gd name="connsiteY0" fmla="*/ 0 h 172652"/>
              <a:gd name="connsiteX1" fmla="*/ 140131 w 140131"/>
              <a:gd name="connsiteY1" fmla="*/ 0 h 172652"/>
              <a:gd name="connsiteX2" fmla="*/ 140131 w 140131"/>
              <a:gd name="connsiteY2" fmla="*/ 172652 h 172652"/>
              <a:gd name="connsiteX3" fmla="*/ 0 w 140131"/>
              <a:gd name="connsiteY3" fmla="*/ 172652 h 172652"/>
              <a:gd name="connsiteX4" fmla="*/ 0 w 140131"/>
              <a:gd name="connsiteY4" fmla="*/ 0 h 172652"/>
              <a:gd name="connsiteX0" fmla="*/ 0 w 142513"/>
              <a:gd name="connsiteY0" fmla="*/ 88106 h 260758"/>
              <a:gd name="connsiteX1" fmla="*/ 142513 w 142513"/>
              <a:gd name="connsiteY1" fmla="*/ 0 h 260758"/>
              <a:gd name="connsiteX2" fmla="*/ 140131 w 142513"/>
              <a:gd name="connsiteY2" fmla="*/ 260758 h 260758"/>
              <a:gd name="connsiteX3" fmla="*/ 0 w 142513"/>
              <a:gd name="connsiteY3" fmla="*/ 260758 h 260758"/>
              <a:gd name="connsiteX4" fmla="*/ 0 w 142513"/>
              <a:gd name="connsiteY4" fmla="*/ 88106 h 260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513" h="260758">
                <a:moveTo>
                  <a:pt x="0" y="88106"/>
                </a:moveTo>
                <a:lnTo>
                  <a:pt x="142513" y="0"/>
                </a:lnTo>
                <a:lnTo>
                  <a:pt x="140131" y="260758"/>
                </a:lnTo>
                <a:lnTo>
                  <a:pt x="0" y="260758"/>
                </a:lnTo>
                <a:lnTo>
                  <a:pt x="0" y="88106"/>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grpSp>
        <p:nvGrpSpPr>
          <p:cNvPr id="26" name="Gruppieren 252">
            <a:extLst>
              <a:ext uri="{FF2B5EF4-FFF2-40B4-BE49-F238E27FC236}">
                <a16:creationId xmlns:a16="http://schemas.microsoft.com/office/drawing/2014/main" id="{3BAB3A2B-0162-4169-BA82-65DB9B643332}"/>
              </a:ext>
            </a:extLst>
          </p:cNvPr>
          <p:cNvGrpSpPr>
            <a:grpSpLocks noChangeAspect="1"/>
          </p:cNvGrpSpPr>
          <p:nvPr/>
        </p:nvGrpSpPr>
        <p:grpSpPr>
          <a:xfrm>
            <a:off x="10070055" y="4470755"/>
            <a:ext cx="144391" cy="305595"/>
            <a:chOff x="2519772" y="2429466"/>
            <a:chExt cx="278016" cy="588409"/>
          </a:xfrm>
        </p:grpSpPr>
        <p:sp>
          <p:nvSpPr>
            <p:cNvPr id="27" name="Ellipse 253">
              <a:extLst>
                <a:ext uri="{FF2B5EF4-FFF2-40B4-BE49-F238E27FC236}">
                  <a16:creationId xmlns:a16="http://schemas.microsoft.com/office/drawing/2014/main" id="{8D9ED4E2-F5EF-46D0-8133-E90CB83738E2}"/>
                </a:ext>
              </a:extLst>
            </p:cNvPr>
            <p:cNvSpPr/>
            <p:nvPr/>
          </p:nvSpPr>
          <p:spPr>
            <a:xfrm>
              <a:off x="2519772" y="2429466"/>
              <a:ext cx="278016" cy="278016"/>
            </a:xfrm>
            <a:prstGeom prst="ellipse">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cxnSp>
          <p:nvCxnSpPr>
            <p:cNvPr id="28" name="Gerader Verbinder 254">
              <a:extLst>
                <a:ext uri="{FF2B5EF4-FFF2-40B4-BE49-F238E27FC236}">
                  <a16:creationId xmlns:a16="http://schemas.microsoft.com/office/drawing/2014/main" id="{42C78F06-28FB-4D8F-BF45-6178B9999872}"/>
                </a:ext>
              </a:extLst>
            </p:cNvPr>
            <p:cNvCxnSpPr/>
            <p:nvPr/>
          </p:nvCxnSpPr>
          <p:spPr>
            <a:xfrm>
              <a:off x="2658780" y="2709863"/>
              <a:ext cx="0" cy="308012"/>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29" name="Gerade Verbindung 11">
            <a:extLst>
              <a:ext uri="{FF2B5EF4-FFF2-40B4-BE49-F238E27FC236}">
                <a16:creationId xmlns:a16="http://schemas.microsoft.com/office/drawing/2014/main" id="{7EBC8B8A-10DF-4AB4-8119-8752A9B9EA8F}"/>
              </a:ext>
            </a:extLst>
          </p:cNvPr>
          <p:cNvCxnSpPr>
            <a:cxnSpLocks/>
          </p:cNvCxnSpPr>
          <p:nvPr/>
        </p:nvCxnSpPr>
        <p:spPr>
          <a:xfrm>
            <a:off x="0" y="5042175"/>
            <a:ext cx="12192000"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nvGrpSpPr>
          <p:cNvPr id="30" name="Gruppieren 363">
            <a:extLst>
              <a:ext uri="{FF2B5EF4-FFF2-40B4-BE49-F238E27FC236}">
                <a16:creationId xmlns:a16="http://schemas.microsoft.com/office/drawing/2014/main" id="{7CDDB235-43DA-4A4F-9519-80BEADED812C}"/>
              </a:ext>
            </a:extLst>
          </p:cNvPr>
          <p:cNvGrpSpPr>
            <a:grpSpLocks noChangeAspect="1"/>
          </p:cNvGrpSpPr>
          <p:nvPr/>
        </p:nvGrpSpPr>
        <p:grpSpPr>
          <a:xfrm>
            <a:off x="1384047" y="4668035"/>
            <a:ext cx="144391" cy="305595"/>
            <a:chOff x="2519772" y="2429466"/>
            <a:chExt cx="278016" cy="588409"/>
          </a:xfrm>
        </p:grpSpPr>
        <p:sp>
          <p:nvSpPr>
            <p:cNvPr id="31" name="Ellipse 364">
              <a:extLst>
                <a:ext uri="{FF2B5EF4-FFF2-40B4-BE49-F238E27FC236}">
                  <a16:creationId xmlns:a16="http://schemas.microsoft.com/office/drawing/2014/main" id="{4DEFA5B2-047A-4519-A667-2BAFB3F59EE3}"/>
                </a:ext>
              </a:extLst>
            </p:cNvPr>
            <p:cNvSpPr/>
            <p:nvPr/>
          </p:nvSpPr>
          <p:spPr>
            <a:xfrm>
              <a:off x="2519772" y="2429466"/>
              <a:ext cx="278016" cy="278016"/>
            </a:xfrm>
            <a:prstGeom prst="ellipse">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cxnSp>
          <p:nvCxnSpPr>
            <p:cNvPr id="32" name="Gerader Verbinder 365">
              <a:extLst>
                <a:ext uri="{FF2B5EF4-FFF2-40B4-BE49-F238E27FC236}">
                  <a16:creationId xmlns:a16="http://schemas.microsoft.com/office/drawing/2014/main" id="{7F77D824-48FA-492F-B529-5AB664BF8E27}"/>
                </a:ext>
              </a:extLst>
            </p:cNvPr>
            <p:cNvCxnSpPr/>
            <p:nvPr/>
          </p:nvCxnSpPr>
          <p:spPr>
            <a:xfrm>
              <a:off x="2658780" y="2709863"/>
              <a:ext cx="0" cy="308012"/>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3" name="Gruppieren 387">
            <a:extLst>
              <a:ext uri="{FF2B5EF4-FFF2-40B4-BE49-F238E27FC236}">
                <a16:creationId xmlns:a16="http://schemas.microsoft.com/office/drawing/2014/main" id="{51A5640A-0456-4F97-A56B-72B5C226A8C0}"/>
              </a:ext>
            </a:extLst>
          </p:cNvPr>
          <p:cNvGrpSpPr>
            <a:grpSpLocks noChangeAspect="1"/>
          </p:cNvGrpSpPr>
          <p:nvPr/>
        </p:nvGrpSpPr>
        <p:grpSpPr>
          <a:xfrm>
            <a:off x="9736998" y="4616727"/>
            <a:ext cx="144391" cy="305595"/>
            <a:chOff x="2519772" y="2429466"/>
            <a:chExt cx="278016" cy="588409"/>
          </a:xfrm>
        </p:grpSpPr>
        <p:sp>
          <p:nvSpPr>
            <p:cNvPr id="34" name="Ellipse 388">
              <a:extLst>
                <a:ext uri="{FF2B5EF4-FFF2-40B4-BE49-F238E27FC236}">
                  <a16:creationId xmlns:a16="http://schemas.microsoft.com/office/drawing/2014/main" id="{AADCD428-931C-4592-8D31-19C4315F5EE5}"/>
                </a:ext>
              </a:extLst>
            </p:cNvPr>
            <p:cNvSpPr/>
            <p:nvPr/>
          </p:nvSpPr>
          <p:spPr>
            <a:xfrm>
              <a:off x="2519772" y="2429466"/>
              <a:ext cx="278016" cy="278016"/>
            </a:xfrm>
            <a:prstGeom prst="ellipse">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cxnSp>
          <p:nvCxnSpPr>
            <p:cNvPr id="35" name="Gerader Verbinder 389">
              <a:extLst>
                <a:ext uri="{FF2B5EF4-FFF2-40B4-BE49-F238E27FC236}">
                  <a16:creationId xmlns:a16="http://schemas.microsoft.com/office/drawing/2014/main" id="{D2D23BB6-1434-4A63-8FD1-047721DC083F}"/>
                </a:ext>
              </a:extLst>
            </p:cNvPr>
            <p:cNvCxnSpPr/>
            <p:nvPr/>
          </p:nvCxnSpPr>
          <p:spPr>
            <a:xfrm>
              <a:off x="2658780" y="2709863"/>
              <a:ext cx="0" cy="308012"/>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6" name="Gruppieren 390">
            <a:extLst>
              <a:ext uri="{FF2B5EF4-FFF2-40B4-BE49-F238E27FC236}">
                <a16:creationId xmlns:a16="http://schemas.microsoft.com/office/drawing/2014/main" id="{F24FEA4A-02E4-4451-8475-EA0C0221CCB1}"/>
              </a:ext>
            </a:extLst>
          </p:cNvPr>
          <p:cNvGrpSpPr>
            <a:grpSpLocks noChangeAspect="1"/>
          </p:cNvGrpSpPr>
          <p:nvPr/>
        </p:nvGrpSpPr>
        <p:grpSpPr>
          <a:xfrm>
            <a:off x="10272465" y="4661965"/>
            <a:ext cx="144391" cy="305595"/>
            <a:chOff x="2519772" y="2429466"/>
            <a:chExt cx="278016" cy="588409"/>
          </a:xfrm>
        </p:grpSpPr>
        <p:sp>
          <p:nvSpPr>
            <p:cNvPr id="37" name="Ellipse 391">
              <a:extLst>
                <a:ext uri="{FF2B5EF4-FFF2-40B4-BE49-F238E27FC236}">
                  <a16:creationId xmlns:a16="http://schemas.microsoft.com/office/drawing/2014/main" id="{F47AE02A-DFFA-464A-B656-0FCDFE8D131D}"/>
                </a:ext>
              </a:extLst>
            </p:cNvPr>
            <p:cNvSpPr/>
            <p:nvPr/>
          </p:nvSpPr>
          <p:spPr>
            <a:xfrm>
              <a:off x="2519772" y="2429466"/>
              <a:ext cx="278016" cy="278016"/>
            </a:xfrm>
            <a:prstGeom prst="ellipse">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cxnSp>
          <p:nvCxnSpPr>
            <p:cNvPr id="38" name="Gerader Verbinder 392">
              <a:extLst>
                <a:ext uri="{FF2B5EF4-FFF2-40B4-BE49-F238E27FC236}">
                  <a16:creationId xmlns:a16="http://schemas.microsoft.com/office/drawing/2014/main" id="{4B860BD0-14B5-401A-BDC6-4EC669FAA4A0}"/>
                </a:ext>
              </a:extLst>
            </p:cNvPr>
            <p:cNvCxnSpPr/>
            <p:nvPr/>
          </p:nvCxnSpPr>
          <p:spPr>
            <a:xfrm>
              <a:off x="2658780" y="2709863"/>
              <a:ext cx="0" cy="308012"/>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171">
            <a:extLst>
              <a:ext uri="{FF2B5EF4-FFF2-40B4-BE49-F238E27FC236}">
                <a16:creationId xmlns:a16="http://schemas.microsoft.com/office/drawing/2014/main" id="{10B7BE22-E396-42DE-9D82-7056929421EB}"/>
              </a:ext>
            </a:extLst>
          </p:cNvPr>
          <p:cNvGrpSpPr>
            <a:grpSpLocks noChangeAspect="1"/>
          </p:cNvGrpSpPr>
          <p:nvPr/>
        </p:nvGrpSpPr>
        <p:grpSpPr bwMode="auto">
          <a:xfrm>
            <a:off x="8448262" y="3623711"/>
            <a:ext cx="1004141" cy="1306979"/>
            <a:chOff x="2182" y="1362"/>
            <a:chExt cx="378" cy="492"/>
          </a:xfrm>
        </p:grpSpPr>
        <p:sp>
          <p:nvSpPr>
            <p:cNvPr id="40" name="Line 172">
              <a:extLst>
                <a:ext uri="{FF2B5EF4-FFF2-40B4-BE49-F238E27FC236}">
                  <a16:creationId xmlns:a16="http://schemas.microsoft.com/office/drawing/2014/main" id="{7142ABC2-819E-4A2D-AFC4-599A12D37FB9}"/>
                </a:ext>
              </a:extLst>
            </p:cNvPr>
            <p:cNvSpPr>
              <a:spLocks noChangeShapeType="1"/>
            </p:cNvSpPr>
            <p:nvPr/>
          </p:nvSpPr>
          <p:spPr bwMode="auto">
            <a:xfrm flipV="1">
              <a:off x="2403" y="1412"/>
              <a:ext cx="0" cy="437"/>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1" name="Line 173">
              <a:extLst>
                <a:ext uri="{FF2B5EF4-FFF2-40B4-BE49-F238E27FC236}">
                  <a16:creationId xmlns:a16="http://schemas.microsoft.com/office/drawing/2014/main" id="{E2DAB4AD-AEBA-436E-B87B-F8961C877B40}"/>
                </a:ext>
              </a:extLst>
            </p:cNvPr>
            <p:cNvSpPr>
              <a:spLocks noChangeShapeType="1"/>
            </p:cNvSpPr>
            <p:nvPr/>
          </p:nvSpPr>
          <p:spPr bwMode="auto">
            <a:xfrm flipV="1">
              <a:off x="2530" y="1412"/>
              <a:ext cx="0" cy="437"/>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2" name="Freeform 174">
              <a:extLst>
                <a:ext uri="{FF2B5EF4-FFF2-40B4-BE49-F238E27FC236}">
                  <a16:creationId xmlns:a16="http://schemas.microsoft.com/office/drawing/2014/main" id="{F496D01A-3DEF-4C9B-9212-1643D398B326}"/>
                </a:ext>
              </a:extLst>
            </p:cNvPr>
            <p:cNvSpPr>
              <a:spLocks/>
            </p:cNvSpPr>
            <p:nvPr/>
          </p:nvSpPr>
          <p:spPr bwMode="auto">
            <a:xfrm>
              <a:off x="2413" y="1421"/>
              <a:ext cx="24" cy="59"/>
            </a:xfrm>
            <a:custGeom>
              <a:avLst/>
              <a:gdLst>
                <a:gd name="T0" fmla="*/ 24 w 24"/>
                <a:gd name="T1" fmla="*/ 0 h 59"/>
                <a:gd name="T2" fmla="*/ 0 w 24"/>
                <a:gd name="T3" fmla="*/ 0 h 59"/>
                <a:gd name="T4" fmla="*/ 0 w 24"/>
                <a:gd name="T5" fmla="*/ 59 h 59"/>
              </a:gdLst>
              <a:ahLst/>
              <a:cxnLst>
                <a:cxn ang="0">
                  <a:pos x="T0" y="T1"/>
                </a:cxn>
                <a:cxn ang="0">
                  <a:pos x="T2" y="T3"/>
                </a:cxn>
                <a:cxn ang="0">
                  <a:pos x="T4" y="T5"/>
                </a:cxn>
              </a:cxnLst>
              <a:rect l="0" t="0" r="r" b="b"/>
              <a:pathLst>
                <a:path w="24" h="59">
                  <a:moveTo>
                    <a:pt x="24"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3" name="Freeform 175">
              <a:extLst>
                <a:ext uri="{FF2B5EF4-FFF2-40B4-BE49-F238E27FC236}">
                  <a16:creationId xmlns:a16="http://schemas.microsoft.com/office/drawing/2014/main" id="{FDAC499C-8F6A-4210-B86E-12F080204E6C}"/>
                </a:ext>
              </a:extLst>
            </p:cNvPr>
            <p:cNvSpPr>
              <a:spLocks/>
            </p:cNvSpPr>
            <p:nvPr/>
          </p:nvSpPr>
          <p:spPr bwMode="auto">
            <a:xfrm>
              <a:off x="2413" y="1490"/>
              <a:ext cx="24" cy="59"/>
            </a:xfrm>
            <a:custGeom>
              <a:avLst/>
              <a:gdLst>
                <a:gd name="T0" fmla="*/ 24 w 24"/>
                <a:gd name="T1" fmla="*/ 0 h 59"/>
                <a:gd name="T2" fmla="*/ 0 w 24"/>
                <a:gd name="T3" fmla="*/ 0 h 59"/>
                <a:gd name="T4" fmla="*/ 0 w 24"/>
                <a:gd name="T5" fmla="*/ 59 h 59"/>
              </a:gdLst>
              <a:ahLst/>
              <a:cxnLst>
                <a:cxn ang="0">
                  <a:pos x="T0" y="T1"/>
                </a:cxn>
                <a:cxn ang="0">
                  <a:pos x="T2" y="T3"/>
                </a:cxn>
                <a:cxn ang="0">
                  <a:pos x="T4" y="T5"/>
                </a:cxn>
              </a:cxnLst>
              <a:rect l="0" t="0" r="r" b="b"/>
              <a:pathLst>
                <a:path w="24" h="59">
                  <a:moveTo>
                    <a:pt x="24"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4" name="Freeform 176">
              <a:extLst>
                <a:ext uri="{FF2B5EF4-FFF2-40B4-BE49-F238E27FC236}">
                  <a16:creationId xmlns:a16="http://schemas.microsoft.com/office/drawing/2014/main" id="{2B2853F9-065D-495F-80B6-7C769CEAA16A}"/>
                </a:ext>
              </a:extLst>
            </p:cNvPr>
            <p:cNvSpPr>
              <a:spLocks/>
            </p:cNvSpPr>
            <p:nvPr/>
          </p:nvSpPr>
          <p:spPr bwMode="auto">
            <a:xfrm>
              <a:off x="2413" y="1564"/>
              <a:ext cx="24" cy="59"/>
            </a:xfrm>
            <a:custGeom>
              <a:avLst/>
              <a:gdLst>
                <a:gd name="T0" fmla="*/ 24 w 24"/>
                <a:gd name="T1" fmla="*/ 0 h 59"/>
                <a:gd name="T2" fmla="*/ 0 w 24"/>
                <a:gd name="T3" fmla="*/ 0 h 59"/>
                <a:gd name="T4" fmla="*/ 0 w 24"/>
                <a:gd name="T5" fmla="*/ 59 h 59"/>
              </a:gdLst>
              <a:ahLst/>
              <a:cxnLst>
                <a:cxn ang="0">
                  <a:pos x="T0" y="T1"/>
                </a:cxn>
                <a:cxn ang="0">
                  <a:pos x="T2" y="T3"/>
                </a:cxn>
                <a:cxn ang="0">
                  <a:pos x="T4" y="T5"/>
                </a:cxn>
              </a:cxnLst>
              <a:rect l="0" t="0" r="r" b="b"/>
              <a:pathLst>
                <a:path w="24" h="59">
                  <a:moveTo>
                    <a:pt x="24"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5" name="Freeform 177">
              <a:extLst>
                <a:ext uri="{FF2B5EF4-FFF2-40B4-BE49-F238E27FC236}">
                  <a16:creationId xmlns:a16="http://schemas.microsoft.com/office/drawing/2014/main" id="{4F0FE6B4-A5C4-414B-9B8F-79B07700DA2D}"/>
                </a:ext>
              </a:extLst>
            </p:cNvPr>
            <p:cNvSpPr>
              <a:spLocks/>
            </p:cNvSpPr>
            <p:nvPr/>
          </p:nvSpPr>
          <p:spPr bwMode="auto">
            <a:xfrm>
              <a:off x="2413" y="1633"/>
              <a:ext cx="24" cy="58"/>
            </a:xfrm>
            <a:custGeom>
              <a:avLst/>
              <a:gdLst>
                <a:gd name="T0" fmla="*/ 24 w 24"/>
                <a:gd name="T1" fmla="*/ 0 h 58"/>
                <a:gd name="T2" fmla="*/ 0 w 24"/>
                <a:gd name="T3" fmla="*/ 0 h 58"/>
                <a:gd name="T4" fmla="*/ 0 w 24"/>
                <a:gd name="T5" fmla="*/ 58 h 58"/>
              </a:gdLst>
              <a:ahLst/>
              <a:cxnLst>
                <a:cxn ang="0">
                  <a:pos x="T0" y="T1"/>
                </a:cxn>
                <a:cxn ang="0">
                  <a:pos x="T2" y="T3"/>
                </a:cxn>
                <a:cxn ang="0">
                  <a:pos x="T4" y="T5"/>
                </a:cxn>
              </a:cxnLst>
              <a:rect l="0" t="0" r="r" b="b"/>
              <a:pathLst>
                <a:path w="24" h="58">
                  <a:moveTo>
                    <a:pt x="24" y="0"/>
                  </a:moveTo>
                  <a:lnTo>
                    <a:pt x="0" y="0"/>
                  </a:lnTo>
                  <a:lnTo>
                    <a:pt x="0" y="58"/>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6" name="Freeform 178">
              <a:extLst>
                <a:ext uri="{FF2B5EF4-FFF2-40B4-BE49-F238E27FC236}">
                  <a16:creationId xmlns:a16="http://schemas.microsoft.com/office/drawing/2014/main" id="{927EFEF0-29ED-4616-AED9-DF0C35471252}"/>
                </a:ext>
              </a:extLst>
            </p:cNvPr>
            <p:cNvSpPr>
              <a:spLocks/>
            </p:cNvSpPr>
            <p:nvPr/>
          </p:nvSpPr>
          <p:spPr bwMode="auto">
            <a:xfrm>
              <a:off x="2413" y="1706"/>
              <a:ext cx="24" cy="59"/>
            </a:xfrm>
            <a:custGeom>
              <a:avLst/>
              <a:gdLst>
                <a:gd name="T0" fmla="*/ 24 w 24"/>
                <a:gd name="T1" fmla="*/ 0 h 59"/>
                <a:gd name="T2" fmla="*/ 0 w 24"/>
                <a:gd name="T3" fmla="*/ 0 h 59"/>
                <a:gd name="T4" fmla="*/ 0 w 24"/>
                <a:gd name="T5" fmla="*/ 59 h 59"/>
              </a:gdLst>
              <a:ahLst/>
              <a:cxnLst>
                <a:cxn ang="0">
                  <a:pos x="T0" y="T1"/>
                </a:cxn>
                <a:cxn ang="0">
                  <a:pos x="T2" y="T3"/>
                </a:cxn>
                <a:cxn ang="0">
                  <a:pos x="T4" y="T5"/>
                </a:cxn>
              </a:cxnLst>
              <a:rect l="0" t="0" r="r" b="b"/>
              <a:pathLst>
                <a:path w="24" h="59">
                  <a:moveTo>
                    <a:pt x="24"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7" name="Freeform 179">
              <a:extLst>
                <a:ext uri="{FF2B5EF4-FFF2-40B4-BE49-F238E27FC236}">
                  <a16:creationId xmlns:a16="http://schemas.microsoft.com/office/drawing/2014/main" id="{67E0268F-CA54-404C-859A-08722627A1B3}"/>
                </a:ext>
              </a:extLst>
            </p:cNvPr>
            <p:cNvSpPr>
              <a:spLocks/>
            </p:cNvSpPr>
            <p:nvPr/>
          </p:nvSpPr>
          <p:spPr bwMode="auto">
            <a:xfrm>
              <a:off x="2413" y="1775"/>
              <a:ext cx="24" cy="59"/>
            </a:xfrm>
            <a:custGeom>
              <a:avLst/>
              <a:gdLst>
                <a:gd name="T0" fmla="*/ 24 w 24"/>
                <a:gd name="T1" fmla="*/ 0 h 59"/>
                <a:gd name="T2" fmla="*/ 0 w 24"/>
                <a:gd name="T3" fmla="*/ 0 h 59"/>
                <a:gd name="T4" fmla="*/ 0 w 24"/>
                <a:gd name="T5" fmla="*/ 59 h 59"/>
              </a:gdLst>
              <a:ahLst/>
              <a:cxnLst>
                <a:cxn ang="0">
                  <a:pos x="T0" y="T1"/>
                </a:cxn>
                <a:cxn ang="0">
                  <a:pos x="T2" y="T3"/>
                </a:cxn>
                <a:cxn ang="0">
                  <a:pos x="T4" y="T5"/>
                </a:cxn>
              </a:cxnLst>
              <a:rect l="0" t="0" r="r" b="b"/>
              <a:pathLst>
                <a:path w="24" h="59">
                  <a:moveTo>
                    <a:pt x="24"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8" name="Freeform 180">
              <a:extLst>
                <a:ext uri="{FF2B5EF4-FFF2-40B4-BE49-F238E27FC236}">
                  <a16:creationId xmlns:a16="http://schemas.microsoft.com/office/drawing/2014/main" id="{07CE2BF3-435C-4E96-AAF2-036AC1F09605}"/>
                </a:ext>
              </a:extLst>
            </p:cNvPr>
            <p:cNvSpPr>
              <a:spLocks/>
            </p:cNvSpPr>
            <p:nvPr/>
          </p:nvSpPr>
          <p:spPr bwMode="auto">
            <a:xfrm>
              <a:off x="2452" y="1421"/>
              <a:ext cx="24" cy="59"/>
            </a:xfrm>
            <a:custGeom>
              <a:avLst/>
              <a:gdLst>
                <a:gd name="T0" fmla="*/ 0 w 24"/>
                <a:gd name="T1" fmla="*/ 59 h 59"/>
                <a:gd name="T2" fmla="*/ 0 w 24"/>
                <a:gd name="T3" fmla="*/ 0 h 59"/>
                <a:gd name="T4" fmla="*/ 24 w 24"/>
                <a:gd name="T5" fmla="*/ 0 h 59"/>
              </a:gdLst>
              <a:ahLst/>
              <a:cxnLst>
                <a:cxn ang="0">
                  <a:pos x="T0" y="T1"/>
                </a:cxn>
                <a:cxn ang="0">
                  <a:pos x="T2" y="T3"/>
                </a:cxn>
                <a:cxn ang="0">
                  <a:pos x="T4" y="T5"/>
                </a:cxn>
              </a:cxnLst>
              <a:rect l="0" t="0" r="r" b="b"/>
              <a:pathLst>
                <a:path w="24" h="59">
                  <a:moveTo>
                    <a:pt x="0" y="59"/>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9" name="Freeform 181">
              <a:extLst>
                <a:ext uri="{FF2B5EF4-FFF2-40B4-BE49-F238E27FC236}">
                  <a16:creationId xmlns:a16="http://schemas.microsoft.com/office/drawing/2014/main" id="{83B6F00E-F0C5-44FF-9A08-D22B98E89F75}"/>
                </a:ext>
              </a:extLst>
            </p:cNvPr>
            <p:cNvSpPr>
              <a:spLocks/>
            </p:cNvSpPr>
            <p:nvPr/>
          </p:nvSpPr>
          <p:spPr bwMode="auto">
            <a:xfrm>
              <a:off x="2452" y="1490"/>
              <a:ext cx="24" cy="59"/>
            </a:xfrm>
            <a:custGeom>
              <a:avLst/>
              <a:gdLst>
                <a:gd name="T0" fmla="*/ 0 w 24"/>
                <a:gd name="T1" fmla="*/ 59 h 59"/>
                <a:gd name="T2" fmla="*/ 0 w 24"/>
                <a:gd name="T3" fmla="*/ 0 h 59"/>
                <a:gd name="T4" fmla="*/ 24 w 24"/>
                <a:gd name="T5" fmla="*/ 0 h 59"/>
              </a:gdLst>
              <a:ahLst/>
              <a:cxnLst>
                <a:cxn ang="0">
                  <a:pos x="T0" y="T1"/>
                </a:cxn>
                <a:cxn ang="0">
                  <a:pos x="T2" y="T3"/>
                </a:cxn>
                <a:cxn ang="0">
                  <a:pos x="T4" y="T5"/>
                </a:cxn>
              </a:cxnLst>
              <a:rect l="0" t="0" r="r" b="b"/>
              <a:pathLst>
                <a:path w="24" h="59">
                  <a:moveTo>
                    <a:pt x="0" y="59"/>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0" name="Freeform 182">
              <a:extLst>
                <a:ext uri="{FF2B5EF4-FFF2-40B4-BE49-F238E27FC236}">
                  <a16:creationId xmlns:a16="http://schemas.microsoft.com/office/drawing/2014/main" id="{8E82D085-9E77-48AC-AC71-B49E770D6C28}"/>
                </a:ext>
              </a:extLst>
            </p:cNvPr>
            <p:cNvSpPr>
              <a:spLocks/>
            </p:cNvSpPr>
            <p:nvPr/>
          </p:nvSpPr>
          <p:spPr bwMode="auto">
            <a:xfrm>
              <a:off x="2452" y="1564"/>
              <a:ext cx="24" cy="59"/>
            </a:xfrm>
            <a:custGeom>
              <a:avLst/>
              <a:gdLst>
                <a:gd name="T0" fmla="*/ 0 w 24"/>
                <a:gd name="T1" fmla="*/ 59 h 59"/>
                <a:gd name="T2" fmla="*/ 0 w 24"/>
                <a:gd name="T3" fmla="*/ 0 h 59"/>
                <a:gd name="T4" fmla="*/ 24 w 24"/>
                <a:gd name="T5" fmla="*/ 0 h 59"/>
              </a:gdLst>
              <a:ahLst/>
              <a:cxnLst>
                <a:cxn ang="0">
                  <a:pos x="T0" y="T1"/>
                </a:cxn>
                <a:cxn ang="0">
                  <a:pos x="T2" y="T3"/>
                </a:cxn>
                <a:cxn ang="0">
                  <a:pos x="T4" y="T5"/>
                </a:cxn>
              </a:cxnLst>
              <a:rect l="0" t="0" r="r" b="b"/>
              <a:pathLst>
                <a:path w="24" h="59">
                  <a:moveTo>
                    <a:pt x="0" y="59"/>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1" name="Freeform 183">
              <a:extLst>
                <a:ext uri="{FF2B5EF4-FFF2-40B4-BE49-F238E27FC236}">
                  <a16:creationId xmlns:a16="http://schemas.microsoft.com/office/drawing/2014/main" id="{9046481F-8A3E-46F9-8152-B2340E794B8A}"/>
                </a:ext>
              </a:extLst>
            </p:cNvPr>
            <p:cNvSpPr>
              <a:spLocks/>
            </p:cNvSpPr>
            <p:nvPr/>
          </p:nvSpPr>
          <p:spPr bwMode="auto">
            <a:xfrm>
              <a:off x="2452" y="1633"/>
              <a:ext cx="24" cy="58"/>
            </a:xfrm>
            <a:custGeom>
              <a:avLst/>
              <a:gdLst>
                <a:gd name="T0" fmla="*/ 0 w 24"/>
                <a:gd name="T1" fmla="*/ 58 h 58"/>
                <a:gd name="T2" fmla="*/ 0 w 24"/>
                <a:gd name="T3" fmla="*/ 0 h 58"/>
                <a:gd name="T4" fmla="*/ 24 w 24"/>
                <a:gd name="T5" fmla="*/ 0 h 58"/>
              </a:gdLst>
              <a:ahLst/>
              <a:cxnLst>
                <a:cxn ang="0">
                  <a:pos x="T0" y="T1"/>
                </a:cxn>
                <a:cxn ang="0">
                  <a:pos x="T2" y="T3"/>
                </a:cxn>
                <a:cxn ang="0">
                  <a:pos x="T4" y="T5"/>
                </a:cxn>
              </a:cxnLst>
              <a:rect l="0" t="0" r="r" b="b"/>
              <a:pathLst>
                <a:path w="24" h="58">
                  <a:moveTo>
                    <a:pt x="0" y="58"/>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2" name="Freeform 184">
              <a:extLst>
                <a:ext uri="{FF2B5EF4-FFF2-40B4-BE49-F238E27FC236}">
                  <a16:creationId xmlns:a16="http://schemas.microsoft.com/office/drawing/2014/main" id="{F83FC748-8528-4CB5-836E-AC9704B85FCA}"/>
                </a:ext>
              </a:extLst>
            </p:cNvPr>
            <p:cNvSpPr>
              <a:spLocks/>
            </p:cNvSpPr>
            <p:nvPr/>
          </p:nvSpPr>
          <p:spPr bwMode="auto">
            <a:xfrm>
              <a:off x="2452" y="1706"/>
              <a:ext cx="24" cy="59"/>
            </a:xfrm>
            <a:custGeom>
              <a:avLst/>
              <a:gdLst>
                <a:gd name="T0" fmla="*/ 0 w 24"/>
                <a:gd name="T1" fmla="*/ 59 h 59"/>
                <a:gd name="T2" fmla="*/ 0 w 24"/>
                <a:gd name="T3" fmla="*/ 0 h 59"/>
                <a:gd name="T4" fmla="*/ 24 w 24"/>
                <a:gd name="T5" fmla="*/ 0 h 59"/>
              </a:gdLst>
              <a:ahLst/>
              <a:cxnLst>
                <a:cxn ang="0">
                  <a:pos x="T0" y="T1"/>
                </a:cxn>
                <a:cxn ang="0">
                  <a:pos x="T2" y="T3"/>
                </a:cxn>
                <a:cxn ang="0">
                  <a:pos x="T4" y="T5"/>
                </a:cxn>
              </a:cxnLst>
              <a:rect l="0" t="0" r="r" b="b"/>
              <a:pathLst>
                <a:path w="24" h="59">
                  <a:moveTo>
                    <a:pt x="0" y="59"/>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3" name="Freeform 185">
              <a:extLst>
                <a:ext uri="{FF2B5EF4-FFF2-40B4-BE49-F238E27FC236}">
                  <a16:creationId xmlns:a16="http://schemas.microsoft.com/office/drawing/2014/main" id="{2CA122ED-E6F3-4323-93F3-0345CCFA2EEC}"/>
                </a:ext>
              </a:extLst>
            </p:cNvPr>
            <p:cNvSpPr>
              <a:spLocks/>
            </p:cNvSpPr>
            <p:nvPr/>
          </p:nvSpPr>
          <p:spPr bwMode="auto">
            <a:xfrm>
              <a:off x="2452" y="1775"/>
              <a:ext cx="24" cy="20"/>
            </a:xfrm>
            <a:custGeom>
              <a:avLst/>
              <a:gdLst>
                <a:gd name="T0" fmla="*/ 0 w 24"/>
                <a:gd name="T1" fmla="*/ 20 h 20"/>
                <a:gd name="T2" fmla="*/ 0 w 24"/>
                <a:gd name="T3" fmla="*/ 0 h 20"/>
                <a:gd name="T4" fmla="*/ 24 w 24"/>
                <a:gd name="T5" fmla="*/ 0 h 20"/>
              </a:gdLst>
              <a:ahLst/>
              <a:cxnLst>
                <a:cxn ang="0">
                  <a:pos x="T0" y="T1"/>
                </a:cxn>
                <a:cxn ang="0">
                  <a:pos x="T2" y="T3"/>
                </a:cxn>
                <a:cxn ang="0">
                  <a:pos x="T4" y="T5"/>
                </a:cxn>
              </a:cxnLst>
              <a:rect l="0" t="0" r="r" b="b"/>
              <a:pathLst>
                <a:path w="24" h="20">
                  <a:moveTo>
                    <a:pt x="0" y="20"/>
                  </a:moveTo>
                  <a:lnTo>
                    <a:pt x="0" y="0"/>
                  </a:lnTo>
                  <a:lnTo>
                    <a:pt x="24"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4" name="Freeform 186">
              <a:extLst>
                <a:ext uri="{FF2B5EF4-FFF2-40B4-BE49-F238E27FC236}">
                  <a16:creationId xmlns:a16="http://schemas.microsoft.com/office/drawing/2014/main" id="{14A09F18-F0BB-4F75-B84C-7569231EDEC3}"/>
                </a:ext>
              </a:extLst>
            </p:cNvPr>
            <p:cNvSpPr>
              <a:spLocks/>
            </p:cNvSpPr>
            <p:nvPr/>
          </p:nvSpPr>
          <p:spPr bwMode="auto">
            <a:xfrm>
              <a:off x="2452" y="1809"/>
              <a:ext cx="24" cy="45"/>
            </a:xfrm>
            <a:custGeom>
              <a:avLst/>
              <a:gdLst>
                <a:gd name="T0" fmla="*/ 0 w 24"/>
                <a:gd name="T1" fmla="*/ 45 h 45"/>
                <a:gd name="T2" fmla="*/ 0 w 24"/>
                <a:gd name="T3" fmla="*/ 0 h 45"/>
                <a:gd name="T4" fmla="*/ 24 w 24"/>
                <a:gd name="T5" fmla="*/ 0 h 45"/>
                <a:gd name="T6" fmla="*/ 24 w 24"/>
                <a:gd name="T7" fmla="*/ 45 h 45"/>
              </a:gdLst>
              <a:ahLst/>
              <a:cxnLst>
                <a:cxn ang="0">
                  <a:pos x="T0" y="T1"/>
                </a:cxn>
                <a:cxn ang="0">
                  <a:pos x="T2" y="T3"/>
                </a:cxn>
                <a:cxn ang="0">
                  <a:pos x="T4" y="T5"/>
                </a:cxn>
                <a:cxn ang="0">
                  <a:pos x="T6" y="T7"/>
                </a:cxn>
              </a:cxnLst>
              <a:rect l="0" t="0" r="r" b="b"/>
              <a:pathLst>
                <a:path w="24" h="45">
                  <a:moveTo>
                    <a:pt x="0" y="45"/>
                  </a:moveTo>
                  <a:lnTo>
                    <a:pt x="0" y="0"/>
                  </a:lnTo>
                  <a:lnTo>
                    <a:pt x="24" y="0"/>
                  </a:lnTo>
                  <a:lnTo>
                    <a:pt x="24" y="45"/>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5" name="Freeform 187">
              <a:extLst>
                <a:ext uri="{FF2B5EF4-FFF2-40B4-BE49-F238E27FC236}">
                  <a16:creationId xmlns:a16="http://schemas.microsoft.com/office/drawing/2014/main" id="{F4DABE63-F6F7-41EC-9539-2B26A3F2F330}"/>
                </a:ext>
              </a:extLst>
            </p:cNvPr>
            <p:cNvSpPr>
              <a:spLocks/>
            </p:cNvSpPr>
            <p:nvPr/>
          </p:nvSpPr>
          <p:spPr bwMode="auto">
            <a:xfrm>
              <a:off x="2491" y="1421"/>
              <a:ext cx="25" cy="59"/>
            </a:xfrm>
            <a:custGeom>
              <a:avLst/>
              <a:gdLst>
                <a:gd name="T0" fmla="*/ 25 w 25"/>
                <a:gd name="T1" fmla="*/ 0 h 59"/>
                <a:gd name="T2" fmla="*/ 0 w 25"/>
                <a:gd name="T3" fmla="*/ 0 h 59"/>
                <a:gd name="T4" fmla="*/ 0 w 25"/>
                <a:gd name="T5" fmla="*/ 59 h 59"/>
              </a:gdLst>
              <a:ahLst/>
              <a:cxnLst>
                <a:cxn ang="0">
                  <a:pos x="T0" y="T1"/>
                </a:cxn>
                <a:cxn ang="0">
                  <a:pos x="T2" y="T3"/>
                </a:cxn>
                <a:cxn ang="0">
                  <a:pos x="T4" y="T5"/>
                </a:cxn>
              </a:cxnLst>
              <a:rect l="0" t="0" r="r" b="b"/>
              <a:pathLst>
                <a:path w="25" h="59">
                  <a:moveTo>
                    <a:pt x="25"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6" name="Freeform 188">
              <a:extLst>
                <a:ext uri="{FF2B5EF4-FFF2-40B4-BE49-F238E27FC236}">
                  <a16:creationId xmlns:a16="http://schemas.microsoft.com/office/drawing/2014/main" id="{8B915034-BCCC-456D-BB13-8F3A571263EB}"/>
                </a:ext>
              </a:extLst>
            </p:cNvPr>
            <p:cNvSpPr>
              <a:spLocks/>
            </p:cNvSpPr>
            <p:nvPr/>
          </p:nvSpPr>
          <p:spPr bwMode="auto">
            <a:xfrm>
              <a:off x="2491" y="1490"/>
              <a:ext cx="25" cy="59"/>
            </a:xfrm>
            <a:custGeom>
              <a:avLst/>
              <a:gdLst>
                <a:gd name="T0" fmla="*/ 25 w 25"/>
                <a:gd name="T1" fmla="*/ 0 h 59"/>
                <a:gd name="T2" fmla="*/ 0 w 25"/>
                <a:gd name="T3" fmla="*/ 0 h 59"/>
                <a:gd name="T4" fmla="*/ 0 w 25"/>
                <a:gd name="T5" fmla="*/ 59 h 59"/>
              </a:gdLst>
              <a:ahLst/>
              <a:cxnLst>
                <a:cxn ang="0">
                  <a:pos x="T0" y="T1"/>
                </a:cxn>
                <a:cxn ang="0">
                  <a:pos x="T2" y="T3"/>
                </a:cxn>
                <a:cxn ang="0">
                  <a:pos x="T4" y="T5"/>
                </a:cxn>
              </a:cxnLst>
              <a:rect l="0" t="0" r="r" b="b"/>
              <a:pathLst>
                <a:path w="25" h="59">
                  <a:moveTo>
                    <a:pt x="25"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7" name="Freeform 189">
              <a:extLst>
                <a:ext uri="{FF2B5EF4-FFF2-40B4-BE49-F238E27FC236}">
                  <a16:creationId xmlns:a16="http://schemas.microsoft.com/office/drawing/2014/main" id="{6BE353E6-0AB2-4E11-8C7E-BD85FA0CE94B}"/>
                </a:ext>
              </a:extLst>
            </p:cNvPr>
            <p:cNvSpPr>
              <a:spLocks/>
            </p:cNvSpPr>
            <p:nvPr/>
          </p:nvSpPr>
          <p:spPr bwMode="auto">
            <a:xfrm>
              <a:off x="2491" y="1564"/>
              <a:ext cx="25" cy="59"/>
            </a:xfrm>
            <a:custGeom>
              <a:avLst/>
              <a:gdLst>
                <a:gd name="T0" fmla="*/ 25 w 25"/>
                <a:gd name="T1" fmla="*/ 0 h 59"/>
                <a:gd name="T2" fmla="*/ 0 w 25"/>
                <a:gd name="T3" fmla="*/ 0 h 59"/>
                <a:gd name="T4" fmla="*/ 0 w 25"/>
                <a:gd name="T5" fmla="*/ 59 h 59"/>
              </a:gdLst>
              <a:ahLst/>
              <a:cxnLst>
                <a:cxn ang="0">
                  <a:pos x="T0" y="T1"/>
                </a:cxn>
                <a:cxn ang="0">
                  <a:pos x="T2" y="T3"/>
                </a:cxn>
                <a:cxn ang="0">
                  <a:pos x="T4" y="T5"/>
                </a:cxn>
              </a:cxnLst>
              <a:rect l="0" t="0" r="r" b="b"/>
              <a:pathLst>
                <a:path w="25" h="59">
                  <a:moveTo>
                    <a:pt x="25"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8" name="Freeform 190">
              <a:extLst>
                <a:ext uri="{FF2B5EF4-FFF2-40B4-BE49-F238E27FC236}">
                  <a16:creationId xmlns:a16="http://schemas.microsoft.com/office/drawing/2014/main" id="{FC09481E-090E-4964-B2AB-3FB5FA24D595}"/>
                </a:ext>
              </a:extLst>
            </p:cNvPr>
            <p:cNvSpPr>
              <a:spLocks/>
            </p:cNvSpPr>
            <p:nvPr/>
          </p:nvSpPr>
          <p:spPr bwMode="auto">
            <a:xfrm>
              <a:off x="2491" y="1633"/>
              <a:ext cx="25" cy="58"/>
            </a:xfrm>
            <a:custGeom>
              <a:avLst/>
              <a:gdLst>
                <a:gd name="T0" fmla="*/ 25 w 25"/>
                <a:gd name="T1" fmla="*/ 0 h 58"/>
                <a:gd name="T2" fmla="*/ 0 w 25"/>
                <a:gd name="T3" fmla="*/ 0 h 58"/>
                <a:gd name="T4" fmla="*/ 0 w 25"/>
                <a:gd name="T5" fmla="*/ 58 h 58"/>
              </a:gdLst>
              <a:ahLst/>
              <a:cxnLst>
                <a:cxn ang="0">
                  <a:pos x="T0" y="T1"/>
                </a:cxn>
                <a:cxn ang="0">
                  <a:pos x="T2" y="T3"/>
                </a:cxn>
                <a:cxn ang="0">
                  <a:pos x="T4" y="T5"/>
                </a:cxn>
              </a:cxnLst>
              <a:rect l="0" t="0" r="r" b="b"/>
              <a:pathLst>
                <a:path w="25" h="58">
                  <a:moveTo>
                    <a:pt x="25" y="0"/>
                  </a:moveTo>
                  <a:lnTo>
                    <a:pt x="0" y="0"/>
                  </a:lnTo>
                  <a:lnTo>
                    <a:pt x="0" y="58"/>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9" name="Freeform 191">
              <a:extLst>
                <a:ext uri="{FF2B5EF4-FFF2-40B4-BE49-F238E27FC236}">
                  <a16:creationId xmlns:a16="http://schemas.microsoft.com/office/drawing/2014/main" id="{CDF586C2-93D0-4752-B53D-5C8FD46CA019}"/>
                </a:ext>
              </a:extLst>
            </p:cNvPr>
            <p:cNvSpPr>
              <a:spLocks/>
            </p:cNvSpPr>
            <p:nvPr/>
          </p:nvSpPr>
          <p:spPr bwMode="auto">
            <a:xfrm>
              <a:off x="2491" y="1706"/>
              <a:ext cx="25" cy="59"/>
            </a:xfrm>
            <a:custGeom>
              <a:avLst/>
              <a:gdLst>
                <a:gd name="T0" fmla="*/ 25 w 25"/>
                <a:gd name="T1" fmla="*/ 0 h 59"/>
                <a:gd name="T2" fmla="*/ 0 w 25"/>
                <a:gd name="T3" fmla="*/ 0 h 59"/>
                <a:gd name="T4" fmla="*/ 0 w 25"/>
                <a:gd name="T5" fmla="*/ 59 h 59"/>
              </a:gdLst>
              <a:ahLst/>
              <a:cxnLst>
                <a:cxn ang="0">
                  <a:pos x="T0" y="T1"/>
                </a:cxn>
                <a:cxn ang="0">
                  <a:pos x="T2" y="T3"/>
                </a:cxn>
                <a:cxn ang="0">
                  <a:pos x="T4" y="T5"/>
                </a:cxn>
              </a:cxnLst>
              <a:rect l="0" t="0" r="r" b="b"/>
              <a:pathLst>
                <a:path w="25" h="59">
                  <a:moveTo>
                    <a:pt x="25"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0" name="Freeform 192">
              <a:extLst>
                <a:ext uri="{FF2B5EF4-FFF2-40B4-BE49-F238E27FC236}">
                  <a16:creationId xmlns:a16="http://schemas.microsoft.com/office/drawing/2014/main" id="{B00711F9-7BDD-4906-8E27-BCC7C87D18CD}"/>
                </a:ext>
              </a:extLst>
            </p:cNvPr>
            <p:cNvSpPr>
              <a:spLocks/>
            </p:cNvSpPr>
            <p:nvPr/>
          </p:nvSpPr>
          <p:spPr bwMode="auto">
            <a:xfrm>
              <a:off x="2491" y="1775"/>
              <a:ext cx="25" cy="59"/>
            </a:xfrm>
            <a:custGeom>
              <a:avLst/>
              <a:gdLst>
                <a:gd name="T0" fmla="*/ 25 w 25"/>
                <a:gd name="T1" fmla="*/ 0 h 59"/>
                <a:gd name="T2" fmla="*/ 0 w 25"/>
                <a:gd name="T3" fmla="*/ 0 h 59"/>
                <a:gd name="T4" fmla="*/ 0 w 25"/>
                <a:gd name="T5" fmla="*/ 59 h 59"/>
              </a:gdLst>
              <a:ahLst/>
              <a:cxnLst>
                <a:cxn ang="0">
                  <a:pos x="T0" y="T1"/>
                </a:cxn>
                <a:cxn ang="0">
                  <a:pos x="T2" y="T3"/>
                </a:cxn>
                <a:cxn ang="0">
                  <a:pos x="T4" y="T5"/>
                </a:cxn>
              </a:cxnLst>
              <a:rect l="0" t="0" r="r" b="b"/>
              <a:pathLst>
                <a:path w="25" h="59">
                  <a:moveTo>
                    <a:pt x="25" y="0"/>
                  </a:moveTo>
                  <a:lnTo>
                    <a:pt x="0" y="0"/>
                  </a:lnTo>
                  <a:lnTo>
                    <a:pt x="0" y="59"/>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1" name="Freeform 193">
              <a:extLst>
                <a:ext uri="{FF2B5EF4-FFF2-40B4-BE49-F238E27FC236}">
                  <a16:creationId xmlns:a16="http://schemas.microsoft.com/office/drawing/2014/main" id="{12775FE7-1C79-4218-BBA5-1B70EAA8A3DE}"/>
                </a:ext>
              </a:extLst>
            </p:cNvPr>
            <p:cNvSpPr>
              <a:spLocks/>
            </p:cNvSpPr>
            <p:nvPr/>
          </p:nvSpPr>
          <p:spPr bwMode="auto">
            <a:xfrm>
              <a:off x="2393" y="1362"/>
              <a:ext cx="142" cy="50"/>
            </a:xfrm>
            <a:custGeom>
              <a:avLst/>
              <a:gdLst>
                <a:gd name="T0" fmla="*/ 142 w 142"/>
                <a:gd name="T1" fmla="*/ 50 h 50"/>
                <a:gd name="T2" fmla="*/ 98 w 142"/>
                <a:gd name="T3" fmla="*/ 0 h 50"/>
                <a:gd name="T4" fmla="*/ 49 w 142"/>
                <a:gd name="T5" fmla="*/ 0 h 50"/>
                <a:gd name="T6" fmla="*/ 0 w 142"/>
                <a:gd name="T7" fmla="*/ 50 h 50"/>
                <a:gd name="T8" fmla="*/ 142 w 142"/>
                <a:gd name="T9" fmla="*/ 50 h 50"/>
              </a:gdLst>
              <a:ahLst/>
              <a:cxnLst>
                <a:cxn ang="0">
                  <a:pos x="T0" y="T1"/>
                </a:cxn>
                <a:cxn ang="0">
                  <a:pos x="T2" y="T3"/>
                </a:cxn>
                <a:cxn ang="0">
                  <a:pos x="T4" y="T5"/>
                </a:cxn>
                <a:cxn ang="0">
                  <a:pos x="T6" y="T7"/>
                </a:cxn>
                <a:cxn ang="0">
                  <a:pos x="T8" y="T9"/>
                </a:cxn>
              </a:cxnLst>
              <a:rect l="0" t="0" r="r" b="b"/>
              <a:pathLst>
                <a:path w="142" h="50">
                  <a:moveTo>
                    <a:pt x="142" y="50"/>
                  </a:moveTo>
                  <a:lnTo>
                    <a:pt x="98" y="0"/>
                  </a:lnTo>
                  <a:lnTo>
                    <a:pt x="49" y="0"/>
                  </a:lnTo>
                  <a:lnTo>
                    <a:pt x="0" y="50"/>
                  </a:lnTo>
                  <a:lnTo>
                    <a:pt x="142" y="50"/>
                  </a:lnTo>
                  <a:close/>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2" name="Line 194">
              <a:extLst>
                <a:ext uri="{FF2B5EF4-FFF2-40B4-BE49-F238E27FC236}">
                  <a16:creationId xmlns:a16="http://schemas.microsoft.com/office/drawing/2014/main" id="{24633103-BD16-4F6D-AEB5-88D8350DA748}"/>
                </a:ext>
              </a:extLst>
            </p:cNvPr>
            <p:cNvSpPr>
              <a:spLocks noChangeShapeType="1"/>
            </p:cNvSpPr>
            <p:nvPr/>
          </p:nvSpPr>
          <p:spPr bwMode="auto">
            <a:xfrm flipV="1">
              <a:off x="2236" y="1598"/>
              <a:ext cx="0" cy="251"/>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3" name="Line 195">
              <a:extLst>
                <a:ext uri="{FF2B5EF4-FFF2-40B4-BE49-F238E27FC236}">
                  <a16:creationId xmlns:a16="http://schemas.microsoft.com/office/drawing/2014/main" id="{0752813D-59ED-4EA4-B61F-177FEB25BC14}"/>
                </a:ext>
              </a:extLst>
            </p:cNvPr>
            <p:cNvSpPr>
              <a:spLocks noChangeShapeType="1"/>
            </p:cNvSpPr>
            <p:nvPr/>
          </p:nvSpPr>
          <p:spPr bwMode="auto">
            <a:xfrm flipV="1">
              <a:off x="2261" y="1588"/>
              <a:ext cx="0" cy="261"/>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4" name="Line 196">
              <a:extLst>
                <a:ext uri="{FF2B5EF4-FFF2-40B4-BE49-F238E27FC236}">
                  <a16:creationId xmlns:a16="http://schemas.microsoft.com/office/drawing/2014/main" id="{E78A25C6-9AA4-4C88-843E-460EC67EAA7B}"/>
                </a:ext>
              </a:extLst>
            </p:cNvPr>
            <p:cNvSpPr>
              <a:spLocks noChangeShapeType="1"/>
            </p:cNvSpPr>
            <p:nvPr/>
          </p:nvSpPr>
          <p:spPr bwMode="auto">
            <a:xfrm flipV="1">
              <a:off x="2285" y="1574"/>
              <a:ext cx="0" cy="275"/>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5" name="Line 197">
              <a:extLst>
                <a:ext uri="{FF2B5EF4-FFF2-40B4-BE49-F238E27FC236}">
                  <a16:creationId xmlns:a16="http://schemas.microsoft.com/office/drawing/2014/main" id="{53A15809-08A9-48B8-8CCF-B332CD13F06B}"/>
                </a:ext>
              </a:extLst>
            </p:cNvPr>
            <p:cNvSpPr>
              <a:spLocks noChangeShapeType="1"/>
            </p:cNvSpPr>
            <p:nvPr/>
          </p:nvSpPr>
          <p:spPr bwMode="auto">
            <a:xfrm flipV="1">
              <a:off x="2310" y="1559"/>
              <a:ext cx="0" cy="290"/>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6" name="Line 198">
              <a:extLst>
                <a:ext uri="{FF2B5EF4-FFF2-40B4-BE49-F238E27FC236}">
                  <a16:creationId xmlns:a16="http://schemas.microsoft.com/office/drawing/2014/main" id="{013EC5F4-7364-4FB1-B6AB-E3264FFAEF07}"/>
                </a:ext>
              </a:extLst>
            </p:cNvPr>
            <p:cNvSpPr>
              <a:spLocks noChangeShapeType="1"/>
            </p:cNvSpPr>
            <p:nvPr/>
          </p:nvSpPr>
          <p:spPr bwMode="auto">
            <a:xfrm flipV="1">
              <a:off x="2329" y="1544"/>
              <a:ext cx="0" cy="305"/>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7" name="Line 199">
              <a:extLst>
                <a:ext uri="{FF2B5EF4-FFF2-40B4-BE49-F238E27FC236}">
                  <a16:creationId xmlns:a16="http://schemas.microsoft.com/office/drawing/2014/main" id="{533358D6-BC74-41BF-9989-262BDE42185F}"/>
                </a:ext>
              </a:extLst>
            </p:cNvPr>
            <p:cNvSpPr>
              <a:spLocks noChangeShapeType="1"/>
            </p:cNvSpPr>
            <p:nvPr/>
          </p:nvSpPr>
          <p:spPr bwMode="auto">
            <a:xfrm flipV="1">
              <a:off x="2354" y="1529"/>
              <a:ext cx="0" cy="320"/>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8" name="Freeform 200">
              <a:extLst>
                <a:ext uri="{FF2B5EF4-FFF2-40B4-BE49-F238E27FC236}">
                  <a16:creationId xmlns:a16="http://schemas.microsoft.com/office/drawing/2014/main" id="{E0679652-D1E9-4505-B38D-E4BAC59003FE}"/>
                </a:ext>
              </a:extLst>
            </p:cNvPr>
            <p:cNvSpPr>
              <a:spLocks/>
            </p:cNvSpPr>
            <p:nvPr/>
          </p:nvSpPr>
          <p:spPr bwMode="auto">
            <a:xfrm>
              <a:off x="2212" y="1515"/>
              <a:ext cx="166" cy="334"/>
            </a:xfrm>
            <a:custGeom>
              <a:avLst/>
              <a:gdLst>
                <a:gd name="T0" fmla="*/ 166 w 166"/>
                <a:gd name="T1" fmla="*/ 334 h 334"/>
                <a:gd name="T2" fmla="*/ 166 w 166"/>
                <a:gd name="T3" fmla="*/ 0 h 334"/>
                <a:gd name="T4" fmla="*/ 0 w 166"/>
                <a:gd name="T5" fmla="*/ 98 h 334"/>
                <a:gd name="T6" fmla="*/ 0 w 166"/>
                <a:gd name="T7" fmla="*/ 334 h 334"/>
              </a:gdLst>
              <a:ahLst/>
              <a:cxnLst>
                <a:cxn ang="0">
                  <a:pos x="T0" y="T1"/>
                </a:cxn>
                <a:cxn ang="0">
                  <a:pos x="T2" y="T3"/>
                </a:cxn>
                <a:cxn ang="0">
                  <a:pos x="T4" y="T5"/>
                </a:cxn>
                <a:cxn ang="0">
                  <a:pos x="T6" y="T7"/>
                </a:cxn>
              </a:cxnLst>
              <a:rect l="0" t="0" r="r" b="b"/>
              <a:pathLst>
                <a:path w="166" h="334">
                  <a:moveTo>
                    <a:pt x="166" y="334"/>
                  </a:moveTo>
                  <a:lnTo>
                    <a:pt x="166" y="0"/>
                  </a:lnTo>
                  <a:lnTo>
                    <a:pt x="0" y="98"/>
                  </a:lnTo>
                  <a:lnTo>
                    <a:pt x="0" y="334"/>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9" name="Line 201">
              <a:extLst>
                <a:ext uri="{FF2B5EF4-FFF2-40B4-BE49-F238E27FC236}">
                  <a16:creationId xmlns:a16="http://schemas.microsoft.com/office/drawing/2014/main" id="{FCA67A03-BBA9-45AB-9F95-397F49E04789}"/>
                </a:ext>
              </a:extLst>
            </p:cNvPr>
            <p:cNvSpPr>
              <a:spLocks noChangeShapeType="1"/>
            </p:cNvSpPr>
            <p:nvPr/>
          </p:nvSpPr>
          <p:spPr bwMode="auto">
            <a:xfrm>
              <a:off x="2182" y="1854"/>
              <a:ext cx="275" cy="0"/>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0" name="Line 202">
              <a:extLst>
                <a:ext uri="{FF2B5EF4-FFF2-40B4-BE49-F238E27FC236}">
                  <a16:creationId xmlns:a16="http://schemas.microsoft.com/office/drawing/2014/main" id="{629C2FB6-0ED7-4E8F-AA38-8816BF5B4639}"/>
                </a:ext>
              </a:extLst>
            </p:cNvPr>
            <p:cNvSpPr>
              <a:spLocks noChangeShapeType="1"/>
            </p:cNvSpPr>
            <p:nvPr/>
          </p:nvSpPr>
          <p:spPr bwMode="auto">
            <a:xfrm>
              <a:off x="2476" y="1854"/>
              <a:ext cx="84" cy="0"/>
            </a:xfrm>
            <a:prstGeom prst="line">
              <a:avLst/>
            </a:prstGeom>
            <a:noFill/>
            <a:ln w="9525"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71" name="Group 205">
            <a:extLst>
              <a:ext uri="{FF2B5EF4-FFF2-40B4-BE49-F238E27FC236}">
                <a16:creationId xmlns:a16="http://schemas.microsoft.com/office/drawing/2014/main" id="{7BF3F3F9-78EC-40FA-A52D-A1F08242097C}"/>
              </a:ext>
            </a:extLst>
          </p:cNvPr>
          <p:cNvGrpSpPr>
            <a:grpSpLocks noChangeAspect="1"/>
          </p:cNvGrpSpPr>
          <p:nvPr/>
        </p:nvGrpSpPr>
        <p:grpSpPr bwMode="auto">
          <a:xfrm>
            <a:off x="9501252" y="3027116"/>
            <a:ext cx="967872" cy="1540075"/>
            <a:chOff x="2721" y="1372"/>
            <a:chExt cx="318" cy="506"/>
          </a:xfrm>
        </p:grpSpPr>
        <p:sp>
          <p:nvSpPr>
            <p:cNvPr id="72" name="Freeform 206">
              <a:extLst>
                <a:ext uri="{FF2B5EF4-FFF2-40B4-BE49-F238E27FC236}">
                  <a16:creationId xmlns:a16="http://schemas.microsoft.com/office/drawing/2014/main" id="{DD5ED9D1-11E7-4284-AF90-4A87651B3796}"/>
                </a:ext>
              </a:extLst>
            </p:cNvPr>
            <p:cNvSpPr>
              <a:spLocks noEditPoints="1"/>
            </p:cNvSpPr>
            <p:nvPr/>
          </p:nvSpPr>
          <p:spPr bwMode="auto">
            <a:xfrm>
              <a:off x="2878" y="1372"/>
              <a:ext cx="161" cy="506"/>
            </a:xfrm>
            <a:custGeom>
              <a:avLst/>
              <a:gdLst>
                <a:gd name="T0" fmla="*/ 34 w 161"/>
                <a:gd name="T1" fmla="*/ 172 h 506"/>
                <a:gd name="T2" fmla="*/ 34 w 161"/>
                <a:gd name="T3" fmla="*/ 113 h 506"/>
                <a:gd name="T4" fmla="*/ 58 w 161"/>
                <a:gd name="T5" fmla="*/ 113 h 506"/>
                <a:gd name="T6" fmla="*/ 102 w 161"/>
                <a:gd name="T7" fmla="*/ 172 h 506"/>
                <a:gd name="T8" fmla="*/ 102 w 161"/>
                <a:gd name="T9" fmla="*/ 113 h 506"/>
                <a:gd name="T10" fmla="*/ 127 w 161"/>
                <a:gd name="T11" fmla="*/ 113 h 506"/>
                <a:gd name="T12" fmla="*/ 107 w 161"/>
                <a:gd name="T13" fmla="*/ 88 h 506"/>
                <a:gd name="T14" fmla="*/ 107 w 161"/>
                <a:gd name="T15" fmla="*/ 29 h 506"/>
                <a:gd name="T16" fmla="*/ 127 w 161"/>
                <a:gd name="T17" fmla="*/ 29 h 506"/>
                <a:gd name="T18" fmla="*/ 68 w 161"/>
                <a:gd name="T19" fmla="*/ 88 h 506"/>
                <a:gd name="T20" fmla="*/ 68 w 161"/>
                <a:gd name="T21" fmla="*/ 29 h 506"/>
                <a:gd name="T22" fmla="*/ 93 w 161"/>
                <a:gd name="T23" fmla="*/ 29 h 506"/>
                <a:gd name="T24" fmla="*/ 0 w 161"/>
                <a:gd name="T25" fmla="*/ 501 h 506"/>
                <a:gd name="T26" fmla="*/ 0 w 161"/>
                <a:gd name="T27" fmla="*/ 0 h 506"/>
                <a:gd name="T28" fmla="*/ 161 w 161"/>
                <a:gd name="T29" fmla="*/ 0 h 506"/>
                <a:gd name="T30" fmla="*/ 161 w 161"/>
                <a:gd name="T31"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506">
                  <a:moveTo>
                    <a:pt x="34" y="172"/>
                  </a:moveTo>
                  <a:lnTo>
                    <a:pt x="34" y="113"/>
                  </a:lnTo>
                  <a:lnTo>
                    <a:pt x="58" y="113"/>
                  </a:lnTo>
                  <a:moveTo>
                    <a:pt x="102" y="172"/>
                  </a:moveTo>
                  <a:lnTo>
                    <a:pt x="102" y="113"/>
                  </a:lnTo>
                  <a:lnTo>
                    <a:pt x="127" y="113"/>
                  </a:lnTo>
                  <a:moveTo>
                    <a:pt x="107" y="88"/>
                  </a:moveTo>
                  <a:lnTo>
                    <a:pt x="107" y="29"/>
                  </a:lnTo>
                  <a:lnTo>
                    <a:pt x="127" y="29"/>
                  </a:lnTo>
                  <a:moveTo>
                    <a:pt x="68" y="88"/>
                  </a:moveTo>
                  <a:lnTo>
                    <a:pt x="68" y="29"/>
                  </a:lnTo>
                  <a:lnTo>
                    <a:pt x="93" y="29"/>
                  </a:lnTo>
                  <a:moveTo>
                    <a:pt x="0" y="501"/>
                  </a:moveTo>
                  <a:lnTo>
                    <a:pt x="0" y="0"/>
                  </a:lnTo>
                  <a:lnTo>
                    <a:pt x="161" y="0"/>
                  </a:lnTo>
                  <a:lnTo>
                    <a:pt x="161" y="506"/>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3" name="Freeform 207">
              <a:extLst>
                <a:ext uri="{FF2B5EF4-FFF2-40B4-BE49-F238E27FC236}">
                  <a16:creationId xmlns:a16="http://schemas.microsoft.com/office/drawing/2014/main" id="{0A9976F7-A610-418C-B7B9-8877E40E9FF7}"/>
                </a:ext>
              </a:extLst>
            </p:cNvPr>
            <p:cNvSpPr>
              <a:spLocks noEditPoints="1"/>
            </p:cNvSpPr>
            <p:nvPr/>
          </p:nvSpPr>
          <p:spPr bwMode="auto">
            <a:xfrm>
              <a:off x="2721" y="1485"/>
              <a:ext cx="157" cy="393"/>
            </a:xfrm>
            <a:custGeom>
              <a:avLst/>
              <a:gdLst>
                <a:gd name="T0" fmla="*/ 103 w 157"/>
                <a:gd name="T1" fmla="*/ 162 h 393"/>
                <a:gd name="T2" fmla="*/ 103 w 157"/>
                <a:gd name="T3" fmla="*/ 103 h 393"/>
                <a:gd name="T4" fmla="*/ 127 w 157"/>
                <a:gd name="T5" fmla="*/ 103 h 393"/>
                <a:gd name="T6" fmla="*/ 103 w 157"/>
                <a:gd name="T7" fmla="*/ 88 h 393"/>
                <a:gd name="T8" fmla="*/ 103 w 157"/>
                <a:gd name="T9" fmla="*/ 24 h 393"/>
                <a:gd name="T10" fmla="*/ 127 w 157"/>
                <a:gd name="T11" fmla="*/ 24 h 393"/>
                <a:gd name="T12" fmla="*/ 34 w 157"/>
                <a:gd name="T13" fmla="*/ 162 h 393"/>
                <a:gd name="T14" fmla="*/ 34 w 157"/>
                <a:gd name="T15" fmla="*/ 103 h 393"/>
                <a:gd name="T16" fmla="*/ 54 w 157"/>
                <a:gd name="T17" fmla="*/ 103 h 393"/>
                <a:gd name="T18" fmla="*/ 68 w 157"/>
                <a:gd name="T19" fmla="*/ 88 h 393"/>
                <a:gd name="T20" fmla="*/ 68 w 157"/>
                <a:gd name="T21" fmla="*/ 24 h 393"/>
                <a:gd name="T22" fmla="*/ 93 w 157"/>
                <a:gd name="T23" fmla="*/ 24 h 393"/>
                <a:gd name="T24" fmla="*/ 0 w 157"/>
                <a:gd name="T25" fmla="*/ 393 h 393"/>
                <a:gd name="T26" fmla="*/ 0 w 157"/>
                <a:gd name="T27" fmla="*/ 0 h 393"/>
                <a:gd name="T28" fmla="*/ 157 w 157"/>
                <a:gd name="T2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93">
                  <a:moveTo>
                    <a:pt x="103" y="162"/>
                  </a:moveTo>
                  <a:lnTo>
                    <a:pt x="103" y="103"/>
                  </a:lnTo>
                  <a:lnTo>
                    <a:pt x="127" y="103"/>
                  </a:lnTo>
                  <a:moveTo>
                    <a:pt x="103" y="88"/>
                  </a:moveTo>
                  <a:lnTo>
                    <a:pt x="103" y="24"/>
                  </a:lnTo>
                  <a:lnTo>
                    <a:pt x="127" y="24"/>
                  </a:lnTo>
                  <a:moveTo>
                    <a:pt x="34" y="162"/>
                  </a:moveTo>
                  <a:lnTo>
                    <a:pt x="34" y="103"/>
                  </a:lnTo>
                  <a:lnTo>
                    <a:pt x="54" y="103"/>
                  </a:lnTo>
                  <a:moveTo>
                    <a:pt x="68" y="88"/>
                  </a:moveTo>
                  <a:lnTo>
                    <a:pt x="68" y="24"/>
                  </a:lnTo>
                  <a:lnTo>
                    <a:pt x="93" y="24"/>
                  </a:lnTo>
                  <a:moveTo>
                    <a:pt x="0" y="393"/>
                  </a:moveTo>
                  <a:lnTo>
                    <a:pt x="0" y="0"/>
                  </a:lnTo>
                  <a:lnTo>
                    <a:pt x="157"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4" name="Freeform 208">
              <a:extLst>
                <a:ext uri="{FF2B5EF4-FFF2-40B4-BE49-F238E27FC236}">
                  <a16:creationId xmlns:a16="http://schemas.microsoft.com/office/drawing/2014/main" id="{A3C666F0-22D4-4AB1-9002-971D2B5A1C8B}"/>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69 w 93"/>
                <a:gd name="T7" fmla="*/ 64 h 64"/>
                <a:gd name="T8" fmla="*/ 0 w 93"/>
                <a:gd name="T9" fmla="*/ 64 h 64"/>
                <a:gd name="T10" fmla="*/ 0 w 93"/>
                <a:gd name="T11" fmla="*/ 0 h 64"/>
                <a:gd name="T12" fmla="*/ 25 w 93"/>
                <a:gd name="T13" fmla="*/ 0 h 64"/>
                <a:gd name="T14" fmla="*/ 0 w 93"/>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4">
                  <a:moveTo>
                    <a:pt x="69" y="64"/>
                  </a:moveTo>
                  <a:lnTo>
                    <a:pt x="69" y="0"/>
                  </a:lnTo>
                  <a:lnTo>
                    <a:pt x="93" y="0"/>
                  </a:lnTo>
                  <a:lnTo>
                    <a:pt x="69" y="64"/>
                  </a:lnTo>
                  <a:close/>
                  <a:moveTo>
                    <a:pt x="0" y="64"/>
                  </a:moveTo>
                  <a:lnTo>
                    <a:pt x="0" y="0"/>
                  </a:lnTo>
                  <a:lnTo>
                    <a:pt x="25"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5" name="Freeform 209">
              <a:extLst>
                <a:ext uri="{FF2B5EF4-FFF2-40B4-BE49-F238E27FC236}">
                  <a16:creationId xmlns:a16="http://schemas.microsoft.com/office/drawing/2014/main" id="{81455C17-A478-40D2-9351-E6EEC568D7A1}"/>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0 w 93"/>
                <a:gd name="T7" fmla="*/ 64 h 64"/>
                <a:gd name="T8" fmla="*/ 0 w 93"/>
                <a:gd name="T9" fmla="*/ 0 h 64"/>
                <a:gd name="T10" fmla="*/ 25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69" y="64"/>
                  </a:moveTo>
                  <a:lnTo>
                    <a:pt x="69" y="0"/>
                  </a:lnTo>
                  <a:lnTo>
                    <a:pt x="93" y="0"/>
                  </a:lnTo>
                  <a:moveTo>
                    <a:pt x="0" y="64"/>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6" name="Freeform 210">
              <a:extLst>
                <a:ext uri="{FF2B5EF4-FFF2-40B4-BE49-F238E27FC236}">
                  <a16:creationId xmlns:a16="http://schemas.microsoft.com/office/drawing/2014/main" id="{F57BBAAD-4AE7-4FCB-958C-F6D7EFB79DAC}"/>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0 w 93"/>
                <a:gd name="T7" fmla="*/ 64 h 64"/>
                <a:gd name="T8" fmla="*/ 0 w 93"/>
                <a:gd name="T9" fmla="*/ 0 h 64"/>
                <a:gd name="T10" fmla="*/ 25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69" y="64"/>
                  </a:moveTo>
                  <a:lnTo>
                    <a:pt x="69" y="0"/>
                  </a:lnTo>
                  <a:lnTo>
                    <a:pt x="93" y="0"/>
                  </a:lnTo>
                  <a:moveTo>
                    <a:pt x="0" y="64"/>
                  </a:moveTo>
                  <a:lnTo>
                    <a:pt x="0" y="0"/>
                  </a:lnTo>
                  <a:lnTo>
                    <a:pt x="25"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7" name="Freeform 211">
              <a:extLst>
                <a:ext uri="{FF2B5EF4-FFF2-40B4-BE49-F238E27FC236}">
                  <a16:creationId xmlns:a16="http://schemas.microsoft.com/office/drawing/2014/main" id="{90EBF8F1-6F3A-4A44-83F1-4141B7E2184F}"/>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69 w 93"/>
                <a:gd name="T7" fmla="*/ 60 h 60"/>
                <a:gd name="T8" fmla="*/ 0 w 93"/>
                <a:gd name="T9" fmla="*/ 60 h 60"/>
                <a:gd name="T10" fmla="*/ 0 w 93"/>
                <a:gd name="T11" fmla="*/ 0 h 60"/>
                <a:gd name="T12" fmla="*/ 25 w 93"/>
                <a:gd name="T13" fmla="*/ 0 h 60"/>
                <a:gd name="T14" fmla="*/ 0 w 93"/>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0">
                  <a:moveTo>
                    <a:pt x="69" y="60"/>
                  </a:moveTo>
                  <a:lnTo>
                    <a:pt x="69" y="0"/>
                  </a:lnTo>
                  <a:lnTo>
                    <a:pt x="93" y="0"/>
                  </a:lnTo>
                  <a:lnTo>
                    <a:pt x="69" y="60"/>
                  </a:lnTo>
                  <a:close/>
                  <a:moveTo>
                    <a:pt x="0" y="60"/>
                  </a:moveTo>
                  <a:lnTo>
                    <a:pt x="0" y="0"/>
                  </a:lnTo>
                  <a:lnTo>
                    <a:pt x="25" y="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8" name="Freeform 212">
              <a:extLst>
                <a:ext uri="{FF2B5EF4-FFF2-40B4-BE49-F238E27FC236}">
                  <a16:creationId xmlns:a16="http://schemas.microsoft.com/office/drawing/2014/main" id="{58397EFF-98E8-4EDF-A373-27CA53779DFD}"/>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0 w 93"/>
                <a:gd name="T7" fmla="*/ 60 h 60"/>
                <a:gd name="T8" fmla="*/ 0 w 93"/>
                <a:gd name="T9" fmla="*/ 0 h 60"/>
                <a:gd name="T10" fmla="*/ 25 w 93"/>
                <a:gd name="T11" fmla="*/ 0 h 60"/>
              </a:gdLst>
              <a:ahLst/>
              <a:cxnLst>
                <a:cxn ang="0">
                  <a:pos x="T0" y="T1"/>
                </a:cxn>
                <a:cxn ang="0">
                  <a:pos x="T2" y="T3"/>
                </a:cxn>
                <a:cxn ang="0">
                  <a:pos x="T4" y="T5"/>
                </a:cxn>
                <a:cxn ang="0">
                  <a:pos x="T6" y="T7"/>
                </a:cxn>
                <a:cxn ang="0">
                  <a:pos x="T8" y="T9"/>
                </a:cxn>
                <a:cxn ang="0">
                  <a:pos x="T10" y="T11"/>
                </a:cxn>
              </a:cxnLst>
              <a:rect l="0" t="0" r="r" b="b"/>
              <a:pathLst>
                <a:path w="93" h="60">
                  <a:moveTo>
                    <a:pt x="69" y="60"/>
                  </a:moveTo>
                  <a:lnTo>
                    <a:pt x="69" y="0"/>
                  </a:lnTo>
                  <a:lnTo>
                    <a:pt x="93" y="0"/>
                  </a:lnTo>
                  <a:moveTo>
                    <a:pt x="0" y="60"/>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9" name="Freeform 213">
              <a:extLst>
                <a:ext uri="{FF2B5EF4-FFF2-40B4-BE49-F238E27FC236}">
                  <a16:creationId xmlns:a16="http://schemas.microsoft.com/office/drawing/2014/main" id="{F659FAC6-2917-4755-B214-44EB12813B11}"/>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0 w 93"/>
                <a:gd name="T7" fmla="*/ 60 h 60"/>
                <a:gd name="T8" fmla="*/ 0 w 93"/>
                <a:gd name="T9" fmla="*/ 0 h 60"/>
                <a:gd name="T10" fmla="*/ 25 w 93"/>
                <a:gd name="T11" fmla="*/ 0 h 60"/>
              </a:gdLst>
              <a:ahLst/>
              <a:cxnLst>
                <a:cxn ang="0">
                  <a:pos x="T0" y="T1"/>
                </a:cxn>
                <a:cxn ang="0">
                  <a:pos x="T2" y="T3"/>
                </a:cxn>
                <a:cxn ang="0">
                  <a:pos x="T4" y="T5"/>
                </a:cxn>
                <a:cxn ang="0">
                  <a:pos x="T6" y="T7"/>
                </a:cxn>
                <a:cxn ang="0">
                  <a:pos x="T8" y="T9"/>
                </a:cxn>
                <a:cxn ang="0">
                  <a:pos x="T10" y="T11"/>
                </a:cxn>
              </a:cxnLst>
              <a:rect l="0" t="0" r="r" b="b"/>
              <a:pathLst>
                <a:path w="93" h="60">
                  <a:moveTo>
                    <a:pt x="69" y="60"/>
                  </a:moveTo>
                  <a:lnTo>
                    <a:pt x="69" y="0"/>
                  </a:lnTo>
                  <a:lnTo>
                    <a:pt x="93" y="0"/>
                  </a:lnTo>
                  <a:moveTo>
                    <a:pt x="0" y="60"/>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0" name="Freeform 214">
              <a:extLst>
                <a:ext uri="{FF2B5EF4-FFF2-40B4-BE49-F238E27FC236}">
                  <a16:creationId xmlns:a16="http://schemas.microsoft.com/office/drawing/2014/main" id="{3B4B6AF2-C769-41AB-A73C-7809137F9E1B}"/>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0 w 93"/>
                <a:gd name="T7" fmla="*/ 59 h 59"/>
                <a:gd name="T8" fmla="*/ 68 w 93"/>
                <a:gd name="T9" fmla="*/ 59 h 59"/>
                <a:gd name="T10" fmla="*/ 68 w 93"/>
                <a:gd name="T11" fmla="*/ 0 h 59"/>
                <a:gd name="T12" fmla="*/ 93 w 93"/>
                <a:gd name="T13" fmla="*/ 0 h 59"/>
                <a:gd name="T14" fmla="*/ 68 w 93"/>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59">
                  <a:moveTo>
                    <a:pt x="0" y="59"/>
                  </a:moveTo>
                  <a:lnTo>
                    <a:pt x="0" y="0"/>
                  </a:lnTo>
                  <a:lnTo>
                    <a:pt x="24" y="0"/>
                  </a:lnTo>
                  <a:lnTo>
                    <a:pt x="0" y="59"/>
                  </a:lnTo>
                  <a:close/>
                  <a:moveTo>
                    <a:pt x="68" y="59"/>
                  </a:moveTo>
                  <a:lnTo>
                    <a:pt x="68" y="0"/>
                  </a:lnTo>
                  <a:lnTo>
                    <a:pt x="93" y="0"/>
                  </a:lnTo>
                  <a:lnTo>
                    <a:pt x="6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1" name="Freeform 215">
              <a:extLst>
                <a:ext uri="{FF2B5EF4-FFF2-40B4-BE49-F238E27FC236}">
                  <a16:creationId xmlns:a16="http://schemas.microsoft.com/office/drawing/2014/main" id="{4DAC19E6-F6B1-4A7F-967D-C655EB0A492A}"/>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2" name="Freeform 216">
              <a:extLst>
                <a:ext uri="{FF2B5EF4-FFF2-40B4-BE49-F238E27FC236}">
                  <a16:creationId xmlns:a16="http://schemas.microsoft.com/office/drawing/2014/main" id="{BB6CC0E0-AF77-475C-B7F0-2F8D605ECD53}"/>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3" name="Freeform 217">
              <a:extLst>
                <a:ext uri="{FF2B5EF4-FFF2-40B4-BE49-F238E27FC236}">
                  <a16:creationId xmlns:a16="http://schemas.microsoft.com/office/drawing/2014/main" id="{8AC6C324-A487-4FE6-82E7-E129E56BAFED}"/>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0 w 93"/>
                <a:gd name="T7" fmla="*/ 64 h 64"/>
                <a:gd name="T8" fmla="*/ 68 w 93"/>
                <a:gd name="T9" fmla="*/ 64 h 64"/>
                <a:gd name="T10" fmla="*/ 68 w 93"/>
                <a:gd name="T11" fmla="*/ 0 h 64"/>
                <a:gd name="T12" fmla="*/ 93 w 93"/>
                <a:gd name="T13" fmla="*/ 0 h 64"/>
                <a:gd name="T14" fmla="*/ 68 w 93"/>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4">
                  <a:moveTo>
                    <a:pt x="0" y="64"/>
                  </a:moveTo>
                  <a:lnTo>
                    <a:pt x="0" y="0"/>
                  </a:lnTo>
                  <a:lnTo>
                    <a:pt x="24" y="0"/>
                  </a:lnTo>
                  <a:lnTo>
                    <a:pt x="0" y="64"/>
                  </a:lnTo>
                  <a:close/>
                  <a:moveTo>
                    <a:pt x="68" y="64"/>
                  </a:moveTo>
                  <a:lnTo>
                    <a:pt x="68" y="0"/>
                  </a:lnTo>
                  <a:lnTo>
                    <a:pt x="93" y="0"/>
                  </a:lnTo>
                  <a:lnTo>
                    <a:pt x="68"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4" name="Freeform 218">
              <a:extLst>
                <a:ext uri="{FF2B5EF4-FFF2-40B4-BE49-F238E27FC236}">
                  <a16:creationId xmlns:a16="http://schemas.microsoft.com/office/drawing/2014/main" id="{29A6C80B-ECBD-47C9-8805-ABD3C80107AC}"/>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68 w 93"/>
                <a:gd name="T7" fmla="*/ 64 h 64"/>
                <a:gd name="T8" fmla="*/ 68 w 93"/>
                <a:gd name="T9" fmla="*/ 0 h 64"/>
                <a:gd name="T10" fmla="*/ 93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0" y="64"/>
                  </a:moveTo>
                  <a:lnTo>
                    <a:pt x="0" y="0"/>
                  </a:lnTo>
                  <a:lnTo>
                    <a:pt x="24" y="0"/>
                  </a:lnTo>
                  <a:moveTo>
                    <a:pt x="68" y="64"/>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5" name="Freeform 219">
              <a:extLst>
                <a:ext uri="{FF2B5EF4-FFF2-40B4-BE49-F238E27FC236}">
                  <a16:creationId xmlns:a16="http://schemas.microsoft.com/office/drawing/2014/main" id="{9CC958BC-C45E-408E-A364-5AC3A3E6FDB2}"/>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68 w 93"/>
                <a:gd name="T7" fmla="*/ 64 h 64"/>
                <a:gd name="T8" fmla="*/ 68 w 93"/>
                <a:gd name="T9" fmla="*/ 0 h 64"/>
                <a:gd name="T10" fmla="*/ 93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0" y="64"/>
                  </a:moveTo>
                  <a:lnTo>
                    <a:pt x="0" y="0"/>
                  </a:lnTo>
                  <a:lnTo>
                    <a:pt x="24" y="0"/>
                  </a:lnTo>
                  <a:moveTo>
                    <a:pt x="68" y="64"/>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6" name="Freeform 220">
              <a:extLst>
                <a:ext uri="{FF2B5EF4-FFF2-40B4-BE49-F238E27FC236}">
                  <a16:creationId xmlns:a16="http://schemas.microsoft.com/office/drawing/2014/main" id="{6083FB6C-340A-45E3-9807-08D96E515390}"/>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0 w 93"/>
                <a:gd name="T7" fmla="*/ 59 h 59"/>
                <a:gd name="T8" fmla="*/ 68 w 93"/>
                <a:gd name="T9" fmla="*/ 59 h 59"/>
                <a:gd name="T10" fmla="*/ 68 w 93"/>
                <a:gd name="T11" fmla="*/ 0 h 59"/>
                <a:gd name="T12" fmla="*/ 93 w 93"/>
                <a:gd name="T13" fmla="*/ 0 h 59"/>
                <a:gd name="T14" fmla="*/ 68 w 93"/>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59">
                  <a:moveTo>
                    <a:pt x="0" y="59"/>
                  </a:moveTo>
                  <a:lnTo>
                    <a:pt x="0" y="0"/>
                  </a:lnTo>
                  <a:lnTo>
                    <a:pt x="24" y="0"/>
                  </a:lnTo>
                  <a:lnTo>
                    <a:pt x="0" y="59"/>
                  </a:lnTo>
                  <a:close/>
                  <a:moveTo>
                    <a:pt x="68" y="59"/>
                  </a:moveTo>
                  <a:lnTo>
                    <a:pt x="68" y="0"/>
                  </a:lnTo>
                  <a:lnTo>
                    <a:pt x="93" y="0"/>
                  </a:lnTo>
                  <a:lnTo>
                    <a:pt x="6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7" name="Freeform 221">
              <a:extLst>
                <a:ext uri="{FF2B5EF4-FFF2-40B4-BE49-F238E27FC236}">
                  <a16:creationId xmlns:a16="http://schemas.microsoft.com/office/drawing/2014/main" id="{819CEF5A-F833-406B-BB47-F92E509277C2}"/>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8" name="Freeform 222">
              <a:extLst>
                <a:ext uri="{FF2B5EF4-FFF2-40B4-BE49-F238E27FC236}">
                  <a16:creationId xmlns:a16="http://schemas.microsoft.com/office/drawing/2014/main" id="{F957E833-FD3D-4030-9AEF-E30A877C00DF}"/>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9" name="Gruppieren 101">
            <a:extLst>
              <a:ext uri="{FF2B5EF4-FFF2-40B4-BE49-F238E27FC236}">
                <a16:creationId xmlns:a16="http://schemas.microsoft.com/office/drawing/2014/main" id="{393CDA32-61E4-47B7-8FC8-FF73F546D155}"/>
              </a:ext>
            </a:extLst>
          </p:cNvPr>
          <p:cNvGrpSpPr/>
          <p:nvPr/>
        </p:nvGrpSpPr>
        <p:grpSpPr>
          <a:xfrm>
            <a:off x="2536623" y="4532317"/>
            <a:ext cx="410812" cy="462161"/>
            <a:chOff x="1902468" y="3554633"/>
            <a:chExt cx="270066" cy="303823"/>
          </a:xfrm>
        </p:grpSpPr>
        <p:sp>
          <p:nvSpPr>
            <p:cNvPr id="90" name="Freihandform: Form 463">
              <a:extLst>
                <a:ext uri="{FF2B5EF4-FFF2-40B4-BE49-F238E27FC236}">
                  <a16:creationId xmlns:a16="http://schemas.microsoft.com/office/drawing/2014/main" id="{80D5A263-321B-4CF2-A08B-1453E96FE68C}"/>
                </a:ext>
              </a:extLst>
            </p:cNvPr>
            <p:cNvSpPr>
              <a:spLocks noChangeAspect="1"/>
            </p:cNvSpPr>
            <p:nvPr/>
          </p:nvSpPr>
          <p:spPr>
            <a:xfrm flipH="1">
              <a:off x="2012182" y="3554633"/>
              <a:ext cx="160352" cy="301714"/>
            </a:xfrm>
            <a:custGeom>
              <a:avLst/>
              <a:gdLst>
                <a:gd name="connsiteX0" fmla="*/ 0 w 361950"/>
                <a:gd name="connsiteY0" fmla="*/ 681038 h 681038"/>
                <a:gd name="connsiteX1" fmla="*/ 0 w 361950"/>
                <a:gd name="connsiteY1" fmla="*/ 242888 h 681038"/>
                <a:gd name="connsiteX2" fmla="*/ 361950 w 361950"/>
                <a:gd name="connsiteY2" fmla="*/ 0 h 681038"/>
                <a:gd name="connsiteX3" fmla="*/ 361950 w 361950"/>
                <a:gd name="connsiteY3" fmla="*/ 250032 h 681038"/>
              </a:gdLst>
              <a:ahLst/>
              <a:cxnLst>
                <a:cxn ang="0">
                  <a:pos x="connsiteX0" y="connsiteY0"/>
                </a:cxn>
                <a:cxn ang="0">
                  <a:pos x="connsiteX1" y="connsiteY1"/>
                </a:cxn>
                <a:cxn ang="0">
                  <a:pos x="connsiteX2" y="connsiteY2"/>
                </a:cxn>
                <a:cxn ang="0">
                  <a:pos x="connsiteX3" y="connsiteY3"/>
                </a:cxn>
              </a:cxnLst>
              <a:rect l="l" t="t" r="r" b="b"/>
              <a:pathLst>
                <a:path w="361950" h="681038">
                  <a:moveTo>
                    <a:pt x="0" y="681038"/>
                  </a:moveTo>
                  <a:lnTo>
                    <a:pt x="0" y="242888"/>
                  </a:lnTo>
                  <a:lnTo>
                    <a:pt x="361950" y="0"/>
                  </a:lnTo>
                  <a:lnTo>
                    <a:pt x="361950" y="250032"/>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1" name="Freihandform: Form 464">
              <a:extLst>
                <a:ext uri="{FF2B5EF4-FFF2-40B4-BE49-F238E27FC236}">
                  <a16:creationId xmlns:a16="http://schemas.microsoft.com/office/drawing/2014/main" id="{A47550CE-F805-4FB9-AA47-74052B7D3C49}"/>
                </a:ext>
              </a:extLst>
            </p:cNvPr>
            <p:cNvSpPr>
              <a:spLocks noChangeAspect="1"/>
            </p:cNvSpPr>
            <p:nvPr/>
          </p:nvSpPr>
          <p:spPr>
            <a:xfrm flipH="1">
              <a:off x="1902468" y="3669622"/>
              <a:ext cx="128703" cy="188834"/>
            </a:xfrm>
            <a:custGeom>
              <a:avLst/>
              <a:gdLst>
                <a:gd name="connsiteX0" fmla="*/ 0 w 290512"/>
                <a:gd name="connsiteY0" fmla="*/ 423862 h 426243"/>
                <a:gd name="connsiteX1" fmla="*/ 0 w 290512"/>
                <a:gd name="connsiteY1" fmla="*/ 59531 h 426243"/>
                <a:gd name="connsiteX2" fmla="*/ 145256 w 290512"/>
                <a:gd name="connsiteY2" fmla="*/ 0 h 426243"/>
                <a:gd name="connsiteX3" fmla="*/ 290512 w 290512"/>
                <a:gd name="connsiteY3" fmla="*/ 61912 h 426243"/>
                <a:gd name="connsiteX4" fmla="*/ 290512 w 290512"/>
                <a:gd name="connsiteY4" fmla="*/ 426243 h 42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 h="426243">
                  <a:moveTo>
                    <a:pt x="0" y="423862"/>
                  </a:moveTo>
                  <a:lnTo>
                    <a:pt x="0" y="59531"/>
                  </a:lnTo>
                  <a:lnTo>
                    <a:pt x="145256" y="0"/>
                  </a:lnTo>
                  <a:lnTo>
                    <a:pt x="290512" y="61912"/>
                  </a:lnTo>
                  <a:lnTo>
                    <a:pt x="290512" y="426243"/>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2" name="Freihandform: Form 469">
              <a:extLst>
                <a:ext uri="{FF2B5EF4-FFF2-40B4-BE49-F238E27FC236}">
                  <a16:creationId xmlns:a16="http://schemas.microsoft.com/office/drawing/2014/main" id="{3C884C60-8EC8-4F0F-877A-EF7BCD34F63D}"/>
                </a:ext>
              </a:extLst>
            </p:cNvPr>
            <p:cNvSpPr>
              <a:spLocks noChangeAspect="1"/>
            </p:cNvSpPr>
            <p:nvPr/>
          </p:nvSpPr>
          <p:spPr>
            <a:xfrm flipH="1">
              <a:off x="2117677" y="3730808"/>
              <a:ext cx="24263" cy="379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3" name="Freihandform: Form 470">
              <a:extLst>
                <a:ext uri="{FF2B5EF4-FFF2-40B4-BE49-F238E27FC236}">
                  <a16:creationId xmlns:a16="http://schemas.microsoft.com/office/drawing/2014/main" id="{385715C0-B345-4730-9BE1-38BB53DC8BB2}"/>
                </a:ext>
              </a:extLst>
            </p:cNvPr>
            <p:cNvSpPr>
              <a:spLocks noChangeAspect="1"/>
            </p:cNvSpPr>
            <p:nvPr/>
          </p:nvSpPr>
          <p:spPr>
            <a:xfrm flipH="1">
              <a:off x="2054380" y="3649578"/>
              <a:ext cx="24263" cy="379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4" name="Freihandform: Form 471">
              <a:extLst>
                <a:ext uri="{FF2B5EF4-FFF2-40B4-BE49-F238E27FC236}">
                  <a16:creationId xmlns:a16="http://schemas.microsoft.com/office/drawing/2014/main" id="{CE959CA2-3E37-4FCA-9DAE-E731D551BB43}"/>
                </a:ext>
              </a:extLst>
            </p:cNvPr>
            <p:cNvSpPr>
              <a:spLocks noChangeAspect="1"/>
            </p:cNvSpPr>
            <p:nvPr/>
          </p:nvSpPr>
          <p:spPr>
            <a:xfrm flipH="1">
              <a:off x="1982644" y="3711819"/>
              <a:ext cx="24263" cy="379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5" name="Freihandform: Form 472">
              <a:extLst>
                <a:ext uri="{FF2B5EF4-FFF2-40B4-BE49-F238E27FC236}">
                  <a16:creationId xmlns:a16="http://schemas.microsoft.com/office/drawing/2014/main" id="{CDFC217F-4264-4883-AFA8-820240C9FA28}"/>
                </a:ext>
              </a:extLst>
            </p:cNvPr>
            <p:cNvSpPr>
              <a:spLocks noChangeAspect="1"/>
            </p:cNvSpPr>
            <p:nvPr/>
          </p:nvSpPr>
          <p:spPr>
            <a:xfrm flipH="1">
              <a:off x="1923567" y="3710764"/>
              <a:ext cx="24263" cy="379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96" name="Gruppieren 100">
            <a:extLst>
              <a:ext uri="{FF2B5EF4-FFF2-40B4-BE49-F238E27FC236}">
                <a16:creationId xmlns:a16="http://schemas.microsoft.com/office/drawing/2014/main" id="{2036AD56-8C31-489D-84EC-65B9003DAE0F}"/>
              </a:ext>
            </a:extLst>
          </p:cNvPr>
          <p:cNvGrpSpPr/>
          <p:nvPr/>
        </p:nvGrpSpPr>
        <p:grpSpPr>
          <a:xfrm>
            <a:off x="1947084" y="4608835"/>
            <a:ext cx="224849" cy="329900"/>
            <a:chOff x="1460312" y="3612022"/>
            <a:chExt cx="168637" cy="247425"/>
          </a:xfrm>
        </p:grpSpPr>
        <p:sp>
          <p:nvSpPr>
            <p:cNvPr id="97" name="Freihandform: Form 467">
              <a:extLst>
                <a:ext uri="{FF2B5EF4-FFF2-40B4-BE49-F238E27FC236}">
                  <a16:creationId xmlns:a16="http://schemas.microsoft.com/office/drawing/2014/main" id="{23774594-DFB0-4F71-8259-183391B7A5BF}"/>
                </a:ext>
              </a:extLst>
            </p:cNvPr>
            <p:cNvSpPr>
              <a:spLocks noChangeAspect="1"/>
            </p:cNvSpPr>
            <p:nvPr/>
          </p:nvSpPr>
          <p:spPr>
            <a:xfrm flipH="1">
              <a:off x="1460312" y="3612022"/>
              <a:ext cx="168637" cy="247425"/>
            </a:xfrm>
            <a:custGeom>
              <a:avLst/>
              <a:gdLst>
                <a:gd name="connsiteX0" fmla="*/ 0 w 290512"/>
                <a:gd name="connsiteY0" fmla="*/ 423862 h 426243"/>
                <a:gd name="connsiteX1" fmla="*/ 0 w 290512"/>
                <a:gd name="connsiteY1" fmla="*/ 59531 h 426243"/>
                <a:gd name="connsiteX2" fmla="*/ 145256 w 290512"/>
                <a:gd name="connsiteY2" fmla="*/ 0 h 426243"/>
                <a:gd name="connsiteX3" fmla="*/ 290512 w 290512"/>
                <a:gd name="connsiteY3" fmla="*/ 61912 h 426243"/>
                <a:gd name="connsiteX4" fmla="*/ 290512 w 290512"/>
                <a:gd name="connsiteY4" fmla="*/ 426243 h 42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 h="426243">
                  <a:moveTo>
                    <a:pt x="0" y="423862"/>
                  </a:moveTo>
                  <a:lnTo>
                    <a:pt x="0" y="59531"/>
                  </a:lnTo>
                  <a:lnTo>
                    <a:pt x="145256" y="0"/>
                  </a:lnTo>
                  <a:lnTo>
                    <a:pt x="290512" y="61912"/>
                  </a:lnTo>
                  <a:lnTo>
                    <a:pt x="290512" y="426243"/>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8" name="Freihandform: Form 473">
              <a:extLst>
                <a:ext uri="{FF2B5EF4-FFF2-40B4-BE49-F238E27FC236}">
                  <a16:creationId xmlns:a16="http://schemas.microsoft.com/office/drawing/2014/main" id="{B882EB39-D97B-4F63-AE6D-7DFB191A6277}"/>
                </a:ext>
              </a:extLst>
            </p:cNvPr>
            <p:cNvSpPr>
              <a:spLocks noChangeAspect="1"/>
            </p:cNvSpPr>
            <p:nvPr/>
          </p:nvSpPr>
          <p:spPr>
            <a:xfrm flipH="1">
              <a:off x="1568608" y="3668566"/>
              <a:ext cx="33699" cy="5274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99" name="Freihandform: Form 474">
              <a:extLst>
                <a:ext uri="{FF2B5EF4-FFF2-40B4-BE49-F238E27FC236}">
                  <a16:creationId xmlns:a16="http://schemas.microsoft.com/office/drawing/2014/main" id="{BA395A54-936C-46C3-B206-B24F2368A245}"/>
                </a:ext>
              </a:extLst>
            </p:cNvPr>
            <p:cNvSpPr>
              <a:spLocks noChangeAspect="1"/>
            </p:cNvSpPr>
            <p:nvPr/>
          </p:nvSpPr>
          <p:spPr>
            <a:xfrm flipH="1">
              <a:off x="1485536" y="3668566"/>
              <a:ext cx="33699" cy="5274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0" name="Freihandform: Form 475">
              <a:extLst>
                <a:ext uri="{FF2B5EF4-FFF2-40B4-BE49-F238E27FC236}">
                  <a16:creationId xmlns:a16="http://schemas.microsoft.com/office/drawing/2014/main" id="{EC1AB710-AE8A-4632-AD13-3E6228130857}"/>
                </a:ext>
              </a:extLst>
            </p:cNvPr>
            <p:cNvSpPr>
              <a:spLocks noChangeAspect="1"/>
            </p:cNvSpPr>
            <p:nvPr/>
          </p:nvSpPr>
          <p:spPr>
            <a:xfrm flipH="1">
              <a:off x="1485536" y="3772194"/>
              <a:ext cx="33699" cy="5274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101" name="Gruppieren 102">
            <a:extLst>
              <a:ext uri="{FF2B5EF4-FFF2-40B4-BE49-F238E27FC236}">
                <a16:creationId xmlns:a16="http://schemas.microsoft.com/office/drawing/2014/main" id="{55271F71-38E7-4A8C-860D-947AA4C2B271}"/>
              </a:ext>
            </a:extLst>
          </p:cNvPr>
          <p:cNvGrpSpPr/>
          <p:nvPr/>
        </p:nvGrpSpPr>
        <p:grpSpPr>
          <a:xfrm>
            <a:off x="2192028" y="4359305"/>
            <a:ext cx="403197" cy="395252"/>
            <a:chOff x="1687259" y="3424875"/>
            <a:chExt cx="214153" cy="209933"/>
          </a:xfrm>
        </p:grpSpPr>
        <p:sp>
          <p:nvSpPr>
            <p:cNvPr id="102" name="Freihandform: Form 465">
              <a:extLst>
                <a:ext uri="{FF2B5EF4-FFF2-40B4-BE49-F238E27FC236}">
                  <a16:creationId xmlns:a16="http://schemas.microsoft.com/office/drawing/2014/main" id="{5B067E7E-757D-40F4-AC06-FA4349C86BA1}"/>
                </a:ext>
              </a:extLst>
            </p:cNvPr>
            <p:cNvSpPr>
              <a:spLocks noChangeAspect="1"/>
            </p:cNvSpPr>
            <p:nvPr/>
          </p:nvSpPr>
          <p:spPr>
            <a:xfrm flipH="1">
              <a:off x="1781149" y="3424875"/>
              <a:ext cx="120263" cy="209933"/>
            </a:xfrm>
            <a:custGeom>
              <a:avLst/>
              <a:gdLst>
                <a:gd name="connsiteX0" fmla="*/ 0 w 271462"/>
                <a:gd name="connsiteY0" fmla="*/ 469106 h 473868"/>
                <a:gd name="connsiteX1" fmla="*/ 0 w 271462"/>
                <a:gd name="connsiteY1" fmla="*/ 0 h 473868"/>
                <a:gd name="connsiteX2" fmla="*/ 271462 w 271462"/>
                <a:gd name="connsiteY2" fmla="*/ 0 h 473868"/>
                <a:gd name="connsiteX3" fmla="*/ 271462 w 271462"/>
                <a:gd name="connsiteY3" fmla="*/ 473868 h 473868"/>
              </a:gdLst>
              <a:ahLst/>
              <a:cxnLst>
                <a:cxn ang="0">
                  <a:pos x="connsiteX0" y="connsiteY0"/>
                </a:cxn>
                <a:cxn ang="0">
                  <a:pos x="connsiteX1" y="connsiteY1"/>
                </a:cxn>
                <a:cxn ang="0">
                  <a:pos x="connsiteX2" y="connsiteY2"/>
                </a:cxn>
                <a:cxn ang="0">
                  <a:pos x="connsiteX3" y="connsiteY3"/>
                </a:cxn>
              </a:cxnLst>
              <a:rect l="l" t="t" r="r" b="b"/>
              <a:pathLst>
                <a:path w="271462" h="473868">
                  <a:moveTo>
                    <a:pt x="0" y="469106"/>
                  </a:moveTo>
                  <a:lnTo>
                    <a:pt x="0" y="0"/>
                  </a:lnTo>
                  <a:lnTo>
                    <a:pt x="271462" y="0"/>
                  </a:lnTo>
                  <a:lnTo>
                    <a:pt x="271462" y="473868"/>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3" name="Freihandform: Form 466">
              <a:extLst>
                <a:ext uri="{FF2B5EF4-FFF2-40B4-BE49-F238E27FC236}">
                  <a16:creationId xmlns:a16="http://schemas.microsoft.com/office/drawing/2014/main" id="{858C4283-149D-42D8-81A6-4D0BB62F219A}"/>
                </a:ext>
              </a:extLst>
            </p:cNvPr>
            <p:cNvSpPr>
              <a:spLocks noChangeAspect="1"/>
            </p:cNvSpPr>
            <p:nvPr/>
          </p:nvSpPr>
          <p:spPr>
            <a:xfrm flipH="1">
              <a:off x="1687259" y="3491336"/>
              <a:ext cx="79121" cy="141362"/>
            </a:xfrm>
            <a:custGeom>
              <a:avLst/>
              <a:gdLst>
                <a:gd name="connsiteX0" fmla="*/ 0 w 178593"/>
                <a:gd name="connsiteY0" fmla="*/ 0 h 319088"/>
                <a:gd name="connsiteX1" fmla="*/ 178593 w 178593"/>
                <a:gd name="connsiteY1" fmla="*/ 0 h 319088"/>
                <a:gd name="connsiteX2" fmla="*/ 178593 w 178593"/>
                <a:gd name="connsiteY2" fmla="*/ 319088 h 319088"/>
              </a:gdLst>
              <a:ahLst/>
              <a:cxnLst>
                <a:cxn ang="0">
                  <a:pos x="connsiteX0" y="connsiteY0"/>
                </a:cxn>
                <a:cxn ang="0">
                  <a:pos x="connsiteX1" y="connsiteY1"/>
                </a:cxn>
                <a:cxn ang="0">
                  <a:pos x="connsiteX2" y="connsiteY2"/>
                </a:cxn>
              </a:cxnLst>
              <a:rect l="l" t="t" r="r" b="b"/>
              <a:pathLst>
                <a:path w="178593" h="319088">
                  <a:moveTo>
                    <a:pt x="0" y="0"/>
                  </a:moveTo>
                  <a:lnTo>
                    <a:pt x="178593" y="0"/>
                  </a:lnTo>
                  <a:lnTo>
                    <a:pt x="178593" y="319088"/>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4" name="Freihandform: Form 477">
              <a:extLst>
                <a:ext uri="{FF2B5EF4-FFF2-40B4-BE49-F238E27FC236}">
                  <a16:creationId xmlns:a16="http://schemas.microsoft.com/office/drawing/2014/main" id="{34FC2BC2-029F-4723-8EA1-50C5C8E66F07}"/>
                </a:ext>
              </a:extLst>
            </p:cNvPr>
            <p:cNvSpPr>
              <a:spLocks noChangeAspect="1"/>
            </p:cNvSpPr>
            <p:nvPr/>
          </p:nvSpPr>
          <p:spPr>
            <a:xfrm flipH="1">
              <a:off x="1749088" y="3579593"/>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5" name="Freihandform: Form 478">
              <a:extLst>
                <a:ext uri="{FF2B5EF4-FFF2-40B4-BE49-F238E27FC236}">
                  <a16:creationId xmlns:a16="http://schemas.microsoft.com/office/drawing/2014/main" id="{92CB831D-1FD9-48B8-B5A8-57A7EEC740E0}"/>
                </a:ext>
              </a:extLst>
            </p:cNvPr>
            <p:cNvSpPr>
              <a:spLocks noChangeAspect="1"/>
            </p:cNvSpPr>
            <p:nvPr/>
          </p:nvSpPr>
          <p:spPr>
            <a:xfrm flipH="1">
              <a:off x="1705204" y="3508770"/>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6" name="Freihandform: Form 479">
              <a:extLst>
                <a:ext uri="{FF2B5EF4-FFF2-40B4-BE49-F238E27FC236}">
                  <a16:creationId xmlns:a16="http://schemas.microsoft.com/office/drawing/2014/main" id="{47E48E38-9278-4BA4-8804-A712B05170B8}"/>
                </a:ext>
              </a:extLst>
            </p:cNvPr>
            <p:cNvSpPr>
              <a:spLocks noChangeAspect="1"/>
            </p:cNvSpPr>
            <p:nvPr/>
          </p:nvSpPr>
          <p:spPr>
            <a:xfrm flipH="1">
              <a:off x="1860492" y="3446439"/>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7" name="Freihandform: Form 480">
              <a:extLst>
                <a:ext uri="{FF2B5EF4-FFF2-40B4-BE49-F238E27FC236}">
                  <a16:creationId xmlns:a16="http://schemas.microsoft.com/office/drawing/2014/main" id="{B2173BDE-FD27-4C5F-9A38-92C2C366BD39}"/>
                </a:ext>
              </a:extLst>
            </p:cNvPr>
            <p:cNvSpPr>
              <a:spLocks noChangeAspect="1"/>
            </p:cNvSpPr>
            <p:nvPr/>
          </p:nvSpPr>
          <p:spPr>
            <a:xfrm flipH="1">
              <a:off x="1860492" y="3481254"/>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8" name="Freihandform: Form 481">
              <a:extLst>
                <a:ext uri="{FF2B5EF4-FFF2-40B4-BE49-F238E27FC236}">
                  <a16:creationId xmlns:a16="http://schemas.microsoft.com/office/drawing/2014/main" id="{832CBD1E-C4F2-4E1E-83EC-7D4856E8FD09}"/>
                </a:ext>
              </a:extLst>
            </p:cNvPr>
            <p:cNvSpPr>
              <a:spLocks noChangeAspect="1"/>
            </p:cNvSpPr>
            <p:nvPr/>
          </p:nvSpPr>
          <p:spPr>
            <a:xfrm flipH="1">
              <a:off x="1804868" y="3481254"/>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09" name="Freihandform: Form 482">
              <a:extLst>
                <a:ext uri="{FF2B5EF4-FFF2-40B4-BE49-F238E27FC236}">
                  <a16:creationId xmlns:a16="http://schemas.microsoft.com/office/drawing/2014/main" id="{2E5407F5-AE96-49D6-8C27-BB13B23679B4}"/>
                </a:ext>
              </a:extLst>
            </p:cNvPr>
            <p:cNvSpPr>
              <a:spLocks noChangeAspect="1"/>
            </p:cNvSpPr>
            <p:nvPr/>
          </p:nvSpPr>
          <p:spPr>
            <a:xfrm flipH="1">
              <a:off x="1834627" y="3517359"/>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10" name="Freihandform: Form 483">
              <a:extLst>
                <a:ext uri="{FF2B5EF4-FFF2-40B4-BE49-F238E27FC236}">
                  <a16:creationId xmlns:a16="http://schemas.microsoft.com/office/drawing/2014/main" id="{5D8C3F7E-9084-4BFE-90F4-FF3EFE4641D5}"/>
                </a:ext>
              </a:extLst>
            </p:cNvPr>
            <p:cNvSpPr>
              <a:spLocks noChangeAspect="1"/>
            </p:cNvSpPr>
            <p:nvPr/>
          </p:nvSpPr>
          <p:spPr>
            <a:xfrm flipH="1">
              <a:off x="1804868" y="3580753"/>
              <a:ext cx="15949" cy="24964"/>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111" name="Gruppieren 99">
            <a:extLst>
              <a:ext uri="{FF2B5EF4-FFF2-40B4-BE49-F238E27FC236}">
                <a16:creationId xmlns:a16="http://schemas.microsoft.com/office/drawing/2014/main" id="{745315CF-1DDA-496E-9447-075B79FA614A}"/>
              </a:ext>
            </a:extLst>
          </p:cNvPr>
          <p:cNvGrpSpPr/>
          <p:nvPr/>
        </p:nvGrpSpPr>
        <p:grpSpPr>
          <a:xfrm>
            <a:off x="1636002" y="4774755"/>
            <a:ext cx="227012" cy="175243"/>
            <a:chOff x="1227001" y="3736462"/>
            <a:chExt cx="170259" cy="131432"/>
          </a:xfrm>
        </p:grpSpPr>
        <p:sp>
          <p:nvSpPr>
            <p:cNvPr id="112" name="Freihandform: Form 468">
              <a:extLst>
                <a:ext uri="{FF2B5EF4-FFF2-40B4-BE49-F238E27FC236}">
                  <a16:creationId xmlns:a16="http://schemas.microsoft.com/office/drawing/2014/main" id="{D871C28F-71B5-4952-B283-C431668F97AA}"/>
                </a:ext>
              </a:extLst>
            </p:cNvPr>
            <p:cNvSpPr>
              <a:spLocks noChangeAspect="1"/>
            </p:cNvSpPr>
            <p:nvPr/>
          </p:nvSpPr>
          <p:spPr>
            <a:xfrm flipH="1">
              <a:off x="1227001" y="3736462"/>
              <a:ext cx="170259" cy="131432"/>
            </a:xfrm>
            <a:custGeom>
              <a:avLst/>
              <a:gdLst>
                <a:gd name="connsiteX0" fmla="*/ 0 w 290512"/>
                <a:gd name="connsiteY0" fmla="*/ 423862 h 426243"/>
                <a:gd name="connsiteX1" fmla="*/ 0 w 290512"/>
                <a:gd name="connsiteY1" fmla="*/ 59531 h 426243"/>
                <a:gd name="connsiteX2" fmla="*/ 145256 w 290512"/>
                <a:gd name="connsiteY2" fmla="*/ 0 h 426243"/>
                <a:gd name="connsiteX3" fmla="*/ 290512 w 290512"/>
                <a:gd name="connsiteY3" fmla="*/ 61912 h 426243"/>
                <a:gd name="connsiteX4" fmla="*/ 290512 w 290512"/>
                <a:gd name="connsiteY4" fmla="*/ 426243 h 42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 h="426243">
                  <a:moveTo>
                    <a:pt x="0" y="423862"/>
                  </a:moveTo>
                  <a:lnTo>
                    <a:pt x="0" y="59531"/>
                  </a:lnTo>
                  <a:lnTo>
                    <a:pt x="145256" y="0"/>
                  </a:lnTo>
                  <a:lnTo>
                    <a:pt x="290512" y="61912"/>
                  </a:lnTo>
                  <a:lnTo>
                    <a:pt x="290512" y="426243"/>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13" name="Freihandform: Form 476">
              <a:extLst>
                <a:ext uri="{FF2B5EF4-FFF2-40B4-BE49-F238E27FC236}">
                  <a16:creationId xmlns:a16="http://schemas.microsoft.com/office/drawing/2014/main" id="{A42AA8F9-5354-42CB-B135-401B680F468E}"/>
                </a:ext>
              </a:extLst>
            </p:cNvPr>
            <p:cNvSpPr>
              <a:spLocks noChangeAspect="1"/>
            </p:cNvSpPr>
            <p:nvPr/>
          </p:nvSpPr>
          <p:spPr>
            <a:xfrm flipH="1">
              <a:off x="1334465" y="3793269"/>
              <a:ext cx="33699" cy="5274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14" name="Freihandform: Form 284">
              <a:extLst>
                <a:ext uri="{FF2B5EF4-FFF2-40B4-BE49-F238E27FC236}">
                  <a16:creationId xmlns:a16="http://schemas.microsoft.com/office/drawing/2014/main" id="{D65112BC-F07A-45B8-88B0-8D5D367552AE}"/>
                </a:ext>
              </a:extLst>
            </p:cNvPr>
            <p:cNvSpPr>
              <a:spLocks noChangeAspect="1"/>
            </p:cNvSpPr>
            <p:nvPr/>
          </p:nvSpPr>
          <p:spPr>
            <a:xfrm flipH="1">
              <a:off x="1262554" y="3793269"/>
              <a:ext cx="33699" cy="5274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115" name="Group 144">
            <a:extLst>
              <a:ext uri="{FF2B5EF4-FFF2-40B4-BE49-F238E27FC236}">
                <a16:creationId xmlns:a16="http://schemas.microsoft.com/office/drawing/2014/main" id="{94314567-ED16-40D6-9AF9-A2C77C64D737}"/>
              </a:ext>
            </a:extLst>
          </p:cNvPr>
          <p:cNvGrpSpPr>
            <a:grpSpLocks noChangeAspect="1"/>
          </p:cNvGrpSpPr>
          <p:nvPr/>
        </p:nvGrpSpPr>
        <p:grpSpPr bwMode="auto">
          <a:xfrm>
            <a:off x="7628079" y="3144467"/>
            <a:ext cx="492183" cy="350525"/>
            <a:chOff x="2642" y="1386"/>
            <a:chExt cx="476" cy="339"/>
          </a:xfrm>
        </p:grpSpPr>
        <p:sp>
          <p:nvSpPr>
            <p:cNvPr id="116" name="Freeform 146">
              <a:extLst>
                <a:ext uri="{FF2B5EF4-FFF2-40B4-BE49-F238E27FC236}">
                  <a16:creationId xmlns:a16="http://schemas.microsoft.com/office/drawing/2014/main" id="{B6BB9A1A-0924-4421-9247-841C9358CF19}"/>
                </a:ext>
              </a:extLst>
            </p:cNvPr>
            <p:cNvSpPr>
              <a:spLocks/>
            </p:cNvSpPr>
            <p:nvPr/>
          </p:nvSpPr>
          <p:spPr bwMode="auto">
            <a:xfrm>
              <a:off x="2716" y="1426"/>
              <a:ext cx="328" cy="172"/>
            </a:xfrm>
            <a:custGeom>
              <a:avLst/>
              <a:gdLst>
                <a:gd name="T0" fmla="*/ 0 w 328"/>
                <a:gd name="T1" fmla="*/ 0 h 172"/>
                <a:gd name="T2" fmla="*/ 0 w 328"/>
                <a:gd name="T3" fmla="*/ 83 h 172"/>
                <a:gd name="T4" fmla="*/ 34 w 328"/>
                <a:gd name="T5" fmla="*/ 83 h 172"/>
                <a:gd name="T6" fmla="*/ 34 w 328"/>
                <a:gd name="T7" fmla="*/ 54 h 172"/>
                <a:gd name="T8" fmla="*/ 127 w 328"/>
                <a:gd name="T9" fmla="*/ 54 h 172"/>
                <a:gd name="T10" fmla="*/ 157 w 328"/>
                <a:gd name="T11" fmla="*/ 172 h 172"/>
                <a:gd name="T12" fmla="*/ 176 w 328"/>
                <a:gd name="T13" fmla="*/ 172 h 172"/>
                <a:gd name="T14" fmla="*/ 201 w 328"/>
                <a:gd name="T15" fmla="*/ 54 h 172"/>
                <a:gd name="T16" fmla="*/ 294 w 328"/>
                <a:gd name="T17" fmla="*/ 54 h 172"/>
                <a:gd name="T18" fmla="*/ 294 w 328"/>
                <a:gd name="T19" fmla="*/ 83 h 172"/>
                <a:gd name="T20" fmla="*/ 328 w 328"/>
                <a:gd name="T21" fmla="*/ 83 h 172"/>
                <a:gd name="T22" fmla="*/ 328 w 328"/>
                <a:gd name="T23" fmla="*/ 0 h 172"/>
                <a:gd name="T24" fmla="*/ 294 w 328"/>
                <a:gd name="T25" fmla="*/ 0 h 172"/>
                <a:gd name="T26" fmla="*/ 294 w 328"/>
                <a:gd name="T27" fmla="*/ 29 h 172"/>
                <a:gd name="T28" fmla="*/ 162 w 328"/>
                <a:gd name="T29" fmla="*/ 0 h 172"/>
                <a:gd name="T30" fmla="*/ 34 w 328"/>
                <a:gd name="T31" fmla="*/ 29 h 172"/>
                <a:gd name="T32" fmla="*/ 34 w 328"/>
                <a:gd name="T33" fmla="*/ 0 h 172"/>
                <a:gd name="T34" fmla="*/ 0 w 328"/>
                <a:gd name="T3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8" h="172">
                  <a:moveTo>
                    <a:pt x="0" y="0"/>
                  </a:moveTo>
                  <a:lnTo>
                    <a:pt x="0" y="83"/>
                  </a:lnTo>
                  <a:lnTo>
                    <a:pt x="34" y="83"/>
                  </a:lnTo>
                  <a:lnTo>
                    <a:pt x="34" y="54"/>
                  </a:lnTo>
                  <a:lnTo>
                    <a:pt x="127" y="54"/>
                  </a:lnTo>
                  <a:lnTo>
                    <a:pt x="157" y="172"/>
                  </a:lnTo>
                  <a:lnTo>
                    <a:pt x="176" y="172"/>
                  </a:lnTo>
                  <a:lnTo>
                    <a:pt x="201" y="54"/>
                  </a:lnTo>
                  <a:lnTo>
                    <a:pt x="294" y="54"/>
                  </a:lnTo>
                  <a:lnTo>
                    <a:pt x="294" y="83"/>
                  </a:lnTo>
                  <a:lnTo>
                    <a:pt x="328" y="83"/>
                  </a:lnTo>
                  <a:lnTo>
                    <a:pt x="328" y="0"/>
                  </a:lnTo>
                  <a:lnTo>
                    <a:pt x="294" y="0"/>
                  </a:lnTo>
                  <a:lnTo>
                    <a:pt x="294" y="29"/>
                  </a:lnTo>
                  <a:lnTo>
                    <a:pt x="162" y="0"/>
                  </a:lnTo>
                  <a:lnTo>
                    <a:pt x="34" y="29"/>
                  </a:lnTo>
                  <a:lnTo>
                    <a:pt x="34" y="0"/>
                  </a:lnTo>
                  <a:lnTo>
                    <a:pt x="0" y="0"/>
                  </a:lnTo>
                  <a:close/>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17" name="Line 147">
              <a:extLst>
                <a:ext uri="{FF2B5EF4-FFF2-40B4-BE49-F238E27FC236}">
                  <a16:creationId xmlns:a16="http://schemas.microsoft.com/office/drawing/2014/main" id="{2559DC74-DB66-4993-9387-C0F70FD67CEE}"/>
                </a:ext>
              </a:extLst>
            </p:cNvPr>
            <p:cNvSpPr>
              <a:spLocks noChangeShapeType="1"/>
            </p:cNvSpPr>
            <p:nvPr/>
          </p:nvSpPr>
          <p:spPr bwMode="auto">
            <a:xfrm>
              <a:off x="2642" y="1406"/>
              <a:ext cx="182" cy="0"/>
            </a:xfrm>
            <a:prstGeom prst="line">
              <a:avLst/>
            </a:prstGeom>
            <a:noFill/>
            <a:ln w="7938"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18" name="Line 148">
              <a:extLst>
                <a:ext uri="{FF2B5EF4-FFF2-40B4-BE49-F238E27FC236}">
                  <a16:creationId xmlns:a16="http://schemas.microsoft.com/office/drawing/2014/main" id="{3C607600-CF48-42F6-B9A4-3D9D6A0DEC2C}"/>
                </a:ext>
              </a:extLst>
            </p:cNvPr>
            <p:cNvSpPr>
              <a:spLocks noChangeShapeType="1"/>
            </p:cNvSpPr>
            <p:nvPr/>
          </p:nvSpPr>
          <p:spPr bwMode="auto">
            <a:xfrm>
              <a:off x="2711" y="1386"/>
              <a:ext cx="44" cy="0"/>
            </a:xfrm>
            <a:prstGeom prst="line">
              <a:avLst/>
            </a:prstGeom>
            <a:noFill/>
            <a:ln w="7938"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19" name="Line 149">
              <a:extLst>
                <a:ext uri="{FF2B5EF4-FFF2-40B4-BE49-F238E27FC236}">
                  <a16:creationId xmlns:a16="http://schemas.microsoft.com/office/drawing/2014/main" id="{DA4EB7CF-8CFA-476F-A116-C00D02C74C2E}"/>
                </a:ext>
              </a:extLst>
            </p:cNvPr>
            <p:cNvSpPr>
              <a:spLocks noChangeShapeType="1"/>
            </p:cNvSpPr>
            <p:nvPr/>
          </p:nvSpPr>
          <p:spPr bwMode="auto">
            <a:xfrm>
              <a:off x="2936" y="1406"/>
              <a:ext cx="182" cy="0"/>
            </a:xfrm>
            <a:prstGeom prst="line">
              <a:avLst/>
            </a:prstGeom>
            <a:noFill/>
            <a:ln w="7938"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0" name="Line 150">
              <a:extLst>
                <a:ext uri="{FF2B5EF4-FFF2-40B4-BE49-F238E27FC236}">
                  <a16:creationId xmlns:a16="http://schemas.microsoft.com/office/drawing/2014/main" id="{CAEBE2F2-65BA-48D1-B51B-F96EEBDCF0BE}"/>
                </a:ext>
              </a:extLst>
            </p:cNvPr>
            <p:cNvSpPr>
              <a:spLocks noChangeShapeType="1"/>
            </p:cNvSpPr>
            <p:nvPr/>
          </p:nvSpPr>
          <p:spPr bwMode="auto">
            <a:xfrm>
              <a:off x="3005" y="1386"/>
              <a:ext cx="39" cy="0"/>
            </a:xfrm>
            <a:prstGeom prst="line">
              <a:avLst/>
            </a:prstGeom>
            <a:noFill/>
            <a:ln w="7938" cap="flat">
              <a:solidFill>
                <a:srgbClr val="00113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1" name="Freeform 153">
              <a:extLst>
                <a:ext uri="{FF2B5EF4-FFF2-40B4-BE49-F238E27FC236}">
                  <a16:creationId xmlns:a16="http://schemas.microsoft.com/office/drawing/2014/main" id="{7E861A5B-856E-426A-9735-3026B45BD893}"/>
                </a:ext>
              </a:extLst>
            </p:cNvPr>
            <p:cNvSpPr>
              <a:spLocks/>
            </p:cNvSpPr>
            <p:nvPr/>
          </p:nvSpPr>
          <p:spPr bwMode="auto">
            <a:xfrm>
              <a:off x="2819" y="1646"/>
              <a:ext cx="122" cy="29"/>
            </a:xfrm>
            <a:custGeom>
              <a:avLst/>
              <a:gdLst>
                <a:gd name="T0" fmla="*/ 0 w 25"/>
                <a:gd name="T1" fmla="*/ 0 h 6"/>
                <a:gd name="T2" fmla="*/ 25 w 25"/>
                <a:gd name="T3" fmla="*/ 0 h 6"/>
              </a:gdLst>
              <a:ahLst/>
              <a:cxnLst>
                <a:cxn ang="0">
                  <a:pos x="T0" y="T1"/>
                </a:cxn>
                <a:cxn ang="0">
                  <a:pos x="T2" y="T3"/>
                </a:cxn>
              </a:cxnLst>
              <a:rect l="0" t="0" r="r" b="b"/>
              <a:pathLst>
                <a:path w="25" h="6">
                  <a:moveTo>
                    <a:pt x="0" y="0"/>
                  </a:moveTo>
                  <a:cubicBezTo>
                    <a:pt x="7" y="6"/>
                    <a:pt x="18" y="6"/>
                    <a:pt x="25" y="0"/>
                  </a:cubicBezTo>
                </a:path>
              </a:pathLst>
            </a:custGeom>
            <a:noFill/>
            <a:ln w="7938"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2" name="Freeform 154">
              <a:extLst>
                <a:ext uri="{FF2B5EF4-FFF2-40B4-BE49-F238E27FC236}">
                  <a16:creationId xmlns:a16="http://schemas.microsoft.com/office/drawing/2014/main" id="{804C4FBE-FEBE-414B-AC34-0A3C53159562}"/>
                </a:ext>
              </a:extLst>
            </p:cNvPr>
            <p:cNvSpPr>
              <a:spLocks/>
            </p:cNvSpPr>
            <p:nvPr/>
          </p:nvSpPr>
          <p:spPr bwMode="auto">
            <a:xfrm>
              <a:off x="2848" y="1611"/>
              <a:ext cx="64" cy="20"/>
            </a:xfrm>
            <a:custGeom>
              <a:avLst/>
              <a:gdLst>
                <a:gd name="T0" fmla="*/ 13 w 13"/>
                <a:gd name="T1" fmla="*/ 0 h 4"/>
                <a:gd name="T2" fmla="*/ 0 w 13"/>
                <a:gd name="T3" fmla="*/ 0 h 4"/>
              </a:gdLst>
              <a:ahLst/>
              <a:cxnLst>
                <a:cxn ang="0">
                  <a:pos x="T0" y="T1"/>
                </a:cxn>
                <a:cxn ang="0">
                  <a:pos x="T2" y="T3"/>
                </a:cxn>
              </a:cxnLst>
              <a:rect l="0" t="0" r="r" b="b"/>
              <a:pathLst>
                <a:path w="13" h="4">
                  <a:moveTo>
                    <a:pt x="13" y="0"/>
                  </a:moveTo>
                  <a:cubicBezTo>
                    <a:pt x="9" y="4"/>
                    <a:pt x="4" y="4"/>
                    <a:pt x="0" y="0"/>
                  </a:cubicBezTo>
                </a:path>
              </a:pathLst>
            </a:custGeom>
            <a:noFill/>
            <a:ln w="7938"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3" name="Freeform 155">
              <a:extLst>
                <a:ext uri="{FF2B5EF4-FFF2-40B4-BE49-F238E27FC236}">
                  <a16:creationId xmlns:a16="http://schemas.microsoft.com/office/drawing/2014/main" id="{4DFF382C-03CE-4458-868E-B8768A3B2CDA}"/>
                </a:ext>
              </a:extLst>
            </p:cNvPr>
            <p:cNvSpPr>
              <a:spLocks/>
            </p:cNvSpPr>
            <p:nvPr/>
          </p:nvSpPr>
          <p:spPr bwMode="auto">
            <a:xfrm>
              <a:off x="2789" y="1675"/>
              <a:ext cx="182" cy="50"/>
            </a:xfrm>
            <a:custGeom>
              <a:avLst/>
              <a:gdLst>
                <a:gd name="T0" fmla="*/ 0 w 37"/>
                <a:gd name="T1" fmla="*/ 0 h 10"/>
                <a:gd name="T2" fmla="*/ 37 w 37"/>
                <a:gd name="T3" fmla="*/ 0 h 10"/>
              </a:gdLst>
              <a:ahLst/>
              <a:cxnLst>
                <a:cxn ang="0">
                  <a:pos x="T0" y="T1"/>
                </a:cxn>
                <a:cxn ang="0">
                  <a:pos x="T2" y="T3"/>
                </a:cxn>
              </a:cxnLst>
              <a:rect l="0" t="0" r="r" b="b"/>
              <a:pathLst>
                <a:path w="37" h="10">
                  <a:moveTo>
                    <a:pt x="0" y="0"/>
                  </a:moveTo>
                  <a:cubicBezTo>
                    <a:pt x="10" y="10"/>
                    <a:pt x="27" y="10"/>
                    <a:pt x="37" y="0"/>
                  </a:cubicBezTo>
                </a:path>
              </a:pathLst>
            </a:custGeom>
            <a:noFill/>
            <a:ln w="7938"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4" name="Line 156">
              <a:extLst>
                <a:ext uri="{FF2B5EF4-FFF2-40B4-BE49-F238E27FC236}">
                  <a16:creationId xmlns:a16="http://schemas.microsoft.com/office/drawing/2014/main" id="{8B35B37A-5CE0-48CF-B86A-9605AA84DCC7}"/>
                </a:ext>
              </a:extLst>
            </p:cNvPr>
            <p:cNvSpPr>
              <a:spLocks noChangeShapeType="1"/>
            </p:cNvSpPr>
            <p:nvPr/>
          </p:nvSpPr>
          <p:spPr bwMode="auto">
            <a:xfrm>
              <a:off x="2878" y="1721"/>
              <a:ext cx="0" cy="0"/>
            </a:xfrm>
            <a:prstGeom prst="line">
              <a:avLst/>
            </a:prstGeom>
            <a:noFill/>
            <a:ln w="7938" cap="flat">
              <a:solidFill>
                <a:srgbClr val="00C9FF"/>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125" name="Gruppieren 17">
            <a:extLst>
              <a:ext uri="{FF2B5EF4-FFF2-40B4-BE49-F238E27FC236}">
                <a16:creationId xmlns:a16="http://schemas.microsoft.com/office/drawing/2014/main" id="{4ECFFC53-97CC-4930-9F11-B1184EB27A82}"/>
              </a:ext>
            </a:extLst>
          </p:cNvPr>
          <p:cNvGrpSpPr/>
          <p:nvPr/>
        </p:nvGrpSpPr>
        <p:grpSpPr>
          <a:xfrm>
            <a:off x="289907" y="4698042"/>
            <a:ext cx="532620" cy="299961"/>
            <a:chOff x="480550" y="3368087"/>
            <a:chExt cx="399465" cy="224971"/>
          </a:xfrm>
        </p:grpSpPr>
        <p:sp>
          <p:nvSpPr>
            <p:cNvPr id="126" name="Freihandform: Form 508">
              <a:extLst>
                <a:ext uri="{FF2B5EF4-FFF2-40B4-BE49-F238E27FC236}">
                  <a16:creationId xmlns:a16="http://schemas.microsoft.com/office/drawing/2014/main" id="{13ED392E-A292-4125-AE39-A95F9330231B}"/>
                </a:ext>
              </a:extLst>
            </p:cNvPr>
            <p:cNvSpPr>
              <a:spLocks noChangeAspect="1"/>
            </p:cNvSpPr>
            <p:nvPr/>
          </p:nvSpPr>
          <p:spPr>
            <a:xfrm flipH="1">
              <a:off x="731744" y="3368087"/>
              <a:ext cx="148271" cy="217545"/>
            </a:xfrm>
            <a:custGeom>
              <a:avLst/>
              <a:gdLst>
                <a:gd name="connsiteX0" fmla="*/ 0 w 290512"/>
                <a:gd name="connsiteY0" fmla="*/ 423862 h 426243"/>
                <a:gd name="connsiteX1" fmla="*/ 0 w 290512"/>
                <a:gd name="connsiteY1" fmla="*/ 59531 h 426243"/>
                <a:gd name="connsiteX2" fmla="*/ 145256 w 290512"/>
                <a:gd name="connsiteY2" fmla="*/ 0 h 426243"/>
                <a:gd name="connsiteX3" fmla="*/ 290512 w 290512"/>
                <a:gd name="connsiteY3" fmla="*/ 61912 h 426243"/>
                <a:gd name="connsiteX4" fmla="*/ 290512 w 290512"/>
                <a:gd name="connsiteY4" fmla="*/ 426243 h 42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 h="426243">
                  <a:moveTo>
                    <a:pt x="0" y="423862"/>
                  </a:moveTo>
                  <a:lnTo>
                    <a:pt x="0" y="59531"/>
                  </a:lnTo>
                  <a:lnTo>
                    <a:pt x="145256" y="0"/>
                  </a:lnTo>
                  <a:lnTo>
                    <a:pt x="290512" y="61912"/>
                  </a:lnTo>
                  <a:lnTo>
                    <a:pt x="290512" y="426243"/>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27" name="Freihandform: Form 509">
              <a:extLst>
                <a:ext uri="{FF2B5EF4-FFF2-40B4-BE49-F238E27FC236}">
                  <a16:creationId xmlns:a16="http://schemas.microsoft.com/office/drawing/2014/main" id="{0711632B-DA7C-4804-A4CE-4AAB4E693D51}"/>
                </a:ext>
              </a:extLst>
            </p:cNvPr>
            <p:cNvSpPr>
              <a:spLocks noChangeAspect="1"/>
            </p:cNvSpPr>
            <p:nvPr/>
          </p:nvSpPr>
          <p:spPr>
            <a:xfrm flipH="1">
              <a:off x="480550" y="3477498"/>
              <a:ext cx="195756" cy="115560"/>
            </a:xfrm>
            <a:custGeom>
              <a:avLst/>
              <a:gdLst>
                <a:gd name="connsiteX0" fmla="*/ 0 w 290512"/>
                <a:gd name="connsiteY0" fmla="*/ 423862 h 426243"/>
                <a:gd name="connsiteX1" fmla="*/ 0 w 290512"/>
                <a:gd name="connsiteY1" fmla="*/ 59531 h 426243"/>
                <a:gd name="connsiteX2" fmla="*/ 145256 w 290512"/>
                <a:gd name="connsiteY2" fmla="*/ 0 h 426243"/>
                <a:gd name="connsiteX3" fmla="*/ 290512 w 290512"/>
                <a:gd name="connsiteY3" fmla="*/ 61912 h 426243"/>
                <a:gd name="connsiteX4" fmla="*/ 290512 w 290512"/>
                <a:gd name="connsiteY4" fmla="*/ 426243 h 42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512" h="426243">
                  <a:moveTo>
                    <a:pt x="0" y="423862"/>
                  </a:moveTo>
                  <a:lnTo>
                    <a:pt x="0" y="59531"/>
                  </a:lnTo>
                  <a:lnTo>
                    <a:pt x="145256" y="0"/>
                  </a:lnTo>
                  <a:lnTo>
                    <a:pt x="290512" y="61912"/>
                  </a:lnTo>
                  <a:lnTo>
                    <a:pt x="290512" y="426243"/>
                  </a:lnTo>
                </a:path>
              </a:pathLst>
            </a:cu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28" name="Freihandform: Form 514">
              <a:extLst>
                <a:ext uri="{FF2B5EF4-FFF2-40B4-BE49-F238E27FC236}">
                  <a16:creationId xmlns:a16="http://schemas.microsoft.com/office/drawing/2014/main" id="{A9B634E2-E4EB-45E0-8A76-B8465A5B0EEB}"/>
                </a:ext>
              </a:extLst>
            </p:cNvPr>
            <p:cNvSpPr>
              <a:spLocks noChangeAspect="1"/>
            </p:cNvSpPr>
            <p:nvPr/>
          </p:nvSpPr>
          <p:spPr>
            <a:xfrm flipH="1">
              <a:off x="826961" y="3417802"/>
              <a:ext cx="29629" cy="463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29" name="Freihandform: Form 515">
              <a:extLst>
                <a:ext uri="{FF2B5EF4-FFF2-40B4-BE49-F238E27FC236}">
                  <a16:creationId xmlns:a16="http://schemas.microsoft.com/office/drawing/2014/main" id="{6B90177F-8F07-402E-8A13-1E09E503C26C}"/>
                </a:ext>
              </a:extLst>
            </p:cNvPr>
            <p:cNvSpPr>
              <a:spLocks noChangeAspect="1"/>
            </p:cNvSpPr>
            <p:nvPr/>
          </p:nvSpPr>
          <p:spPr>
            <a:xfrm flipH="1">
              <a:off x="753921" y="3417802"/>
              <a:ext cx="29629" cy="463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30" name="Freihandform: Form 516">
              <a:extLst>
                <a:ext uri="{FF2B5EF4-FFF2-40B4-BE49-F238E27FC236}">
                  <a16:creationId xmlns:a16="http://schemas.microsoft.com/office/drawing/2014/main" id="{495C5CB3-70BC-41AF-B9BB-043AA78FEC2B}"/>
                </a:ext>
              </a:extLst>
            </p:cNvPr>
            <p:cNvSpPr>
              <a:spLocks noChangeAspect="1"/>
            </p:cNvSpPr>
            <p:nvPr/>
          </p:nvSpPr>
          <p:spPr>
            <a:xfrm flipH="1">
              <a:off x="753921" y="3508915"/>
              <a:ext cx="29629" cy="463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31" name="Freihandform: Form 517">
              <a:extLst>
                <a:ext uri="{FF2B5EF4-FFF2-40B4-BE49-F238E27FC236}">
                  <a16:creationId xmlns:a16="http://schemas.microsoft.com/office/drawing/2014/main" id="{99538D81-CAD8-4E1A-AF0C-FEB82D6C6D59}"/>
                </a:ext>
              </a:extLst>
            </p:cNvPr>
            <p:cNvSpPr>
              <a:spLocks noChangeAspect="1"/>
            </p:cNvSpPr>
            <p:nvPr/>
          </p:nvSpPr>
          <p:spPr>
            <a:xfrm flipH="1">
              <a:off x="601325" y="3527445"/>
              <a:ext cx="29629" cy="46378"/>
            </a:xfrm>
            <a:custGeom>
              <a:avLst/>
              <a:gdLst>
                <a:gd name="connsiteX0" fmla="*/ 0 w 54768"/>
                <a:gd name="connsiteY0" fmla="*/ 85725 h 85725"/>
                <a:gd name="connsiteX1" fmla="*/ 0 w 54768"/>
                <a:gd name="connsiteY1" fmla="*/ 0 h 85725"/>
                <a:gd name="connsiteX2" fmla="*/ 54768 w 54768"/>
                <a:gd name="connsiteY2" fmla="*/ 0 h 85725"/>
              </a:gdLst>
              <a:ahLst/>
              <a:cxnLst>
                <a:cxn ang="0">
                  <a:pos x="connsiteX0" y="connsiteY0"/>
                </a:cxn>
                <a:cxn ang="0">
                  <a:pos x="connsiteX1" y="connsiteY1"/>
                </a:cxn>
                <a:cxn ang="0">
                  <a:pos x="connsiteX2" y="connsiteY2"/>
                </a:cxn>
              </a:cxnLst>
              <a:rect l="l" t="t" r="r" b="b"/>
              <a:pathLst>
                <a:path w="54768" h="85725">
                  <a:moveTo>
                    <a:pt x="0" y="85725"/>
                  </a:moveTo>
                  <a:lnTo>
                    <a:pt x="0" y="0"/>
                  </a:lnTo>
                  <a:lnTo>
                    <a:pt x="54768" y="0"/>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132" name="Group 205">
            <a:extLst>
              <a:ext uri="{FF2B5EF4-FFF2-40B4-BE49-F238E27FC236}">
                <a16:creationId xmlns:a16="http://schemas.microsoft.com/office/drawing/2014/main" id="{06FEF79B-7AD8-4132-9CE5-A82B3CD8A091}"/>
              </a:ext>
            </a:extLst>
          </p:cNvPr>
          <p:cNvGrpSpPr>
            <a:grpSpLocks noChangeAspect="1"/>
          </p:cNvGrpSpPr>
          <p:nvPr/>
        </p:nvGrpSpPr>
        <p:grpSpPr bwMode="auto">
          <a:xfrm>
            <a:off x="10534928" y="3383177"/>
            <a:ext cx="967872" cy="1540075"/>
            <a:chOff x="2721" y="1372"/>
            <a:chExt cx="318" cy="506"/>
          </a:xfrm>
        </p:grpSpPr>
        <p:sp>
          <p:nvSpPr>
            <p:cNvPr id="133" name="Freeform 206">
              <a:extLst>
                <a:ext uri="{FF2B5EF4-FFF2-40B4-BE49-F238E27FC236}">
                  <a16:creationId xmlns:a16="http://schemas.microsoft.com/office/drawing/2014/main" id="{3590140B-8BB0-4F93-8B18-85E0F8F0C0C9}"/>
                </a:ext>
              </a:extLst>
            </p:cNvPr>
            <p:cNvSpPr>
              <a:spLocks noEditPoints="1"/>
            </p:cNvSpPr>
            <p:nvPr/>
          </p:nvSpPr>
          <p:spPr bwMode="auto">
            <a:xfrm>
              <a:off x="2878" y="1372"/>
              <a:ext cx="161" cy="506"/>
            </a:xfrm>
            <a:custGeom>
              <a:avLst/>
              <a:gdLst>
                <a:gd name="T0" fmla="*/ 34 w 161"/>
                <a:gd name="T1" fmla="*/ 172 h 506"/>
                <a:gd name="T2" fmla="*/ 34 w 161"/>
                <a:gd name="T3" fmla="*/ 113 h 506"/>
                <a:gd name="T4" fmla="*/ 58 w 161"/>
                <a:gd name="T5" fmla="*/ 113 h 506"/>
                <a:gd name="T6" fmla="*/ 102 w 161"/>
                <a:gd name="T7" fmla="*/ 172 h 506"/>
                <a:gd name="T8" fmla="*/ 102 w 161"/>
                <a:gd name="T9" fmla="*/ 113 h 506"/>
                <a:gd name="T10" fmla="*/ 127 w 161"/>
                <a:gd name="T11" fmla="*/ 113 h 506"/>
                <a:gd name="T12" fmla="*/ 107 w 161"/>
                <a:gd name="T13" fmla="*/ 88 h 506"/>
                <a:gd name="T14" fmla="*/ 107 w 161"/>
                <a:gd name="T15" fmla="*/ 29 h 506"/>
                <a:gd name="T16" fmla="*/ 127 w 161"/>
                <a:gd name="T17" fmla="*/ 29 h 506"/>
                <a:gd name="T18" fmla="*/ 68 w 161"/>
                <a:gd name="T19" fmla="*/ 88 h 506"/>
                <a:gd name="T20" fmla="*/ 68 w 161"/>
                <a:gd name="T21" fmla="*/ 29 h 506"/>
                <a:gd name="T22" fmla="*/ 93 w 161"/>
                <a:gd name="T23" fmla="*/ 29 h 506"/>
                <a:gd name="T24" fmla="*/ 0 w 161"/>
                <a:gd name="T25" fmla="*/ 501 h 506"/>
                <a:gd name="T26" fmla="*/ 0 w 161"/>
                <a:gd name="T27" fmla="*/ 0 h 506"/>
                <a:gd name="T28" fmla="*/ 161 w 161"/>
                <a:gd name="T29" fmla="*/ 0 h 506"/>
                <a:gd name="T30" fmla="*/ 161 w 161"/>
                <a:gd name="T31"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506">
                  <a:moveTo>
                    <a:pt x="34" y="172"/>
                  </a:moveTo>
                  <a:lnTo>
                    <a:pt x="34" y="113"/>
                  </a:lnTo>
                  <a:lnTo>
                    <a:pt x="58" y="113"/>
                  </a:lnTo>
                  <a:moveTo>
                    <a:pt x="102" y="172"/>
                  </a:moveTo>
                  <a:lnTo>
                    <a:pt x="102" y="113"/>
                  </a:lnTo>
                  <a:lnTo>
                    <a:pt x="127" y="113"/>
                  </a:lnTo>
                  <a:moveTo>
                    <a:pt x="107" y="88"/>
                  </a:moveTo>
                  <a:lnTo>
                    <a:pt x="107" y="29"/>
                  </a:lnTo>
                  <a:lnTo>
                    <a:pt x="127" y="29"/>
                  </a:lnTo>
                  <a:moveTo>
                    <a:pt x="68" y="88"/>
                  </a:moveTo>
                  <a:lnTo>
                    <a:pt x="68" y="29"/>
                  </a:lnTo>
                  <a:lnTo>
                    <a:pt x="93" y="29"/>
                  </a:lnTo>
                  <a:moveTo>
                    <a:pt x="0" y="501"/>
                  </a:moveTo>
                  <a:lnTo>
                    <a:pt x="0" y="0"/>
                  </a:lnTo>
                  <a:lnTo>
                    <a:pt x="161" y="0"/>
                  </a:lnTo>
                  <a:lnTo>
                    <a:pt x="161" y="506"/>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4" name="Freeform 207">
              <a:extLst>
                <a:ext uri="{FF2B5EF4-FFF2-40B4-BE49-F238E27FC236}">
                  <a16:creationId xmlns:a16="http://schemas.microsoft.com/office/drawing/2014/main" id="{9AF8A1CF-10B1-4A85-9050-792DDDF088FA}"/>
                </a:ext>
              </a:extLst>
            </p:cNvPr>
            <p:cNvSpPr>
              <a:spLocks noEditPoints="1"/>
            </p:cNvSpPr>
            <p:nvPr/>
          </p:nvSpPr>
          <p:spPr bwMode="auto">
            <a:xfrm>
              <a:off x="2721" y="1485"/>
              <a:ext cx="157" cy="393"/>
            </a:xfrm>
            <a:custGeom>
              <a:avLst/>
              <a:gdLst>
                <a:gd name="T0" fmla="*/ 103 w 157"/>
                <a:gd name="T1" fmla="*/ 162 h 393"/>
                <a:gd name="T2" fmla="*/ 103 w 157"/>
                <a:gd name="T3" fmla="*/ 103 h 393"/>
                <a:gd name="T4" fmla="*/ 127 w 157"/>
                <a:gd name="T5" fmla="*/ 103 h 393"/>
                <a:gd name="T6" fmla="*/ 103 w 157"/>
                <a:gd name="T7" fmla="*/ 88 h 393"/>
                <a:gd name="T8" fmla="*/ 103 w 157"/>
                <a:gd name="T9" fmla="*/ 24 h 393"/>
                <a:gd name="T10" fmla="*/ 127 w 157"/>
                <a:gd name="T11" fmla="*/ 24 h 393"/>
                <a:gd name="T12" fmla="*/ 34 w 157"/>
                <a:gd name="T13" fmla="*/ 162 h 393"/>
                <a:gd name="T14" fmla="*/ 34 w 157"/>
                <a:gd name="T15" fmla="*/ 103 h 393"/>
                <a:gd name="T16" fmla="*/ 54 w 157"/>
                <a:gd name="T17" fmla="*/ 103 h 393"/>
                <a:gd name="T18" fmla="*/ 68 w 157"/>
                <a:gd name="T19" fmla="*/ 88 h 393"/>
                <a:gd name="T20" fmla="*/ 68 w 157"/>
                <a:gd name="T21" fmla="*/ 24 h 393"/>
                <a:gd name="T22" fmla="*/ 93 w 157"/>
                <a:gd name="T23" fmla="*/ 24 h 393"/>
                <a:gd name="T24" fmla="*/ 0 w 157"/>
                <a:gd name="T25" fmla="*/ 393 h 393"/>
                <a:gd name="T26" fmla="*/ 0 w 157"/>
                <a:gd name="T27" fmla="*/ 0 h 393"/>
                <a:gd name="T28" fmla="*/ 157 w 157"/>
                <a:gd name="T2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93">
                  <a:moveTo>
                    <a:pt x="103" y="162"/>
                  </a:moveTo>
                  <a:lnTo>
                    <a:pt x="103" y="103"/>
                  </a:lnTo>
                  <a:lnTo>
                    <a:pt x="127" y="103"/>
                  </a:lnTo>
                  <a:moveTo>
                    <a:pt x="103" y="88"/>
                  </a:moveTo>
                  <a:lnTo>
                    <a:pt x="103" y="24"/>
                  </a:lnTo>
                  <a:lnTo>
                    <a:pt x="127" y="24"/>
                  </a:lnTo>
                  <a:moveTo>
                    <a:pt x="34" y="162"/>
                  </a:moveTo>
                  <a:lnTo>
                    <a:pt x="34" y="103"/>
                  </a:lnTo>
                  <a:lnTo>
                    <a:pt x="54" y="103"/>
                  </a:lnTo>
                  <a:moveTo>
                    <a:pt x="68" y="88"/>
                  </a:moveTo>
                  <a:lnTo>
                    <a:pt x="68" y="24"/>
                  </a:lnTo>
                  <a:lnTo>
                    <a:pt x="93" y="24"/>
                  </a:lnTo>
                  <a:moveTo>
                    <a:pt x="0" y="393"/>
                  </a:moveTo>
                  <a:lnTo>
                    <a:pt x="0" y="0"/>
                  </a:lnTo>
                  <a:lnTo>
                    <a:pt x="157"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5" name="Freeform 208">
              <a:extLst>
                <a:ext uri="{FF2B5EF4-FFF2-40B4-BE49-F238E27FC236}">
                  <a16:creationId xmlns:a16="http://schemas.microsoft.com/office/drawing/2014/main" id="{82B1A286-DB0E-4A7E-B8B2-7D28FB01A474}"/>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69 w 93"/>
                <a:gd name="T7" fmla="*/ 64 h 64"/>
                <a:gd name="T8" fmla="*/ 0 w 93"/>
                <a:gd name="T9" fmla="*/ 64 h 64"/>
                <a:gd name="T10" fmla="*/ 0 w 93"/>
                <a:gd name="T11" fmla="*/ 0 h 64"/>
                <a:gd name="T12" fmla="*/ 25 w 93"/>
                <a:gd name="T13" fmla="*/ 0 h 64"/>
                <a:gd name="T14" fmla="*/ 0 w 93"/>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4">
                  <a:moveTo>
                    <a:pt x="69" y="64"/>
                  </a:moveTo>
                  <a:lnTo>
                    <a:pt x="69" y="0"/>
                  </a:lnTo>
                  <a:lnTo>
                    <a:pt x="93" y="0"/>
                  </a:lnTo>
                  <a:lnTo>
                    <a:pt x="69" y="64"/>
                  </a:lnTo>
                  <a:close/>
                  <a:moveTo>
                    <a:pt x="0" y="64"/>
                  </a:moveTo>
                  <a:lnTo>
                    <a:pt x="0" y="0"/>
                  </a:lnTo>
                  <a:lnTo>
                    <a:pt x="25"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6" name="Freeform 209">
              <a:extLst>
                <a:ext uri="{FF2B5EF4-FFF2-40B4-BE49-F238E27FC236}">
                  <a16:creationId xmlns:a16="http://schemas.microsoft.com/office/drawing/2014/main" id="{27BF7381-AEDC-47F7-A7D5-974CF5DF210D}"/>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0 w 93"/>
                <a:gd name="T7" fmla="*/ 64 h 64"/>
                <a:gd name="T8" fmla="*/ 0 w 93"/>
                <a:gd name="T9" fmla="*/ 0 h 64"/>
                <a:gd name="T10" fmla="*/ 25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69" y="64"/>
                  </a:moveTo>
                  <a:lnTo>
                    <a:pt x="69" y="0"/>
                  </a:lnTo>
                  <a:lnTo>
                    <a:pt x="93" y="0"/>
                  </a:lnTo>
                  <a:moveTo>
                    <a:pt x="0" y="64"/>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7" name="Freeform 210">
              <a:extLst>
                <a:ext uri="{FF2B5EF4-FFF2-40B4-BE49-F238E27FC236}">
                  <a16:creationId xmlns:a16="http://schemas.microsoft.com/office/drawing/2014/main" id="{97118CB9-72A1-4D89-B15F-AAEA9D952B15}"/>
                </a:ext>
              </a:extLst>
            </p:cNvPr>
            <p:cNvSpPr>
              <a:spLocks noEditPoints="1"/>
            </p:cNvSpPr>
            <p:nvPr/>
          </p:nvSpPr>
          <p:spPr bwMode="auto">
            <a:xfrm>
              <a:off x="2750" y="1662"/>
              <a:ext cx="93" cy="64"/>
            </a:xfrm>
            <a:custGeom>
              <a:avLst/>
              <a:gdLst>
                <a:gd name="T0" fmla="*/ 69 w 93"/>
                <a:gd name="T1" fmla="*/ 64 h 64"/>
                <a:gd name="T2" fmla="*/ 69 w 93"/>
                <a:gd name="T3" fmla="*/ 0 h 64"/>
                <a:gd name="T4" fmla="*/ 93 w 93"/>
                <a:gd name="T5" fmla="*/ 0 h 64"/>
                <a:gd name="T6" fmla="*/ 0 w 93"/>
                <a:gd name="T7" fmla="*/ 64 h 64"/>
                <a:gd name="T8" fmla="*/ 0 w 93"/>
                <a:gd name="T9" fmla="*/ 0 h 64"/>
                <a:gd name="T10" fmla="*/ 25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69" y="64"/>
                  </a:moveTo>
                  <a:lnTo>
                    <a:pt x="69" y="0"/>
                  </a:lnTo>
                  <a:lnTo>
                    <a:pt x="93" y="0"/>
                  </a:lnTo>
                  <a:moveTo>
                    <a:pt x="0" y="64"/>
                  </a:moveTo>
                  <a:lnTo>
                    <a:pt x="0" y="0"/>
                  </a:lnTo>
                  <a:lnTo>
                    <a:pt x="25" y="0"/>
                  </a:lnTo>
                </a:path>
              </a:pathLst>
            </a:custGeom>
            <a:noFill/>
            <a:ln w="9525"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8" name="Freeform 211">
              <a:extLst>
                <a:ext uri="{FF2B5EF4-FFF2-40B4-BE49-F238E27FC236}">
                  <a16:creationId xmlns:a16="http://schemas.microsoft.com/office/drawing/2014/main" id="{E2BF13FA-274B-47DB-A2A2-CB100E7CC762}"/>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69 w 93"/>
                <a:gd name="T7" fmla="*/ 60 h 60"/>
                <a:gd name="T8" fmla="*/ 0 w 93"/>
                <a:gd name="T9" fmla="*/ 60 h 60"/>
                <a:gd name="T10" fmla="*/ 0 w 93"/>
                <a:gd name="T11" fmla="*/ 0 h 60"/>
                <a:gd name="T12" fmla="*/ 25 w 93"/>
                <a:gd name="T13" fmla="*/ 0 h 60"/>
                <a:gd name="T14" fmla="*/ 0 w 93"/>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0">
                  <a:moveTo>
                    <a:pt x="69" y="60"/>
                  </a:moveTo>
                  <a:lnTo>
                    <a:pt x="69" y="0"/>
                  </a:lnTo>
                  <a:lnTo>
                    <a:pt x="93" y="0"/>
                  </a:lnTo>
                  <a:lnTo>
                    <a:pt x="69" y="60"/>
                  </a:lnTo>
                  <a:close/>
                  <a:moveTo>
                    <a:pt x="0" y="60"/>
                  </a:moveTo>
                  <a:lnTo>
                    <a:pt x="0" y="0"/>
                  </a:lnTo>
                  <a:lnTo>
                    <a:pt x="25" y="0"/>
                  </a:lnTo>
                  <a:lnTo>
                    <a:pt x="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9" name="Freeform 212">
              <a:extLst>
                <a:ext uri="{FF2B5EF4-FFF2-40B4-BE49-F238E27FC236}">
                  <a16:creationId xmlns:a16="http://schemas.microsoft.com/office/drawing/2014/main" id="{41419628-DCFA-464B-8A1E-006A571FEB58}"/>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0 w 93"/>
                <a:gd name="T7" fmla="*/ 60 h 60"/>
                <a:gd name="T8" fmla="*/ 0 w 93"/>
                <a:gd name="T9" fmla="*/ 0 h 60"/>
                <a:gd name="T10" fmla="*/ 25 w 93"/>
                <a:gd name="T11" fmla="*/ 0 h 60"/>
              </a:gdLst>
              <a:ahLst/>
              <a:cxnLst>
                <a:cxn ang="0">
                  <a:pos x="T0" y="T1"/>
                </a:cxn>
                <a:cxn ang="0">
                  <a:pos x="T2" y="T3"/>
                </a:cxn>
                <a:cxn ang="0">
                  <a:pos x="T4" y="T5"/>
                </a:cxn>
                <a:cxn ang="0">
                  <a:pos x="T6" y="T7"/>
                </a:cxn>
                <a:cxn ang="0">
                  <a:pos x="T8" y="T9"/>
                </a:cxn>
                <a:cxn ang="0">
                  <a:pos x="T10" y="T11"/>
                </a:cxn>
              </a:cxnLst>
              <a:rect l="0" t="0" r="r" b="b"/>
              <a:pathLst>
                <a:path w="93" h="60">
                  <a:moveTo>
                    <a:pt x="69" y="60"/>
                  </a:moveTo>
                  <a:lnTo>
                    <a:pt x="69" y="0"/>
                  </a:lnTo>
                  <a:lnTo>
                    <a:pt x="93" y="0"/>
                  </a:lnTo>
                  <a:moveTo>
                    <a:pt x="0" y="60"/>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0" name="Freeform 213">
              <a:extLst>
                <a:ext uri="{FF2B5EF4-FFF2-40B4-BE49-F238E27FC236}">
                  <a16:creationId xmlns:a16="http://schemas.microsoft.com/office/drawing/2014/main" id="{DB96D7D8-A10E-4ACC-B021-66A802F3F491}"/>
                </a:ext>
              </a:extLst>
            </p:cNvPr>
            <p:cNvSpPr>
              <a:spLocks noEditPoints="1"/>
            </p:cNvSpPr>
            <p:nvPr/>
          </p:nvSpPr>
          <p:spPr bwMode="auto">
            <a:xfrm>
              <a:off x="2750" y="1745"/>
              <a:ext cx="93" cy="60"/>
            </a:xfrm>
            <a:custGeom>
              <a:avLst/>
              <a:gdLst>
                <a:gd name="T0" fmla="*/ 69 w 93"/>
                <a:gd name="T1" fmla="*/ 60 h 60"/>
                <a:gd name="T2" fmla="*/ 69 w 93"/>
                <a:gd name="T3" fmla="*/ 0 h 60"/>
                <a:gd name="T4" fmla="*/ 93 w 93"/>
                <a:gd name="T5" fmla="*/ 0 h 60"/>
                <a:gd name="T6" fmla="*/ 0 w 93"/>
                <a:gd name="T7" fmla="*/ 60 h 60"/>
                <a:gd name="T8" fmla="*/ 0 w 93"/>
                <a:gd name="T9" fmla="*/ 0 h 60"/>
                <a:gd name="T10" fmla="*/ 25 w 93"/>
                <a:gd name="T11" fmla="*/ 0 h 60"/>
              </a:gdLst>
              <a:ahLst/>
              <a:cxnLst>
                <a:cxn ang="0">
                  <a:pos x="T0" y="T1"/>
                </a:cxn>
                <a:cxn ang="0">
                  <a:pos x="T2" y="T3"/>
                </a:cxn>
                <a:cxn ang="0">
                  <a:pos x="T4" y="T5"/>
                </a:cxn>
                <a:cxn ang="0">
                  <a:pos x="T6" y="T7"/>
                </a:cxn>
                <a:cxn ang="0">
                  <a:pos x="T8" y="T9"/>
                </a:cxn>
                <a:cxn ang="0">
                  <a:pos x="T10" y="T11"/>
                </a:cxn>
              </a:cxnLst>
              <a:rect l="0" t="0" r="r" b="b"/>
              <a:pathLst>
                <a:path w="93" h="60">
                  <a:moveTo>
                    <a:pt x="69" y="60"/>
                  </a:moveTo>
                  <a:lnTo>
                    <a:pt x="69" y="0"/>
                  </a:lnTo>
                  <a:lnTo>
                    <a:pt x="93" y="0"/>
                  </a:lnTo>
                  <a:moveTo>
                    <a:pt x="0" y="60"/>
                  </a:moveTo>
                  <a:lnTo>
                    <a:pt x="0" y="0"/>
                  </a:lnTo>
                  <a:lnTo>
                    <a:pt x="25"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1" name="Freeform 214">
              <a:extLst>
                <a:ext uri="{FF2B5EF4-FFF2-40B4-BE49-F238E27FC236}">
                  <a16:creationId xmlns:a16="http://schemas.microsoft.com/office/drawing/2014/main" id="{C0FB4DBC-EA7A-4A01-88BC-3D0C2F2F5C17}"/>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0 w 93"/>
                <a:gd name="T7" fmla="*/ 59 h 59"/>
                <a:gd name="T8" fmla="*/ 68 w 93"/>
                <a:gd name="T9" fmla="*/ 59 h 59"/>
                <a:gd name="T10" fmla="*/ 68 w 93"/>
                <a:gd name="T11" fmla="*/ 0 h 59"/>
                <a:gd name="T12" fmla="*/ 93 w 93"/>
                <a:gd name="T13" fmla="*/ 0 h 59"/>
                <a:gd name="T14" fmla="*/ 68 w 93"/>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59">
                  <a:moveTo>
                    <a:pt x="0" y="59"/>
                  </a:moveTo>
                  <a:lnTo>
                    <a:pt x="0" y="0"/>
                  </a:lnTo>
                  <a:lnTo>
                    <a:pt x="24" y="0"/>
                  </a:lnTo>
                  <a:lnTo>
                    <a:pt x="0" y="59"/>
                  </a:lnTo>
                  <a:close/>
                  <a:moveTo>
                    <a:pt x="68" y="59"/>
                  </a:moveTo>
                  <a:lnTo>
                    <a:pt x="68" y="0"/>
                  </a:lnTo>
                  <a:lnTo>
                    <a:pt x="93" y="0"/>
                  </a:lnTo>
                  <a:lnTo>
                    <a:pt x="6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2" name="Freeform 215">
              <a:extLst>
                <a:ext uri="{FF2B5EF4-FFF2-40B4-BE49-F238E27FC236}">
                  <a16:creationId xmlns:a16="http://schemas.microsoft.com/office/drawing/2014/main" id="{0A468B10-969E-4676-828B-87FB199B0F2B}"/>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3" name="Freeform 216">
              <a:extLst>
                <a:ext uri="{FF2B5EF4-FFF2-40B4-BE49-F238E27FC236}">
                  <a16:creationId xmlns:a16="http://schemas.microsoft.com/office/drawing/2014/main" id="{3E87D436-88E8-4DBB-B7E2-7D4AC217F9BD}"/>
                </a:ext>
              </a:extLst>
            </p:cNvPr>
            <p:cNvSpPr>
              <a:spLocks noEditPoints="1"/>
            </p:cNvSpPr>
            <p:nvPr/>
          </p:nvSpPr>
          <p:spPr bwMode="auto">
            <a:xfrm>
              <a:off x="2912" y="1568"/>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4" name="Freeform 217">
              <a:extLst>
                <a:ext uri="{FF2B5EF4-FFF2-40B4-BE49-F238E27FC236}">
                  <a16:creationId xmlns:a16="http://schemas.microsoft.com/office/drawing/2014/main" id="{E0BE42D5-061C-44C1-A3C6-576B5BFE4893}"/>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0 w 93"/>
                <a:gd name="T7" fmla="*/ 64 h 64"/>
                <a:gd name="T8" fmla="*/ 68 w 93"/>
                <a:gd name="T9" fmla="*/ 64 h 64"/>
                <a:gd name="T10" fmla="*/ 68 w 93"/>
                <a:gd name="T11" fmla="*/ 0 h 64"/>
                <a:gd name="T12" fmla="*/ 93 w 93"/>
                <a:gd name="T13" fmla="*/ 0 h 64"/>
                <a:gd name="T14" fmla="*/ 68 w 93"/>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64">
                  <a:moveTo>
                    <a:pt x="0" y="64"/>
                  </a:moveTo>
                  <a:lnTo>
                    <a:pt x="0" y="0"/>
                  </a:lnTo>
                  <a:lnTo>
                    <a:pt x="24" y="0"/>
                  </a:lnTo>
                  <a:lnTo>
                    <a:pt x="0" y="64"/>
                  </a:lnTo>
                  <a:close/>
                  <a:moveTo>
                    <a:pt x="68" y="64"/>
                  </a:moveTo>
                  <a:lnTo>
                    <a:pt x="68" y="0"/>
                  </a:lnTo>
                  <a:lnTo>
                    <a:pt x="93" y="0"/>
                  </a:lnTo>
                  <a:lnTo>
                    <a:pt x="68"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5" name="Freeform 218">
              <a:extLst>
                <a:ext uri="{FF2B5EF4-FFF2-40B4-BE49-F238E27FC236}">
                  <a16:creationId xmlns:a16="http://schemas.microsoft.com/office/drawing/2014/main" id="{9B0CA492-5B6A-4239-9145-ADB5C045EBB8}"/>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68 w 93"/>
                <a:gd name="T7" fmla="*/ 64 h 64"/>
                <a:gd name="T8" fmla="*/ 68 w 93"/>
                <a:gd name="T9" fmla="*/ 0 h 64"/>
                <a:gd name="T10" fmla="*/ 93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0" y="64"/>
                  </a:moveTo>
                  <a:lnTo>
                    <a:pt x="0" y="0"/>
                  </a:lnTo>
                  <a:lnTo>
                    <a:pt x="24" y="0"/>
                  </a:lnTo>
                  <a:moveTo>
                    <a:pt x="68" y="64"/>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6" name="Freeform 219">
              <a:extLst>
                <a:ext uri="{FF2B5EF4-FFF2-40B4-BE49-F238E27FC236}">
                  <a16:creationId xmlns:a16="http://schemas.microsoft.com/office/drawing/2014/main" id="{5ECDDB15-D949-44CF-AB38-EF9B747467C0}"/>
                </a:ext>
              </a:extLst>
            </p:cNvPr>
            <p:cNvSpPr>
              <a:spLocks noEditPoints="1"/>
            </p:cNvSpPr>
            <p:nvPr/>
          </p:nvSpPr>
          <p:spPr bwMode="auto">
            <a:xfrm>
              <a:off x="2912" y="1652"/>
              <a:ext cx="93" cy="64"/>
            </a:xfrm>
            <a:custGeom>
              <a:avLst/>
              <a:gdLst>
                <a:gd name="T0" fmla="*/ 0 w 93"/>
                <a:gd name="T1" fmla="*/ 64 h 64"/>
                <a:gd name="T2" fmla="*/ 0 w 93"/>
                <a:gd name="T3" fmla="*/ 0 h 64"/>
                <a:gd name="T4" fmla="*/ 24 w 93"/>
                <a:gd name="T5" fmla="*/ 0 h 64"/>
                <a:gd name="T6" fmla="*/ 68 w 93"/>
                <a:gd name="T7" fmla="*/ 64 h 64"/>
                <a:gd name="T8" fmla="*/ 68 w 93"/>
                <a:gd name="T9" fmla="*/ 0 h 64"/>
                <a:gd name="T10" fmla="*/ 93 w 93"/>
                <a:gd name="T11" fmla="*/ 0 h 64"/>
              </a:gdLst>
              <a:ahLst/>
              <a:cxnLst>
                <a:cxn ang="0">
                  <a:pos x="T0" y="T1"/>
                </a:cxn>
                <a:cxn ang="0">
                  <a:pos x="T2" y="T3"/>
                </a:cxn>
                <a:cxn ang="0">
                  <a:pos x="T4" y="T5"/>
                </a:cxn>
                <a:cxn ang="0">
                  <a:pos x="T6" y="T7"/>
                </a:cxn>
                <a:cxn ang="0">
                  <a:pos x="T8" y="T9"/>
                </a:cxn>
                <a:cxn ang="0">
                  <a:pos x="T10" y="T11"/>
                </a:cxn>
              </a:cxnLst>
              <a:rect l="0" t="0" r="r" b="b"/>
              <a:pathLst>
                <a:path w="93" h="64">
                  <a:moveTo>
                    <a:pt x="0" y="64"/>
                  </a:moveTo>
                  <a:lnTo>
                    <a:pt x="0" y="0"/>
                  </a:lnTo>
                  <a:lnTo>
                    <a:pt x="24" y="0"/>
                  </a:lnTo>
                  <a:moveTo>
                    <a:pt x="68" y="64"/>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7" name="Freeform 220">
              <a:extLst>
                <a:ext uri="{FF2B5EF4-FFF2-40B4-BE49-F238E27FC236}">
                  <a16:creationId xmlns:a16="http://schemas.microsoft.com/office/drawing/2014/main" id="{74A4A4FB-BDA4-400E-8CDF-04298D887C2A}"/>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0 w 93"/>
                <a:gd name="T7" fmla="*/ 59 h 59"/>
                <a:gd name="T8" fmla="*/ 68 w 93"/>
                <a:gd name="T9" fmla="*/ 59 h 59"/>
                <a:gd name="T10" fmla="*/ 68 w 93"/>
                <a:gd name="T11" fmla="*/ 0 h 59"/>
                <a:gd name="T12" fmla="*/ 93 w 93"/>
                <a:gd name="T13" fmla="*/ 0 h 59"/>
                <a:gd name="T14" fmla="*/ 68 w 93"/>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59">
                  <a:moveTo>
                    <a:pt x="0" y="59"/>
                  </a:moveTo>
                  <a:lnTo>
                    <a:pt x="0" y="0"/>
                  </a:lnTo>
                  <a:lnTo>
                    <a:pt x="24" y="0"/>
                  </a:lnTo>
                  <a:lnTo>
                    <a:pt x="0" y="59"/>
                  </a:lnTo>
                  <a:close/>
                  <a:moveTo>
                    <a:pt x="68" y="59"/>
                  </a:moveTo>
                  <a:lnTo>
                    <a:pt x="68" y="0"/>
                  </a:lnTo>
                  <a:lnTo>
                    <a:pt x="93" y="0"/>
                  </a:lnTo>
                  <a:lnTo>
                    <a:pt x="68"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8" name="Freeform 221">
              <a:extLst>
                <a:ext uri="{FF2B5EF4-FFF2-40B4-BE49-F238E27FC236}">
                  <a16:creationId xmlns:a16="http://schemas.microsoft.com/office/drawing/2014/main" id="{77EFC4E1-28D6-49E7-9626-9AFA3555B1AF}"/>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9" name="Freeform 222">
              <a:extLst>
                <a:ext uri="{FF2B5EF4-FFF2-40B4-BE49-F238E27FC236}">
                  <a16:creationId xmlns:a16="http://schemas.microsoft.com/office/drawing/2014/main" id="{5782D273-A871-4CEA-B6BC-FCF75C648E47}"/>
                </a:ext>
              </a:extLst>
            </p:cNvPr>
            <p:cNvSpPr>
              <a:spLocks noEditPoints="1"/>
            </p:cNvSpPr>
            <p:nvPr/>
          </p:nvSpPr>
          <p:spPr bwMode="auto">
            <a:xfrm>
              <a:off x="2912" y="1741"/>
              <a:ext cx="93" cy="59"/>
            </a:xfrm>
            <a:custGeom>
              <a:avLst/>
              <a:gdLst>
                <a:gd name="T0" fmla="*/ 0 w 93"/>
                <a:gd name="T1" fmla="*/ 59 h 59"/>
                <a:gd name="T2" fmla="*/ 0 w 93"/>
                <a:gd name="T3" fmla="*/ 0 h 59"/>
                <a:gd name="T4" fmla="*/ 24 w 93"/>
                <a:gd name="T5" fmla="*/ 0 h 59"/>
                <a:gd name="T6" fmla="*/ 68 w 93"/>
                <a:gd name="T7" fmla="*/ 59 h 59"/>
                <a:gd name="T8" fmla="*/ 68 w 93"/>
                <a:gd name="T9" fmla="*/ 0 h 59"/>
                <a:gd name="T10" fmla="*/ 93 w 93"/>
                <a:gd name="T11" fmla="*/ 0 h 59"/>
              </a:gdLst>
              <a:ahLst/>
              <a:cxnLst>
                <a:cxn ang="0">
                  <a:pos x="T0" y="T1"/>
                </a:cxn>
                <a:cxn ang="0">
                  <a:pos x="T2" y="T3"/>
                </a:cxn>
                <a:cxn ang="0">
                  <a:pos x="T4" y="T5"/>
                </a:cxn>
                <a:cxn ang="0">
                  <a:pos x="T6" y="T7"/>
                </a:cxn>
                <a:cxn ang="0">
                  <a:pos x="T8" y="T9"/>
                </a:cxn>
                <a:cxn ang="0">
                  <a:pos x="T10" y="T11"/>
                </a:cxn>
              </a:cxnLst>
              <a:rect l="0" t="0" r="r" b="b"/>
              <a:pathLst>
                <a:path w="93" h="59">
                  <a:moveTo>
                    <a:pt x="0" y="59"/>
                  </a:moveTo>
                  <a:lnTo>
                    <a:pt x="0" y="0"/>
                  </a:lnTo>
                  <a:lnTo>
                    <a:pt x="24" y="0"/>
                  </a:lnTo>
                  <a:moveTo>
                    <a:pt x="68" y="59"/>
                  </a:moveTo>
                  <a:lnTo>
                    <a:pt x="68" y="0"/>
                  </a:lnTo>
                  <a:lnTo>
                    <a:pt x="93" y="0"/>
                  </a:lnTo>
                </a:path>
              </a:pathLst>
            </a:custGeom>
            <a:noFill/>
            <a:ln w="7938" cap="flat">
              <a:solidFill>
                <a:srgbClr val="0011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150" name="Gruppieren 584">
            <a:extLst>
              <a:ext uri="{FF2B5EF4-FFF2-40B4-BE49-F238E27FC236}">
                <a16:creationId xmlns:a16="http://schemas.microsoft.com/office/drawing/2014/main" id="{2E09970D-1D74-4A45-8ED9-D2E320571265}"/>
              </a:ext>
            </a:extLst>
          </p:cNvPr>
          <p:cNvGrpSpPr>
            <a:grpSpLocks noChangeAspect="1"/>
          </p:cNvGrpSpPr>
          <p:nvPr/>
        </p:nvGrpSpPr>
        <p:grpSpPr>
          <a:xfrm>
            <a:off x="6354717" y="4760807"/>
            <a:ext cx="1744296" cy="176247"/>
            <a:chOff x="2444750" y="2740025"/>
            <a:chExt cx="3886682" cy="392717"/>
          </a:xfrm>
        </p:grpSpPr>
        <p:sp>
          <p:nvSpPr>
            <p:cNvPr id="151" name="Freihandform: Form 585">
              <a:extLst>
                <a:ext uri="{FF2B5EF4-FFF2-40B4-BE49-F238E27FC236}">
                  <a16:creationId xmlns:a16="http://schemas.microsoft.com/office/drawing/2014/main" id="{48E63FFD-33BB-4F1E-83C9-DAB6F0F87144}"/>
                </a:ext>
              </a:extLst>
            </p:cNvPr>
            <p:cNvSpPr/>
            <p:nvPr/>
          </p:nvSpPr>
          <p:spPr>
            <a:xfrm>
              <a:off x="5598255" y="2742168"/>
              <a:ext cx="376737" cy="90399"/>
            </a:xfrm>
            <a:custGeom>
              <a:avLst/>
              <a:gdLst>
                <a:gd name="connsiteX0" fmla="*/ 0 w 376737"/>
                <a:gd name="connsiteY0" fmla="*/ 0 h 90399"/>
                <a:gd name="connsiteX1" fmla="*/ 87929 w 376737"/>
                <a:gd name="connsiteY1" fmla="*/ 239 h 90399"/>
                <a:gd name="connsiteX2" fmla="*/ 369907 w 376737"/>
                <a:gd name="connsiteY2" fmla="*/ 86337 h 90399"/>
                <a:gd name="connsiteX3" fmla="*/ 376737 w 376737"/>
                <a:gd name="connsiteY3" fmla="*/ 90399 h 90399"/>
                <a:gd name="connsiteX4" fmla="*/ 70479 w 376737"/>
                <a:gd name="connsiteY4" fmla="*/ 90399 h 90399"/>
                <a:gd name="connsiteX5" fmla="*/ 0 w 376737"/>
                <a:gd name="connsiteY5" fmla="*/ 19920 h 9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737" h="90399">
                  <a:moveTo>
                    <a:pt x="0" y="0"/>
                  </a:moveTo>
                  <a:lnTo>
                    <a:pt x="87929" y="239"/>
                  </a:lnTo>
                  <a:cubicBezTo>
                    <a:pt x="165807" y="140"/>
                    <a:pt x="276500" y="37881"/>
                    <a:pt x="369907" y="86337"/>
                  </a:cubicBezTo>
                  <a:lnTo>
                    <a:pt x="376737" y="90399"/>
                  </a:lnTo>
                  <a:lnTo>
                    <a:pt x="70479" y="90399"/>
                  </a:lnTo>
                  <a:cubicBezTo>
                    <a:pt x="31555" y="90399"/>
                    <a:pt x="0" y="58844"/>
                    <a:pt x="0" y="19920"/>
                  </a:cubicBezTo>
                  <a:close/>
                </a:path>
              </a:pathLst>
            </a:cu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52" name="Freihandform: Form 586">
              <a:extLst>
                <a:ext uri="{FF2B5EF4-FFF2-40B4-BE49-F238E27FC236}">
                  <a16:creationId xmlns:a16="http://schemas.microsoft.com/office/drawing/2014/main" id="{518A1499-43AE-4423-9FC2-2F0CAAF79B57}"/>
                </a:ext>
              </a:extLst>
            </p:cNvPr>
            <p:cNvSpPr/>
            <p:nvPr/>
          </p:nvSpPr>
          <p:spPr>
            <a:xfrm>
              <a:off x="2444750" y="2740025"/>
              <a:ext cx="2327275" cy="292100"/>
            </a:xfrm>
            <a:custGeom>
              <a:avLst/>
              <a:gdLst>
                <a:gd name="connsiteX0" fmla="*/ 3175 w 2327275"/>
                <a:gd name="connsiteY0" fmla="*/ 0 h 292100"/>
                <a:gd name="connsiteX1" fmla="*/ 2327275 w 2327275"/>
                <a:gd name="connsiteY1" fmla="*/ 0 h 292100"/>
                <a:gd name="connsiteX2" fmla="*/ 2327275 w 2327275"/>
                <a:gd name="connsiteY2" fmla="*/ 292100 h 292100"/>
                <a:gd name="connsiteX3" fmla="*/ 0 w 2327275"/>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2327275" h="292100">
                  <a:moveTo>
                    <a:pt x="3175" y="0"/>
                  </a:moveTo>
                  <a:lnTo>
                    <a:pt x="2327275" y="0"/>
                  </a:lnTo>
                  <a:lnTo>
                    <a:pt x="2327275" y="292100"/>
                  </a:lnTo>
                  <a:lnTo>
                    <a:pt x="0" y="292100"/>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3" name="Freihandform: Form 587">
              <a:extLst>
                <a:ext uri="{FF2B5EF4-FFF2-40B4-BE49-F238E27FC236}">
                  <a16:creationId xmlns:a16="http://schemas.microsoft.com/office/drawing/2014/main" id="{D315E24C-D112-41AB-BFA9-97AF622926E0}"/>
                </a:ext>
              </a:extLst>
            </p:cNvPr>
            <p:cNvSpPr/>
            <p:nvPr/>
          </p:nvSpPr>
          <p:spPr>
            <a:xfrm>
              <a:off x="2638425"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4" name="Freihandform: Form 588">
              <a:extLst>
                <a:ext uri="{FF2B5EF4-FFF2-40B4-BE49-F238E27FC236}">
                  <a16:creationId xmlns:a16="http://schemas.microsoft.com/office/drawing/2014/main" id="{1F359D41-ED74-4DAC-808D-7021354AE866}"/>
                </a:ext>
              </a:extLst>
            </p:cNvPr>
            <p:cNvSpPr/>
            <p:nvPr/>
          </p:nvSpPr>
          <p:spPr>
            <a:xfrm>
              <a:off x="2884650"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5" name="Freihandform: Form 589">
              <a:extLst>
                <a:ext uri="{FF2B5EF4-FFF2-40B4-BE49-F238E27FC236}">
                  <a16:creationId xmlns:a16="http://schemas.microsoft.com/office/drawing/2014/main" id="{B04E1C7C-C497-4F59-BCF7-CCD13287815A}"/>
                </a:ext>
              </a:extLst>
            </p:cNvPr>
            <p:cNvSpPr/>
            <p:nvPr/>
          </p:nvSpPr>
          <p:spPr>
            <a:xfrm>
              <a:off x="3120748"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6" name="Freihandform: Form 590">
              <a:extLst>
                <a:ext uri="{FF2B5EF4-FFF2-40B4-BE49-F238E27FC236}">
                  <a16:creationId xmlns:a16="http://schemas.microsoft.com/office/drawing/2014/main" id="{4DA399EB-B8B4-4D01-A6B8-301CE5A02F72}"/>
                </a:ext>
              </a:extLst>
            </p:cNvPr>
            <p:cNvSpPr/>
            <p:nvPr/>
          </p:nvSpPr>
          <p:spPr>
            <a:xfrm>
              <a:off x="3366973"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7" name="Freihandform: Form 591">
              <a:extLst>
                <a:ext uri="{FF2B5EF4-FFF2-40B4-BE49-F238E27FC236}">
                  <a16:creationId xmlns:a16="http://schemas.microsoft.com/office/drawing/2014/main" id="{C382F4B9-45FA-41E5-8529-AA3E93BE9EEC}"/>
                </a:ext>
              </a:extLst>
            </p:cNvPr>
            <p:cNvSpPr/>
            <p:nvPr/>
          </p:nvSpPr>
          <p:spPr>
            <a:xfrm>
              <a:off x="3602163"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8" name="Freihandform: Form 592">
              <a:extLst>
                <a:ext uri="{FF2B5EF4-FFF2-40B4-BE49-F238E27FC236}">
                  <a16:creationId xmlns:a16="http://schemas.microsoft.com/office/drawing/2014/main" id="{4EA4FBF4-F63D-47E3-B8F2-BD86CF2AA53F}"/>
                </a:ext>
              </a:extLst>
            </p:cNvPr>
            <p:cNvSpPr/>
            <p:nvPr/>
          </p:nvSpPr>
          <p:spPr>
            <a:xfrm>
              <a:off x="3848388"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59" name="Freihandform: Form 593">
              <a:extLst>
                <a:ext uri="{FF2B5EF4-FFF2-40B4-BE49-F238E27FC236}">
                  <a16:creationId xmlns:a16="http://schemas.microsoft.com/office/drawing/2014/main" id="{58C5C25E-FFC3-47F9-A85D-27F3F7424950}"/>
                </a:ext>
              </a:extLst>
            </p:cNvPr>
            <p:cNvSpPr/>
            <p:nvPr/>
          </p:nvSpPr>
          <p:spPr>
            <a:xfrm>
              <a:off x="4077256"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0" name="Freihandform: Form 594">
              <a:extLst>
                <a:ext uri="{FF2B5EF4-FFF2-40B4-BE49-F238E27FC236}">
                  <a16:creationId xmlns:a16="http://schemas.microsoft.com/office/drawing/2014/main" id="{6666250A-89A7-4C32-9456-814E799292E7}"/>
                </a:ext>
              </a:extLst>
            </p:cNvPr>
            <p:cNvSpPr/>
            <p:nvPr/>
          </p:nvSpPr>
          <p:spPr>
            <a:xfrm>
              <a:off x="4323481"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1" name="Freihandform: Form 595">
              <a:extLst>
                <a:ext uri="{FF2B5EF4-FFF2-40B4-BE49-F238E27FC236}">
                  <a16:creationId xmlns:a16="http://schemas.microsoft.com/office/drawing/2014/main" id="{17683D5F-F6CE-4643-9FA4-26626D533DF6}"/>
                </a:ext>
              </a:extLst>
            </p:cNvPr>
            <p:cNvSpPr/>
            <p:nvPr/>
          </p:nvSpPr>
          <p:spPr>
            <a:xfrm>
              <a:off x="4550877"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2" name="Freihandform: Form 596">
              <a:extLst>
                <a:ext uri="{FF2B5EF4-FFF2-40B4-BE49-F238E27FC236}">
                  <a16:creationId xmlns:a16="http://schemas.microsoft.com/office/drawing/2014/main" id="{6ED471FA-4706-45B4-B16D-BD3ABCC07474}"/>
                </a:ext>
              </a:extLst>
            </p:cNvPr>
            <p:cNvSpPr/>
            <p:nvPr/>
          </p:nvSpPr>
          <p:spPr>
            <a:xfrm>
              <a:off x="4909182"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3" name="Freihandform: Form 597">
              <a:extLst>
                <a:ext uri="{FF2B5EF4-FFF2-40B4-BE49-F238E27FC236}">
                  <a16:creationId xmlns:a16="http://schemas.microsoft.com/office/drawing/2014/main" id="{5B49A959-A528-4DEF-A778-489D47F44CBE}"/>
                </a:ext>
              </a:extLst>
            </p:cNvPr>
            <p:cNvSpPr/>
            <p:nvPr/>
          </p:nvSpPr>
          <p:spPr>
            <a:xfrm>
              <a:off x="5155407"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4" name="Freihandform: Form 598">
              <a:extLst>
                <a:ext uri="{FF2B5EF4-FFF2-40B4-BE49-F238E27FC236}">
                  <a16:creationId xmlns:a16="http://schemas.microsoft.com/office/drawing/2014/main" id="{ED00CCC7-9F84-41E9-8C1F-73041DD8278C}"/>
                </a:ext>
              </a:extLst>
            </p:cNvPr>
            <p:cNvSpPr/>
            <p:nvPr/>
          </p:nvSpPr>
          <p:spPr>
            <a:xfrm>
              <a:off x="5382803" y="2740025"/>
              <a:ext cx="92075" cy="104775"/>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65" name="Freihandform: Form 599">
              <a:extLst>
                <a:ext uri="{FF2B5EF4-FFF2-40B4-BE49-F238E27FC236}">
                  <a16:creationId xmlns:a16="http://schemas.microsoft.com/office/drawing/2014/main" id="{86479946-D75B-4162-AF4D-BDA535366259}"/>
                </a:ext>
              </a:extLst>
            </p:cNvPr>
            <p:cNvSpPr/>
            <p:nvPr/>
          </p:nvSpPr>
          <p:spPr>
            <a:xfrm flipH="1">
              <a:off x="4811559" y="2740025"/>
              <a:ext cx="1335690" cy="294482"/>
            </a:xfrm>
            <a:custGeom>
              <a:avLst/>
              <a:gdLst>
                <a:gd name="connsiteX0" fmla="*/ 3175 w 2327275"/>
                <a:gd name="connsiteY0" fmla="*/ 0 h 292100"/>
                <a:gd name="connsiteX1" fmla="*/ 2327275 w 2327275"/>
                <a:gd name="connsiteY1" fmla="*/ 0 h 292100"/>
                <a:gd name="connsiteX2" fmla="*/ 2327275 w 2327275"/>
                <a:gd name="connsiteY2" fmla="*/ 292100 h 292100"/>
                <a:gd name="connsiteX3" fmla="*/ 0 w 2327275"/>
                <a:gd name="connsiteY3" fmla="*/ 292100 h 292100"/>
                <a:gd name="connsiteX0" fmla="*/ 3175 w 2327275"/>
                <a:gd name="connsiteY0" fmla="*/ 0 h 292100"/>
                <a:gd name="connsiteX1" fmla="*/ 2327275 w 2327275"/>
                <a:gd name="connsiteY1" fmla="*/ 0 h 292100"/>
                <a:gd name="connsiteX2" fmla="*/ 2327275 w 2327275"/>
                <a:gd name="connsiteY2" fmla="*/ 292100 h 292100"/>
                <a:gd name="connsiteX3" fmla="*/ 0 w 2327275"/>
                <a:gd name="connsiteY3" fmla="*/ 292100 h 292100"/>
                <a:gd name="connsiteX4" fmla="*/ 3175 w 2327275"/>
                <a:gd name="connsiteY4" fmla="*/ 0 h 292100"/>
                <a:gd name="connsiteX0" fmla="*/ 298508 w 2622608"/>
                <a:gd name="connsiteY0" fmla="*/ 0 h 294482"/>
                <a:gd name="connsiteX1" fmla="*/ 2622608 w 2622608"/>
                <a:gd name="connsiteY1" fmla="*/ 0 h 294482"/>
                <a:gd name="connsiteX2" fmla="*/ 2622608 w 2622608"/>
                <a:gd name="connsiteY2" fmla="*/ 292100 h 294482"/>
                <a:gd name="connsiteX3" fmla="*/ 0 w 2622608"/>
                <a:gd name="connsiteY3" fmla="*/ 294482 h 294482"/>
                <a:gd name="connsiteX4" fmla="*/ 298508 w 2622608"/>
                <a:gd name="connsiteY4" fmla="*/ 0 h 294482"/>
                <a:gd name="connsiteX0" fmla="*/ 784055 w 2622608"/>
                <a:gd name="connsiteY0" fmla="*/ 2381 h 294482"/>
                <a:gd name="connsiteX1" fmla="*/ 2622608 w 2622608"/>
                <a:gd name="connsiteY1" fmla="*/ 0 h 294482"/>
                <a:gd name="connsiteX2" fmla="*/ 2622608 w 2622608"/>
                <a:gd name="connsiteY2" fmla="*/ 292100 h 294482"/>
                <a:gd name="connsiteX3" fmla="*/ 0 w 2622608"/>
                <a:gd name="connsiteY3" fmla="*/ 294482 h 294482"/>
                <a:gd name="connsiteX4" fmla="*/ 784055 w 2622608"/>
                <a:gd name="connsiteY4" fmla="*/ 2381 h 294482"/>
                <a:gd name="connsiteX0" fmla="*/ 784055 w 2622608"/>
                <a:gd name="connsiteY0" fmla="*/ 2381 h 294482"/>
                <a:gd name="connsiteX1" fmla="*/ 2622608 w 2622608"/>
                <a:gd name="connsiteY1" fmla="*/ 0 h 294482"/>
                <a:gd name="connsiteX2" fmla="*/ 2622608 w 2622608"/>
                <a:gd name="connsiteY2" fmla="*/ 292100 h 294482"/>
                <a:gd name="connsiteX3" fmla="*/ 0 w 2622608"/>
                <a:gd name="connsiteY3" fmla="*/ 294482 h 294482"/>
                <a:gd name="connsiteX4" fmla="*/ 784055 w 2622608"/>
                <a:gd name="connsiteY4" fmla="*/ 2381 h 294482"/>
                <a:gd name="connsiteX0" fmla="*/ 971201 w 2809754"/>
                <a:gd name="connsiteY0" fmla="*/ 2381 h 294482"/>
                <a:gd name="connsiteX1" fmla="*/ 2809754 w 2809754"/>
                <a:gd name="connsiteY1" fmla="*/ 0 h 294482"/>
                <a:gd name="connsiteX2" fmla="*/ 2809754 w 2809754"/>
                <a:gd name="connsiteY2" fmla="*/ 292100 h 294482"/>
                <a:gd name="connsiteX3" fmla="*/ 187146 w 2809754"/>
                <a:gd name="connsiteY3" fmla="*/ 294482 h 294482"/>
                <a:gd name="connsiteX4" fmla="*/ 971201 w 2809754"/>
                <a:gd name="connsiteY4" fmla="*/ 2381 h 294482"/>
                <a:gd name="connsiteX0" fmla="*/ 965143 w 2803696"/>
                <a:gd name="connsiteY0" fmla="*/ 2381 h 294482"/>
                <a:gd name="connsiteX1" fmla="*/ 2803696 w 2803696"/>
                <a:gd name="connsiteY1" fmla="*/ 0 h 294482"/>
                <a:gd name="connsiteX2" fmla="*/ 2803696 w 2803696"/>
                <a:gd name="connsiteY2" fmla="*/ 292100 h 294482"/>
                <a:gd name="connsiteX3" fmla="*/ 181088 w 2803696"/>
                <a:gd name="connsiteY3" fmla="*/ 294482 h 294482"/>
                <a:gd name="connsiteX4" fmla="*/ 965143 w 2803696"/>
                <a:gd name="connsiteY4" fmla="*/ 2381 h 294482"/>
                <a:gd name="connsiteX0" fmla="*/ 969206 w 2807759"/>
                <a:gd name="connsiteY0" fmla="*/ 2381 h 294482"/>
                <a:gd name="connsiteX1" fmla="*/ 2807759 w 2807759"/>
                <a:gd name="connsiteY1" fmla="*/ 0 h 294482"/>
                <a:gd name="connsiteX2" fmla="*/ 2807759 w 2807759"/>
                <a:gd name="connsiteY2" fmla="*/ 292100 h 294482"/>
                <a:gd name="connsiteX3" fmla="*/ 185151 w 2807759"/>
                <a:gd name="connsiteY3" fmla="*/ 294482 h 294482"/>
                <a:gd name="connsiteX4" fmla="*/ 969206 w 2807759"/>
                <a:gd name="connsiteY4" fmla="*/ 2381 h 294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759" h="294482">
                  <a:moveTo>
                    <a:pt x="969206" y="2381"/>
                  </a:moveTo>
                  <a:lnTo>
                    <a:pt x="2807759" y="0"/>
                  </a:lnTo>
                  <a:lnTo>
                    <a:pt x="2807759" y="292100"/>
                  </a:lnTo>
                  <a:lnTo>
                    <a:pt x="185151" y="294482"/>
                  </a:lnTo>
                  <a:cubicBezTo>
                    <a:pt x="-394443" y="270934"/>
                    <a:pt x="532656" y="2117"/>
                    <a:pt x="969206" y="2381"/>
                  </a:cubicBezTo>
                  <a:close/>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nvGrpSpPr>
            <p:cNvPr id="166" name="Gruppieren 600">
              <a:extLst>
                <a:ext uri="{FF2B5EF4-FFF2-40B4-BE49-F238E27FC236}">
                  <a16:creationId xmlns:a16="http://schemas.microsoft.com/office/drawing/2014/main" id="{4C3771E9-8A0B-4FD5-8929-0CF5F771108C}"/>
                </a:ext>
              </a:extLst>
            </p:cNvPr>
            <p:cNvGrpSpPr/>
            <p:nvPr/>
          </p:nvGrpSpPr>
          <p:grpSpPr>
            <a:xfrm>
              <a:off x="2446936" y="3082933"/>
              <a:ext cx="3884496" cy="49809"/>
              <a:chOff x="2294536" y="2930533"/>
              <a:chExt cx="3884496" cy="49809"/>
            </a:xfrm>
          </p:grpSpPr>
          <p:cxnSp>
            <p:nvCxnSpPr>
              <p:cNvPr id="167" name="Gerader Verbinder 601">
                <a:extLst>
                  <a:ext uri="{FF2B5EF4-FFF2-40B4-BE49-F238E27FC236}">
                    <a16:creationId xmlns:a16="http://schemas.microsoft.com/office/drawing/2014/main" id="{F14ABAF6-7D52-43DE-BF3D-64BB5BA54E8C}"/>
                  </a:ext>
                </a:extLst>
              </p:cNvPr>
              <p:cNvCxnSpPr/>
              <p:nvPr/>
            </p:nvCxnSpPr>
            <p:spPr>
              <a:xfrm>
                <a:off x="2294536" y="2955437"/>
                <a:ext cx="3884496" cy="0"/>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8" name="Gerader Verbinder 602">
                <a:extLst>
                  <a:ext uri="{FF2B5EF4-FFF2-40B4-BE49-F238E27FC236}">
                    <a16:creationId xmlns:a16="http://schemas.microsoft.com/office/drawing/2014/main" id="{5692167E-11DC-4F88-A9F1-B857EFF4A2ED}"/>
                  </a:ext>
                </a:extLst>
              </p:cNvPr>
              <p:cNvCxnSpPr/>
              <p:nvPr/>
            </p:nvCxnSpPr>
            <p:spPr>
              <a:xfrm>
                <a:off x="2410655"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69" name="Gerader Verbinder 603">
                <a:extLst>
                  <a:ext uri="{FF2B5EF4-FFF2-40B4-BE49-F238E27FC236}">
                    <a16:creationId xmlns:a16="http://schemas.microsoft.com/office/drawing/2014/main" id="{C4BECC6D-64FF-4FD1-A3DF-FF807755C3AC}"/>
                  </a:ext>
                </a:extLst>
              </p:cNvPr>
              <p:cNvCxnSpPr/>
              <p:nvPr/>
            </p:nvCxnSpPr>
            <p:spPr>
              <a:xfrm>
                <a:off x="2639026"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0" name="Gerader Verbinder 604">
                <a:extLst>
                  <a:ext uri="{FF2B5EF4-FFF2-40B4-BE49-F238E27FC236}">
                    <a16:creationId xmlns:a16="http://schemas.microsoft.com/office/drawing/2014/main" id="{C8C0D754-6202-4988-BB1B-B12DF2B10FEB}"/>
                  </a:ext>
                </a:extLst>
              </p:cNvPr>
              <p:cNvCxnSpPr/>
              <p:nvPr/>
            </p:nvCxnSpPr>
            <p:spPr>
              <a:xfrm>
                <a:off x="2867397"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1" name="Gerader Verbinder 605">
                <a:extLst>
                  <a:ext uri="{FF2B5EF4-FFF2-40B4-BE49-F238E27FC236}">
                    <a16:creationId xmlns:a16="http://schemas.microsoft.com/office/drawing/2014/main" id="{F8132E59-923D-41A2-8B2C-D73B14D45E45}"/>
                  </a:ext>
                </a:extLst>
              </p:cNvPr>
              <p:cNvCxnSpPr/>
              <p:nvPr/>
            </p:nvCxnSpPr>
            <p:spPr>
              <a:xfrm>
                <a:off x="3095768"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2" name="Gerader Verbinder 606">
                <a:extLst>
                  <a:ext uri="{FF2B5EF4-FFF2-40B4-BE49-F238E27FC236}">
                    <a16:creationId xmlns:a16="http://schemas.microsoft.com/office/drawing/2014/main" id="{EECC41BA-8B79-476F-B59C-9FBD7E6DDF0A}"/>
                  </a:ext>
                </a:extLst>
              </p:cNvPr>
              <p:cNvCxnSpPr/>
              <p:nvPr/>
            </p:nvCxnSpPr>
            <p:spPr>
              <a:xfrm>
                <a:off x="3324139"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3" name="Gerader Verbinder 607">
                <a:extLst>
                  <a:ext uri="{FF2B5EF4-FFF2-40B4-BE49-F238E27FC236}">
                    <a16:creationId xmlns:a16="http://schemas.microsoft.com/office/drawing/2014/main" id="{3EA7E143-0440-4B0F-9DBB-6851F95F199D}"/>
                  </a:ext>
                </a:extLst>
              </p:cNvPr>
              <p:cNvCxnSpPr/>
              <p:nvPr/>
            </p:nvCxnSpPr>
            <p:spPr>
              <a:xfrm>
                <a:off x="3552510"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4" name="Gerader Verbinder 608">
                <a:extLst>
                  <a:ext uri="{FF2B5EF4-FFF2-40B4-BE49-F238E27FC236}">
                    <a16:creationId xmlns:a16="http://schemas.microsoft.com/office/drawing/2014/main" id="{5E691BE3-00CD-4398-84DE-CEE1084D5D6D}"/>
                  </a:ext>
                </a:extLst>
              </p:cNvPr>
              <p:cNvCxnSpPr/>
              <p:nvPr/>
            </p:nvCxnSpPr>
            <p:spPr>
              <a:xfrm>
                <a:off x="3780881"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5" name="Gerader Verbinder 609">
                <a:extLst>
                  <a:ext uri="{FF2B5EF4-FFF2-40B4-BE49-F238E27FC236}">
                    <a16:creationId xmlns:a16="http://schemas.microsoft.com/office/drawing/2014/main" id="{9D5A3F68-8EC7-40F7-AAFD-79E18F661D71}"/>
                  </a:ext>
                </a:extLst>
              </p:cNvPr>
              <p:cNvCxnSpPr/>
              <p:nvPr/>
            </p:nvCxnSpPr>
            <p:spPr>
              <a:xfrm>
                <a:off x="4009252"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6" name="Gerader Verbinder 610">
                <a:extLst>
                  <a:ext uri="{FF2B5EF4-FFF2-40B4-BE49-F238E27FC236}">
                    <a16:creationId xmlns:a16="http://schemas.microsoft.com/office/drawing/2014/main" id="{0A68F939-056E-4434-86BE-46E0BEF356BD}"/>
                  </a:ext>
                </a:extLst>
              </p:cNvPr>
              <p:cNvCxnSpPr/>
              <p:nvPr/>
            </p:nvCxnSpPr>
            <p:spPr>
              <a:xfrm>
                <a:off x="4237623"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7" name="Gerader Verbinder 611">
                <a:extLst>
                  <a:ext uri="{FF2B5EF4-FFF2-40B4-BE49-F238E27FC236}">
                    <a16:creationId xmlns:a16="http://schemas.microsoft.com/office/drawing/2014/main" id="{70AE9265-BFC7-46D8-8CBA-89E3B0B2FB2D}"/>
                  </a:ext>
                </a:extLst>
              </p:cNvPr>
              <p:cNvCxnSpPr/>
              <p:nvPr/>
            </p:nvCxnSpPr>
            <p:spPr>
              <a:xfrm>
                <a:off x="4465994"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8" name="Gerader Verbinder 612">
                <a:extLst>
                  <a:ext uri="{FF2B5EF4-FFF2-40B4-BE49-F238E27FC236}">
                    <a16:creationId xmlns:a16="http://schemas.microsoft.com/office/drawing/2014/main" id="{71E86BE8-B652-45E8-938F-9459BBC621E7}"/>
                  </a:ext>
                </a:extLst>
              </p:cNvPr>
              <p:cNvCxnSpPr/>
              <p:nvPr/>
            </p:nvCxnSpPr>
            <p:spPr>
              <a:xfrm>
                <a:off x="4694365"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79" name="Gerader Verbinder 613">
                <a:extLst>
                  <a:ext uri="{FF2B5EF4-FFF2-40B4-BE49-F238E27FC236}">
                    <a16:creationId xmlns:a16="http://schemas.microsoft.com/office/drawing/2014/main" id="{303A1D26-0E99-4334-B6B6-477751AF185E}"/>
                  </a:ext>
                </a:extLst>
              </p:cNvPr>
              <p:cNvCxnSpPr/>
              <p:nvPr/>
            </p:nvCxnSpPr>
            <p:spPr>
              <a:xfrm>
                <a:off x="4922736"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0" name="Gerader Verbinder 614">
                <a:extLst>
                  <a:ext uri="{FF2B5EF4-FFF2-40B4-BE49-F238E27FC236}">
                    <a16:creationId xmlns:a16="http://schemas.microsoft.com/office/drawing/2014/main" id="{32B84BCB-AD70-48A1-ADF1-58BA5C476DDE}"/>
                  </a:ext>
                </a:extLst>
              </p:cNvPr>
              <p:cNvCxnSpPr/>
              <p:nvPr/>
            </p:nvCxnSpPr>
            <p:spPr>
              <a:xfrm>
                <a:off x="5151107"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1" name="Gerader Verbinder 615">
                <a:extLst>
                  <a:ext uri="{FF2B5EF4-FFF2-40B4-BE49-F238E27FC236}">
                    <a16:creationId xmlns:a16="http://schemas.microsoft.com/office/drawing/2014/main" id="{30EDB650-6D12-4211-897F-9402716136F3}"/>
                  </a:ext>
                </a:extLst>
              </p:cNvPr>
              <p:cNvCxnSpPr/>
              <p:nvPr/>
            </p:nvCxnSpPr>
            <p:spPr>
              <a:xfrm>
                <a:off x="5379478"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2" name="Gerader Verbinder 616">
                <a:extLst>
                  <a:ext uri="{FF2B5EF4-FFF2-40B4-BE49-F238E27FC236}">
                    <a16:creationId xmlns:a16="http://schemas.microsoft.com/office/drawing/2014/main" id="{8CB2F014-7BCE-46E9-85D3-D8F51B89CED7}"/>
                  </a:ext>
                </a:extLst>
              </p:cNvPr>
              <p:cNvCxnSpPr/>
              <p:nvPr/>
            </p:nvCxnSpPr>
            <p:spPr>
              <a:xfrm>
                <a:off x="5607849"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3" name="Gerader Verbinder 617">
                <a:extLst>
                  <a:ext uri="{FF2B5EF4-FFF2-40B4-BE49-F238E27FC236}">
                    <a16:creationId xmlns:a16="http://schemas.microsoft.com/office/drawing/2014/main" id="{4C7CA1B1-E594-4001-A3A7-043291F1F805}"/>
                  </a:ext>
                </a:extLst>
              </p:cNvPr>
              <p:cNvCxnSpPr/>
              <p:nvPr/>
            </p:nvCxnSpPr>
            <p:spPr>
              <a:xfrm>
                <a:off x="5836220"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84" name="Gerader Verbinder 618">
                <a:extLst>
                  <a:ext uri="{FF2B5EF4-FFF2-40B4-BE49-F238E27FC236}">
                    <a16:creationId xmlns:a16="http://schemas.microsoft.com/office/drawing/2014/main" id="{15445C6D-4C99-40FD-B88E-D0EB0D5DB679}"/>
                  </a:ext>
                </a:extLst>
              </p:cNvPr>
              <p:cNvCxnSpPr/>
              <p:nvPr/>
            </p:nvCxnSpPr>
            <p:spPr>
              <a:xfrm>
                <a:off x="6064595" y="2930533"/>
                <a:ext cx="0" cy="49809"/>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grpSp>
        <p:nvGrpSpPr>
          <p:cNvPr id="185" name="Gruppieren 30">
            <a:extLst>
              <a:ext uri="{FF2B5EF4-FFF2-40B4-BE49-F238E27FC236}">
                <a16:creationId xmlns:a16="http://schemas.microsoft.com/office/drawing/2014/main" id="{D85C7F8C-E63B-48DB-AD8E-21CDF3E7A295}"/>
              </a:ext>
            </a:extLst>
          </p:cNvPr>
          <p:cNvGrpSpPr/>
          <p:nvPr/>
        </p:nvGrpSpPr>
        <p:grpSpPr>
          <a:xfrm>
            <a:off x="3695734" y="4802951"/>
            <a:ext cx="1688189" cy="213455"/>
            <a:chOff x="2973805" y="3638498"/>
            <a:chExt cx="2208185" cy="279203"/>
          </a:xfrm>
        </p:grpSpPr>
        <p:grpSp>
          <p:nvGrpSpPr>
            <p:cNvPr id="186" name="Gruppieren 619">
              <a:extLst>
                <a:ext uri="{FF2B5EF4-FFF2-40B4-BE49-F238E27FC236}">
                  <a16:creationId xmlns:a16="http://schemas.microsoft.com/office/drawing/2014/main" id="{F785956C-1E4F-4CCA-A72C-E343699C6E23}"/>
                </a:ext>
              </a:extLst>
            </p:cNvPr>
            <p:cNvGrpSpPr>
              <a:grpSpLocks noChangeAspect="1"/>
            </p:cNvGrpSpPr>
            <p:nvPr/>
          </p:nvGrpSpPr>
          <p:grpSpPr>
            <a:xfrm>
              <a:off x="2973805" y="3638498"/>
              <a:ext cx="645652" cy="279203"/>
              <a:chOff x="5076621" y="1541383"/>
              <a:chExt cx="2538994" cy="1097951"/>
            </a:xfrm>
          </p:grpSpPr>
          <p:sp>
            <p:nvSpPr>
              <p:cNvPr id="197" name="Freihandform: Form 620">
                <a:extLst>
                  <a:ext uri="{FF2B5EF4-FFF2-40B4-BE49-F238E27FC236}">
                    <a16:creationId xmlns:a16="http://schemas.microsoft.com/office/drawing/2014/main" id="{CD54AC13-B473-45A7-91E8-8B5E11636C43}"/>
                  </a:ext>
                </a:extLst>
              </p:cNvPr>
              <p:cNvSpPr/>
              <p:nvPr/>
            </p:nvSpPr>
            <p:spPr>
              <a:xfrm>
                <a:off x="5076621" y="1545984"/>
                <a:ext cx="2538994" cy="903690"/>
              </a:xfrm>
              <a:custGeom>
                <a:avLst/>
                <a:gdLst>
                  <a:gd name="connsiteX0" fmla="*/ 491341 w 6574345"/>
                  <a:gd name="connsiteY0" fmla="*/ 0 h 2339969"/>
                  <a:gd name="connsiteX1" fmla="*/ 5270535 w 6574345"/>
                  <a:gd name="connsiteY1" fmla="*/ 0 h 2339969"/>
                  <a:gd name="connsiteX2" fmla="*/ 6574345 w 6574345"/>
                  <a:gd name="connsiteY2" fmla="*/ 1124790 h 2339969"/>
                  <a:gd name="connsiteX3" fmla="*/ 6574345 w 6574345"/>
                  <a:gd name="connsiteY3" fmla="*/ 2339969 h 2339969"/>
                  <a:gd name="connsiteX4" fmla="*/ 6008420 w 6574345"/>
                  <a:gd name="connsiteY4" fmla="*/ 2339969 h 2339969"/>
                  <a:gd name="connsiteX5" fmla="*/ 6011287 w 6574345"/>
                  <a:gd name="connsiteY5" fmla="*/ 2311528 h 2339969"/>
                  <a:gd name="connsiteX6" fmla="*/ 5491746 w 6574345"/>
                  <a:gd name="connsiteY6" fmla="*/ 1791987 h 2339969"/>
                  <a:gd name="connsiteX7" fmla="*/ 4972205 w 6574345"/>
                  <a:gd name="connsiteY7" fmla="*/ 2311528 h 2339969"/>
                  <a:gd name="connsiteX8" fmla="*/ 4975072 w 6574345"/>
                  <a:gd name="connsiteY8" fmla="*/ 2339969 h 2339969"/>
                  <a:gd name="connsiteX9" fmla="*/ 2057927 w 6574345"/>
                  <a:gd name="connsiteY9" fmla="*/ 2339969 h 2339969"/>
                  <a:gd name="connsiteX10" fmla="*/ 2060794 w 6574345"/>
                  <a:gd name="connsiteY10" fmla="*/ 2311528 h 2339969"/>
                  <a:gd name="connsiteX11" fmla="*/ 1541253 w 6574345"/>
                  <a:gd name="connsiteY11" fmla="*/ 1791987 h 2339969"/>
                  <a:gd name="connsiteX12" fmla="*/ 1021712 w 6574345"/>
                  <a:gd name="connsiteY12" fmla="*/ 2311528 h 2339969"/>
                  <a:gd name="connsiteX13" fmla="*/ 1024579 w 6574345"/>
                  <a:gd name="connsiteY13" fmla="*/ 2339969 h 2339969"/>
                  <a:gd name="connsiteX14" fmla="*/ 0 w 6574345"/>
                  <a:gd name="connsiteY14" fmla="*/ 2339969 h 2339969"/>
                  <a:gd name="connsiteX15" fmla="*/ 0 w 6574345"/>
                  <a:gd name="connsiteY15" fmla="*/ 491341 h 2339969"/>
                  <a:gd name="connsiteX16" fmla="*/ 491341 w 6574345"/>
                  <a:gd name="connsiteY16" fmla="*/ 0 h 23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4345" h="2339969">
                    <a:moveTo>
                      <a:pt x="491341" y="0"/>
                    </a:moveTo>
                    <a:lnTo>
                      <a:pt x="5270535" y="0"/>
                    </a:lnTo>
                    <a:cubicBezTo>
                      <a:pt x="6048038" y="3455"/>
                      <a:pt x="6239755" y="564122"/>
                      <a:pt x="6574345" y="1124790"/>
                    </a:cubicBezTo>
                    <a:lnTo>
                      <a:pt x="6574345" y="2339969"/>
                    </a:lnTo>
                    <a:lnTo>
                      <a:pt x="6008420" y="2339969"/>
                    </a:lnTo>
                    <a:lnTo>
                      <a:pt x="6011287" y="2311528"/>
                    </a:lnTo>
                    <a:cubicBezTo>
                      <a:pt x="6011287" y="2024593"/>
                      <a:pt x="5778681" y="1791987"/>
                      <a:pt x="5491746" y="1791987"/>
                    </a:cubicBezTo>
                    <a:cubicBezTo>
                      <a:pt x="5204811" y="1791987"/>
                      <a:pt x="4972205" y="2024593"/>
                      <a:pt x="4972205" y="2311528"/>
                    </a:cubicBezTo>
                    <a:lnTo>
                      <a:pt x="4975072" y="2339969"/>
                    </a:lnTo>
                    <a:lnTo>
                      <a:pt x="2057927" y="2339969"/>
                    </a:lnTo>
                    <a:lnTo>
                      <a:pt x="2060794" y="2311528"/>
                    </a:lnTo>
                    <a:cubicBezTo>
                      <a:pt x="2060794" y="2024593"/>
                      <a:pt x="1828188" y="1791987"/>
                      <a:pt x="1541253" y="1791987"/>
                    </a:cubicBezTo>
                    <a:cubicBezTo>
                      <a:pt x="1254318" y="1791987"/>
                      <a:pt x="1021712" y="2024593"/>
                      <a:pt x="1021712" y="2311528"/>
                    </a:cubicBezTo>
                    <a:lnTo>
                      <a:pt x="1024579" y="2339969"/>
                    </a:lnTo>
                    <a:lnTo>
                      <a:pt x="0" y="2339969"/>
                    </a:lnTo>
                    <a:lnTo>
                      <a:pt x="0" y="491341"/>
                    </a:lnTo>
                    <a:cubicBezTo>
                      <a:pt x="0" y="219981"/>
                      <a:pt x="219981" y="0"/>
                      <a:pt x="491341" y="0"/>
                    </a:cubicBezTo>
                    <a:close/>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98" name="Freihandform: Form 621">
                <a:extLst>
                  <a:ext uri="{FF2B5EF4-FFF2-40B4-BE49-F238E27FC236}">
                    <a16:creationId xmlns:a16="http://schemas.microsoft.com/office/drawing/2014/main" id="{EACD54CF-9D6F-4AEB-A7B0-EC684F7549F7}"/>
                  </a:ext>
                </a:extLst>
              </p:cNvPr>
              <p:cNvSpPr/>
              <p:nvPr/>
            </p:nvSpPr>
            <p:spPr>
              <a:xfrm>
                <a:off x="7056479" y="1541383"/>
                <a:ext cx="515914" cy="369692"/>
              </a:xfrm>
              <a:custGeom>
                <a:avLst/>
                <a:gdLst>
                  <a:gd name="connsiteX0" fmla="*/ 0 w 1335881"/>
                  <a:gd name="connsiteY0" fmla="*/ 0 h 957262"/>
                  <a:gd name="connsiteX1" fmla="*/ 0 w 1335881"/>
                  <a:gd name="connsiteY1" fmla="*/ 957262 h 957262"/>
                  <a:gd name="connsiteX2" fmla="*/ 1335881 w 1335881"/>
                  <a:gd name="connsiteY2" fmla="*/ 957262 h 957262"/>
                </a:gdLst>
                <a:ahLst/>
                <a:cxnLst>
                  <a:cxn ang="0">
                    <a:pos x="connsiteX0" y="connsiteY0"/>
                  </a:cxn>
                  <a:cxn ang="0">
                    <a:pos x="connsiteX1" y="connsiteY1"/>
                  </a:cxn>
                  <a:cxn ang="0">
                    <a:pos x="connsiteX2" y="connsiteY2"/>
                  </a:cxn>
                </a:cxnLst>
                <a:rect l="l" t="t" r="r" b="b"/>
                <a:pathLst>
                  <a:path w="1335881" h="957262">
                    <a:moveTo>
                      <a:pt x="0" y="0"/>
                    </a:moveTo>
                    <a:lnTo>
                      <a:pt x="0" y="957262"/>
                    </a:lnTo>
                    <a:lnTo>
                      <a:pt x="1335881" y="957262"/>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99" name="Freihandform: Form 622">
                <a:extLst>
                  <a:ext uri="{FF2B5EF4-FFF2-40B4-BE49-F238E27FC236}">
                    <a16:creationId xmlns:a16="http://schemas.microsoft.com/office/drawing/2014/main" id="{B2C5FF07-CFA5-446E-8D6C-C2D5E9944DD4}"/>
                  </a:ext>
                </a:extLst>
              </p:cNvPr>
              <p:cNvSpPr/>
              <p:nvPr/>
            </p:nvSpPr>
            <p:spPr>
              <a:xfrm>
                <a:off x="5470839"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200" name="Freihandform: Form 623">
                <a:extLst>
                  <a:ext uri="{FF2B5EF4-FFF2-40B4-BE49-F238E27FC236}">
                    <a16:creationId xmlns:a16="http://schemas.microsoft.com/office/drawing/2014/main" id="{CCE4B00B-4051-4334-9DD3-E752159A23F8}"/>
                  </a:ext>
                </a:extLst>
              </p:cNvPr>
              <p:cNvSpPr/>
              <p:nvPr/>
            </p:nvSpPr>
            <p:spPr>
              <a:xfrm>
                <a:off x="6996887"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grpSp>
        <p:grpSp>
          <p:nvGrpSpPr>
            <p:cNvPr id="187" name="Gruppieren 624">
              <a:extLst>
                <a:ext uri="{FF2B5EF4-FFF2-40B4-BE49-F238E27FC236}">
                  <a16:creationId xmlns:a16="http://schemas.microsoft.com/office/drawing/2014/main" id="{2CF10A26-92C1-4206-B760-012A8F875735}"/>
                </a:ext>
              </a:extLst>
            </p:cNvPr>
            <p:cNvGrpSpPr>
              <a:grpSpLocks noChangeAspect="1"/>
            </p:cNvGrpSpPr>
            <p:nvPr/>
          </p:nvGrpSpPr>
          <p:grpSpPr>
            <a:xfrm>
              <a:off x="3757501" y="3638498"/>
              <a:ext cx="645652" cy="279203"/>
              <a:chOff x="5076621" y="1541383"/>
              <a:chExt cx="2538994" cy="1097951"/>
            </a:xfrm>
          </p:grpSpPr>
          <p:sp>
            <p:nvSpPr>
              <p:cNvPr id="193" name="Freihandform: Form 625">
                <a:extLst>
                  <a:ext uri="{FF2B5EF4-FFF2-40B4-BE49-F238E27FC236}">
                    <a16:creationId xmlns:a16="http://schemas.microsoft.com/office/drawing/2014/main" id="{3179E35F-F748-4952-B065-295E16DB3E49}"/>
                  </a:ext>
                </a:extLst>
              </p:cNvPr>
              <p:cNvSpPr/>
              <p:nvPr/>
            </p:nvSpPr>
            <p:spPr>
              <a:xfrm>
                <a:off x="5076621" y="1545984"/>
                <a:ext cx="2538994" cy="903690"/>
              </a:xfrm>
              <a:custGeom>
                <a:avLst/>
                <a:gdLst>
                  <a:gd name="connsiteX0" fmla="*/ 491341 w 6574345"/>
                  <a:gd name="connsiteY0" fmla="*/ 0 h 2339969"/>
                  <a:gd name="connsiteX1" fmla="*/ 5270535 w 6574345"/>
                  <a:gd name="connsiteY1" fmla="*/ 0 h 2339969"/>
                  <a:gd name="connsiteX2" fmla="*/ 6574345 w 6574345"/>
                  <a:gd name="connsiteY2" fmla="*/ 1124790 h 2339969"/>
                  <a:gd name="connsiteX3" fmla="*/ 6574345 w 6574345"/>
                  <a:gd name="connsiteY3" fmla="*/ 2339969 h 2339969"/>
                  <a:gd name="connsiteX4" fmla="*/ 6008420 w 6574345"/>
                  <a:gd name="connsiteY4" fmla="*/ 2339969 h 2339969"/>
                  <a:gd name="connsiteX5" fmla="*/ 6011287 w 6574345"/>
                  <a:gd name="connsiteY5" fmla="*/ 2311528 h 2339969"/>
                  <a:gd name="connsiteX6" fmla="*/ 5491746 w 6574345"/>
                  <a:gd name="connsiteY6" fmla="*/ 1791987 h 2339969"/>
                  <a:gd name="connsiteX7" fmla="*/ 4972205 w 6574345"/>
                  <a:gd name="connsiteY7" fmla="*/ 2311528 h 2339969"/>
                  <a:gd name="connsiteX8" fmla="*/ 4975072 w 6574345"/>
                  <a:gd name="connsiteY8" fmla="*/ 2339969 h 2339969"/>
                  <a:gd name="connsiteX9" fmla="*/ 2057927 w 6574345"/>
                  <a:gd name="connsiteY9" fmla="*/ 2339969 h 2339969"/>
                  <a:gd name="connsiteX10" fmla="*/ 2060794 w 6574345"/>
                  <a:gd name="connsiteY10" fmla="*/ 2311528 h 2339969"/>
                  <a:gd name="connsiteX11" fmla="*/ 1541253 w 6574345"/>
                  <a:gd name="connsiteY11" fmla="*/ 1791987 h 2339969"/>
                  <a:gd name="connsiteX12" fmla="*/ 1021712 w 6574345"/>
                  <a:gd name="connsiteY12" fmla="*/ 2311528 h 2339969"/>
                  <a:gd name="connsiteX13" fmla="*/ 1024579 w 6574345"/>
                  <a:gd name="connsiteY13" fmla="*/ 2339969 h 2339969"/>
                  <a:gd name="connsiteX14" fmla="*/ 0 w 6574345"/>
                  <a:gd name="connsiteY14" fmla="*/ 2339969 h 2339969"/>
                  <a:gd name="connsiteX15" fmla="*/ 0 w 6574345"/>
                  <a:gd name="connsiteY15" fmla="*/ 491341 h 2339969"/>
                  <a:gd name="connsiteX16" fmla="*/ 491341 w 6574345"/>
                  <a:gd name="connsiteY16" fmla="*/ 0 h 23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4345" h="2339969">
                    <a:moveTo>
                      <a:pt x="491341" y="0"/>
                    </a:moveTo>
                    <a:lnTo>
                      <a:pt x="5270535" y="0"/>
                    </a:lnTo>
                    <a:cubicBezTo>
                      <a:pt x="6048038" y="3455"/>
                      <a:pt x="6239755" y="564122"/>
                      <a:pt x="6574345" y="1124790"/>
                    </a:cubicBezTo>
                    <a:lnTo>
                      <a:pt x="6574345" y="2339969"/>
                    </a:lnTo>
                    <a:lnTo>
                      <a:pt x="6008420" y="2339969"/>
                    </a:lnTo>
                    <a:lnTo>
                      <a:pt x="6011287" y="2311528"/>
                    </a:lnTo>
                    <a:cubicBezTo>
                      <a:pt x="6011287" y="2024593"/>
                      <a:pt x="5778681" y="1791987"/>
                      <a:pt x="5491746" y="1791987"/>
                    </a:cubicBezTo>
                    <a:cubicBezTo>
                      <a:pt x="5204811" y="1791987"/>
                      <a:pt x="4972205" y="2024593"/>
                      <a:pt x="4972205" y="2311528"/>
                    </a:cubicBezTo>
                    <a:lnTo>
                      <a:pt x="4975072" y="2339969"/>
                    </a:lnTo>
                    <a:lnTo>
                      <a:pt x="2057927" y="2339969"/>
                    </a:lnTo>
                    <a:lnTo>
                      <a:pt x="2060794" y="2311528"/>
                    </a:lnTo>
                    <a:cubicBezTo>
                      <a:pt x="2060794" y="2024593"/>
                      <a:pt x="1828188" y="1791987"/>
                      <a:pt x="1541253" y="1791987"/>
                    </a:cubicBezTo>
                    <a:cubicBezTo>
                      <a:pt x="1254318" y="1791987"/>
                      <a:pt x="1021712" y="2024593"/>
                      <a:pt x="1021712" y="2311528"/>
                    </a:cubicBezTo>
                    <a:lnTo>
                      <a:pt x="1024579" y="2339969"/>
                    </a:lnTo>
                    <a:lnTo>
                      <a:pt x="0" y="2339969"/>
                    </a:lnTo>
                    <a:lnTo>
                      <a:pt x="0" y="491341"/>
                    </a:lnTo>
                    <a:cubicBezTo>
                      <a:pt x="0" y="219981"/>
                      <a:pt x="219981" y="0"/>
                      <a:pt x="491341" y="0"/>
                    </a:cubicBezTo>
                    <a:close/>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94" name="Freihandform: Form 626">
                <a:extLst>
                  <a:ext uri="{FF2B5EF4-FFF2-40B4-BE49-F238E27FC236}">
                    <a16:creationId xmlns:a16="http://schemas.microsoft.com/office/drawing/2014/main" id="{AE0921FB-C6C8-41E2-AFA8-0058EF3D434B}"/>
                  </a:ext>
                </a:extLst>
              </p:cNvPr>
              <p:cNvSpPr/>
              <p:nvPr/>
            </p:nvSpPr>
            <p:spPr>
              <a:xfrm>
                <a:off x="7056479" y="1541383"/>
                <a:ext cx="515914" cy="369692"/>
              </a:xfrm>
              <a:custGeom>
                <a:avLst/>
                <a:gdLst>
                  <a:gd name="connsiteX0" fmla="*/ 0 w 1335881"/>
                  <a:gd name="connsiteY0" fmla="*/ 0 h 957262"/>
                  <a:gd name="connsiteX1" fmla="*/ 0 w 1335881"/>
                  <a:gd name="connsiteY1" fmla="*/ 957262 h 957262"/>
                  <a:gd name="connsiteX2" fmla="*/ 1335881 w 1335881"/>
                  <a:gd name="connsiteY2" fmla="*/ 957262 h 957262"/>
                </a:gdLst>
                <a:ahLst/>
                <a:cxnLst>
                  <a:cxn ang="0">
                    <a:pos x="connsiteX0" y="connsiteY0"/>
                  </a:cxn>
                  <a:cxn ang="0">
                    <a:pos x="connsiteX1" y="connsiteY1"/>
                  </a:cxn>
                  <a:cxn ang="0">
                    <a:pos x="connsiteX2" y="connsiteY2"/>
                  </a:cxn>
                </a:cxnLst>
                <a:rect l="l" t="t" r="r" b="b"/>
                <a:pathLst>
                  <a:path w="1335881" h="957262">
                    <a:moveTo>
                      <a:pt x="0" y="0"/>
                    </a:moveTo>
                    <a:lnTo>
                      <a:pt x="0" y="957262"/>
                    </a:lnTo>
                    <a:lnTo>
                      <a:pt x="1335881" y="957262"/>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95" name="Freihandform: Form 627">
                <a:extLst>
                  <a:ext uri="{FF2B5EF4-FFF2-40B4-BE49-F238E27FC236}">
                    <a16:creationId xmlns:a16="http://schemas.microsoft.com/office/drawing/2014/main" id="{9A956064-DF81-425A-B633-0D23955BC10D}"/>
                  </a:ext>
                </a:extLst>
              </p:cNvPr>
              <p:cNvSpPr/>
              <p:nvPr/>
            </p:nvSpPr>
            <p:spPr>
              <a:xfrm>
                <a:off x="5470839"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96" name="Freihandform: Form 628">
                <a:extLst>
                  <a:ext uri="{FF2B5EF4-FFF2-40B4-BE49-F238E27FC236}">
                    <a16:creationId xmlns:a16="http://schemas.microsoft.com/office/drawing/2014/main" id="{C870FAC0-5394-4882-B49D-4E47390A3D15}"/>
                  </a:ext>
                </a:extLst>
              </p:cNvPr>
              <p:cNvSpPr/>
              <p:nvPr/>
            </p:nvSpPr>
            <p:spPr>
              <a:xfrm>
                <a:off x="6996887"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grpSp>
        <p:grpSp>
          <p:nvGrpSpPr>
            <p:cNvPr id="188" name="Gruppieren 629">
              <a:extLst>
                <a:ext uri="{FF2B5EF4-FFF2-40B4-BE49-F238E27FC236}">
                  <a16:creationId xmlns:a16="http://schemas.microsoft.com/office/drawing/2014/main" id="{25D35A2A-E4D1-4B8B-AB72-83C0B127DA4E}"/>
                </a:ext>
              </a:extLst>
            </p:cNvPr>
            <p:cNvGrpSpPr>
              <a:grpSpLocks noChangeAspect="1"/>
            </p:cNvGrpSpPr>
            <p:nvPr/>
          </p:nvGrpSpPr>
          <p:grpSpPr>
            <a:xfrm>
              <a:off x="4536338" y="3638498"/>
              <a:ext cx="645652" cy="279203"/>
              <a:chOff x="5076621" y="1541383"/>
              <a:chExt cx="2538994" cy="1097951"/>
            </a:xfrm>
          </p:grpSpPr>
          <p:sp>
            <p:nvSpPr>
              <p:cNvPr id="189" name="Freihandform: Form 630">
                <a:extLst>
                  <a:ext uri="{FF2B5EF4-FFF2-40B4-BE49-F238E27FC236}">
                    <a16:creationId xmlns:a16="http://schemas.microsoft.com/office/drawing/2014/main" id="{76AFF4E0-F92E-443F-A53F-EA4DEEC783C9}"/>
                  </a:ext>
                </a:extLst>
              </p:cNvPr>
              <p:cNvSpPr/>
              <p:nvPr/>
            </p:nvSpPr>
            <p:spPr>
              <a:xfrm>
                <a:off x="5076621" y="1545984"/>
                <a:ext cx="2538994" cy="903690"/>
              </a:xfrm>
              <a:custGeom>
                <a:avLst/>
                <a:gdLst>
                  <a:gd name="connsiteX0" fmla="*/ 491341 w 6574345"/>
                  <a:gd name="connsiteY0" fmla="*/ 0 h 2339969"/>
                  <a:gd name="connsiteX1" fmla="*/ 5270535 w 6574345"/>
                  <a:gd name="connsiteY1" fmla="*/ 0 h 2339969"/>
                  <a:gd name="connsiteX2" fmla="*/ 6574345 w 6574345"/>
                  <a:gd name="connsiteY2" fmla="*/ 1124790 h 2339969"/>
                  <a:gd name="connsiteX3" fmla="*/ 6574345 w 6574345"/>
                  <a:gd name="connsiteY3" fmla="*/ 2339969 h 2339969"/>
                  <a:gd name="connsiteX4" fmla="*/ 6008420 w 6574345"/>
                  <a:gd name="connsiteY4" fmla="*/ 2339969 h 2339969"/>
                  <a:gd name="connsiteX5" fmla="*/ 6011287 w 6574345"/>
                  <a:gd name="connsiteY5" fmla="*/ 2311528 h 2339969"/>
                  <a:gd name="connsiteX6" fmla="*/ 5491746 w 6574345"/>
                  <a:gd name="connsiteY6" fmla="*/ 1791987 h 2339969"/>
                  <a:gd name="connsiteX7" fmla="*/ 4972205 w 6574345"/>
                  <a:gd name="connsiteY7" fmla="*/ 2311528 h 2339969"/>
                  <a:gd name="connsiteX8" fmla="*/ 4975072 w 6574345"/>
                  <a:gd name="connsiteY8" fmla="*/ 2339969 h 2339969"/>
                  <a:gd name="connsiteX9" fmla="*/ 2057927 w 6574345"/>
                  <a:gd name="connsiteY9" fmla="*/ 2339969 h 2339969"/>
                  <a:gd name="connsiteX10" fmla="*/ 2060794 w 6574345"/>
                  <a:gd name="connsiteY10" fmla="*/ 2311528 h 2339969"/>
                  <a:gd name="connsiteX11" fmla="*/ 1541253 w 6574345"/>
                  <a:gd name="connsiteY11" fmla="*/ 1791987 h 2339969"/>
                  <a:gd name="connsiteX12" fmla="*/ 1021712 w 6574345"/>
                  <a:gd name="connsiteY12" fmla="*/ 2311528 h 2339969"/>
                  <a:gd name="connsiteX13" fmla="*/ 1024579 w 6574345"/>
                  <a:gd name="connsiteY13" fmla="*/ 2339969 h 2339969"/>
                  <a:gd name="connsiteX14" fmla="*/ 0 w 6574345"/>
                  <a:gd name="connsiteY14" fmla="*/ 2339969 h 2339969"/>
                  <a:gd name="connsiteX15" fmla="*/ 0 w 6574345"/>
                  <a:gd name="connsiteY15" fmla="*/ 491341 h 2339969"/>
                  <a:gd name="connsiteX16" fmla="*/ 491341 w 6574345"/>
                  <a:gd name="connsiteY16" fmla="*/ 0 h 233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4345" h="2339969">
                    <a:moveTo>
                      <a:pt x="491341" y="0"/>
                    </a:moveTo>
                    <a:lnTo>
                      <a:pt x="5270535" y="0"/>
                    </a:lnTo>
                    <a:cubicBezTo>
                      <a:pt x="6048038" y="3455"/>
                      <a:pt x="6239755" y="564122"/>
                      <a:pt x="6574345" y="1124790"/>
                    </a:cubicBezTo>
                    <a:lnTo>
                      <a:pt x="6574345" y="2339969"/>
                    </a:lnTo>
                    <a:lnTo>
                      <a:pt x="6008420" y="2339969"/>
                    </a:lnTo>
                    <a:lnTo>
                      <a:pt x="6011287" y="2311528"/>
                    </a:lnTo>
                    <a:cubicBezTo>
                      <a:pt x="6011287" y="2024593"/>
                      <a:pt x="5778681" y="1791987"/>
                      <a:pt x="5491746" y="1791987"/>
                    </a:cubicBezTo>
                    <a:cubicBezTo>
                      <a:pt x="5204811" y="1791987"/>
                      <a:pt x="4972205" y="2024593"/>
                      <a:pt x="4972205" y="2311528"/>
                    </a:cubicBezTo>
                    <a:lnTo>
                      <a:pt x="4975072" y="2339969"/>
                    </a:lnTo>
                    <a:lnTo>
                      <a:pt x="2057927" y="2339969"/>
                    </a:lnTo>
                    <a:lnTo>
                      <a:pt x="2060794" y="2311528"/>
                    </a:lnTo>
                    <a:cubicBezTo>
                      <a:pt x="2060794" y="2024593"/>
                      <a:pt x="1828188" y="1791987"/>
                      <a:pt x="1541253" y="1791987"/>
                    </a:cubicBezTo>
                    <a:cubicBezTo>
                      <a:pt x="1254318" y="1791987"/>
                      <a:pt x="1021712" y="2024593"/>
                      <a:pt x="1021712" y="2311528"/>
                    </a:cubicBezTo>
                    <a:lnTo>
                      <a:pt x="1024579" y="2339969"/>
                    </a:lnTo>
                    <a:lnTo>
                      <a:pt x="0" y="2339969"/>
                    </a:lnTo>
                    <a:lnTo>
                      <a:pt x="0" y="491341"/>
                    </a:lnTo>
                    <a:cubicBezTo>
                      <a:pt x="0" y="219981"/>
                      <a:pt x="219981" y="0"/>
                      <a:pt x="491341" y="0"/>
                    </a:cubicBezTo>
                    <a:close/>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90" name="Freihandform: Form 631">
                <a:extLst>
                  <a:ext uri="{FF2B5EF4-FFF2-40B4-BE49-F238E27FC236}">
                    <a16:creationId xmlns:a16="http://schemas.microsoft.com/office/drawing/2014/main" id="{3534ECD9-6160-4808-8714-9201D1FDB607}"/>
                  </a:ext>
                </a:extLst>
              </p:cNvPr>
              <p:cNvSpPr/>
              <p:nvPr/>
            </p:nvSpPr>
            <p:spPr>
              <a:xfrm>
                <a:off x="7056479" y="1541383"/>
                <a:ext cx="515914" cy="369692"/>
              </a:xfrm>
              <a:custGeom>
                <a:avLst/>
                <a:gdLst>
                  <a:gd name="connsiteX0" fmla="*/ 0 w 1335881"/>
                  <a:gd name="connsiteY0" fmla="*/ 0 h 957262"/>
                  <a:gd name="connsiteX1" fmla="*/ 0 w 1335881"/>
                  <a:gd name="connsiteY1" fmla="*/ 957262 h 957262"/>
                  <a:gd name="connsiteX2" fmla="*/ 1335881 w 1335881"/>
                  <a:gd name="connsiteY2" fmla="*/ 957262 h 957262"/>
                </a:gdLst>
                <a:ahLst/>
                <a:cxnLst>
                  <a:cxn ang="0">
                    <a:pos x="connsiteX0" y="connsiteY0"/>
                  </a:cxn>
                  <a:cxn ang="0">
                    <a:pos x="connsiteX1" y="connsiteY1"/>
                  </a:cxn>
                  <a:cxn ang="0">
                    <a:pos x="connsiteX2" y="connsiteY2"/>
                  </a:cxn>
                </a:cxnLst>
                <a:rect l="l" t="t" r="r" b="b"/>
                <a:pathLst>
                  <a:path w="1335881" h="957262">
                    <a:moveTo>
                      <a:pt x="0" y="0"/>
                    </a:moveTo>
                    <a:lnTo>
                      <a:pt x="0" y="957262"/>
                    </a:lnTo>
                    <a:lnTo>
                      <a:pt x="1335881" y="957262"/>
                    </a:ln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191" name="Freihandform: Form 632">
                <a:extLst>
                  <a:ext uri="{FF2B5EF4-FFF2-40B4-BE49-F238E27FC236}">
                    <a16:creationId xmlns:a16="http://schemas.microsoft.com/office/drawing/2014/main" id="{5477C490-75F7-4EDA-9631-2E18477FBDBC}"/>
                  </a:ext>
                </a:extLst>
              </p:cNvPr>
              <p:cNvSpPr/>
              <p:nvPr/>
            </p:nvSpPr>
            <p:spPr>
              <a:xfrm>
                <a:off x="5470839"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sp>
            <p:nvSpPr>
              <p:cNvPr id="192" name="Freihandform: Form 633">
                <a:extLst>
                  <a:ext uri="{FF2B5EF4-FFF2-40B4-BE49-F238E27FC236}">
                    <a16:creationId xmlns:a16="http://schemas.microsoft.com/office/drawing/2014/main" id="{A21C3527-D992-4448-B4BD-94E45FD398FE}"/>
                  </a:ext>
                </a:extLst>
              </p:cNvPr>
              <p:cNvSpPr/>
              <p:nvPr/>
            </p:nvSpPr>
            <p:spPr>
              <a:xfrm>
                <a:off x="6996887" y="2449121"/>
                <a:ext cx="400548" cy="190213"/>
              </a:xfrm>
              <a:custGeom>
                <a:avLst/>
                <a:gdLst>
                  <a:gd name="connsiteX0" fmla="*/ 0 w 1033348"/>
                  <a:gd name="connsiteY0" fmla="*/ 0 h 491100"/>
                  <a:gd name="connsiteX1" fmla="*/ 1033348 w 1033348"/>
                  <a:gd name="connsiteY1" fmla="*/ 0 h 491100"/>
                  <a:gd name="connsiteX2" fmla="*/ 1025660 w 1033348"/>
                  <a:gd name="connsiteY2" fmla="*/ 76265 h 491100"/>
                  <a:gd name="connsiteX3" fmla="*/ 516674 w 1033348"/>
                  <a:gd name="connsiteY3" fmla="*/ 491100 h 491100"/>
                  <a:gd name="connsiteX4" fmla="*/ 7688 w 1033348"/>
                  <a:gd name="connsiteY4" fmla="*/ 76265 h 491100"/>
                  <a:gd name="connsiteX0" fmla="*/ 1025716 w 1025716"/>
                  <a:gd name="connsiteY0" fmla="*/ 0 h 491100"/>
                  <a:gd name="connsiteX1" fmla="*/ 1018028 w 1025716"/>
                  <a:gd name="connsiteY1" fmla="*/ 76265 h 491100"/>
                  <a:gd name="connsiteX2" fmla="*/ 509042 w 1025716"/>
                  <a:gd name="connsiteY2" fmla="*/ 491100 h 491100"/>
                  <a:gd name="connsiteX3" fmla="*/ 56 w 1025716"/>
                  <a:gd name="connsiteY3" fmla="*/ 76265 h 491100"/>
                  <a:gd name="connsiteX4" fmla="*/ 83808 w 1025716"/>
                  <a:gd name="connsiteY4" fmla="*/ 91440 h 491100"/>
                  <a:gd name="connsiteX0" fmla="*/ 1037158 w 1037158"/>
                  <a:gd name="connsiteY0" fmla="*/ 1429 h 492529"/>
                  <a:gd name="connsiteX1" fmla="*/ 1029470 w 1037158"/>
                  <a:gd name="connsiteY1" fmla="*/ 77694 h 492529"/>
                  <a:gd name="connsiteX2" fmla="*/ 520484 w 1037158"/>
                  <a:gd name="connsiteY2" fmla="*/ 492529 h 492529"/>
                  <a:gd name="connsiteX3" fmla="*/ 11498 w 1037158"/>
                  <a:gd name="connsiteY3" fmla="*/ 77694 h 492529"/>
                  <a:gd name="connsiteX4" fmla="*/ 0 w 1037158"/>
                  <a:gd name="connsiteY4" fmla="*/ 0 h 49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7158" h="492529">
                    <a:moveTo>
                      <a:pt x="1037158" y="1429"/>
                    </a:moveTo>
                    <a:lnTo>
                      <a:pt x="1029470" y="77694"/>
                    </a:lnTo>
                    <a:cubicBezTo>
                      <a:pt x="981025" y="314440"/>
                      <a:pt x="771552" y="492529"/>
                      <a:pt x="520484" y="492529"/>
                    </a:cubicBezTo>
                    <a:cubicBezTo>
                      <a:pt x="269416" y="492529"/>
                      <a:pt x="59944" y="314440"/>
                      <a:pt x="11498" y="77694"/>
                    </a:cubicBezTo>
                    <a:cubicBezTo>
                      <a:pt x="8935" y="52272"/>
                      <a:pt x="0" y="0"/>
                      <a:pt x="0" y="0"/>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grpSp>
      </p:grpSp>
      <p:sp>
        <p:nvSpPr>
          <p:cNvPr id="201" name="TextBox 200">
            <a:extLst>
              <a:ext uri="{FF2B5EF4-FFF2-40B4-BE49-F238E27FC236}">
                <a16:creationId xmlns:a16="http://schemas.microsoft.com/office/drawing/2014/main" id="{977B78A9-9769-45E0-91E7-086CB6E0B477}"/>
              </a:ext>
            </a:extLst>
          </p:cNvPr>
          <p:cNvSpPr txBox="1"/>
          <p:nvPr/>
        </p:nvSpPr>
        <p:spPr>
          <a:xfrm>
            <a:off x="9056109" y="3908275"/>
            <a:ext cx="1087593" cy="565662"/>
          </a:xfrm>
          <a:prstGeom prst="rect">
            <a:avLst/>
          </a:prstGeom>
          <a:solidFill>
            <a:schemeClr val="bg1">
              <a:alpha val="82000"/>
            </a:schemeClr>
          </a:solidFill>
        </p:spPr>
        <p:txBody>
          <a:bodyPr vert="horz" wrap="none" lIns="48000" tIns="24000" rIns="48000" bIns="24000" rtlCol="0">
            <a:spAutoFit/>
          </a:bodyPr>
          <a:lstStyle>
            <a:defPPr>
              <a:defRPr lang="en-GB"/>
            </a:defPPr>
            <a:lvl1pPr marL="0" marR="0" lvl="0" indent="0" defTabSz="895350" eaLnBrk="1" fontAlgn="auto" latinLnBrk="0" hangingPunct="1">
              <a:lnSpc>
                <a:spcPct val="100000"/>
              </a:lnSpc>
              <a:spcBef>
                <a:spcPts val="0"/>
              </a:spcBef>
              <a:spcAft>
                <a:spcPts val="0"/>
              </a:spcAft>
              <a:buClr>
                <a:srgbClr val="124191"/>
              </a:buClr>
              <a:buSzPct val="100000"/>
              <a:buFontTx/>
              <a:buNone/>
              <a:tabLst/>
              <a:defRPr kumimoji="0" sz="800" b="0" i="0" u="none" strike="noStrike" kern="0" cap="none" spc="0" normalizeH="0" baseline="0">
                <a:ln>
                  <a:noFill/>
                </a:ln>
                <a:solidFill>
                  <a:schemeClr val="tx2"/>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lnSpc>
                <a:spcPct val="90000"/>
              </a:lnSpc>
              <a:defRPr/>
            </a:pPr>
            <a:r>
              <a:rPr lang="en-US" sz="1867">
                <a:solidFill>
                  <a:srgbClr val="00C9FF"/>
                </a:solidFill>
              </a:rPr>
              <a:t>8K video </a:t>
            </a:r>
            <a:br>
              <a:rPr lang="en-US" sz="1867">
                <a:solidFill>
                  <a:srgbClr val="00C9FF"/>
                </a:solidFill>
              </a:rPr>
            </a:br>
            <a:r>
              <a:rPr lang="en-US" sz="1867">
                <a:solidFill>
                  <a:srgbClr val="00C9FF"/>
                </a:solidFill>
              </a:rPr>
              <a:t>streaming</a:t>
            </a:r>
          </a:p>
        </p:txBody>
      </p:sp>
      <p:cxnSp>
        <p:nvCxnSpPr>
          <p:cNvPr id="202" name="Gerader Verbinder 634">
            <a:extLst>
              <a:ext uri="{FF2B5EF4-FFF2-40B4-BE49-F238E27FC236}">
                <a16:creationId xmlns:a16="http://schemas.microsoft.com/office/drawing/2014/main" id="{2D63BFA0-DB08-48EE-8C29-D4832D7F777F}"/>
              </a:ext>
            </a:extLst>
          </p:cNvPr>
          <p:cNvCxnSpPr>
            <a:cxnSpLocks/>
          </p:cNvCxnSpPr>
          <p:nvPr/>
        </p:nvCxnSpPr>
        <p:spPr>
          <a:xfrm>
            <a:off x="6187616" y="4107188"/>
            <a:ext cx="466653" cy="549841"/>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Gerader Verbinder 635">
            <a:extLst>
              <a:ext uri="{FF2B5EF4-FFF2-40B4-BE49-F238E27FC236}">
                <a16:creationId xmlns:a16="http://schemas.microsoft.com/office/drawing/2014/main" id="{ADAB4987-E797-4ED1-8766-1FEDFAD825B6}"/>
              </a:ext>
            </a:extLst>
          </p:cNvPr>
          <p:cNvCxnSpPr>
            <a:cxnSpLocks/>
          </p:cNvCxnSpPr>
          <p:nvPr/>
        </p:nvCxnSpPr>
        <p:spPr>
          <a:xfrm flipH="1">
            <a:off x="6042991" y="4150213"/>
            <a:ext cx="11311" cy="1166099"/>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04" name="TextBox 125">
            <a:extLst>
              <a:ext uri="{FF2B5EF4-FFF2-40B4-BE49-F238E27FC236}">
                <a16:creationId xmlns:a16="http://schemas.microsoft.com/office/drawing/2014/main" id="{8A489673-DA64-4FB3-8B32-C00C295D06EC}"/>
              </a:ext>
            </a:extLst>
          </p:cNvPr>
          <p:cNvSpPr txBox="1"/>
          <p:nvPr/>
        </p:nvSpPr>
        <p:spPr>
          <a:xfrm>
            <a:off x="10708664" y="3075993"/>
            <a:ext cx="989811" cy="307066"/>
          </a:xfrm>
          <a:prstGeom prst="rect">
            <a:avLst/>
          </a:prstGeom>
          <a:noFill/>
        </p:spPr>
        <p:txBody>
          <a:bodyPr vert="horz" wrap="none" lIns="48000" tIns="24000" rIns="48000" bIns="24000" rtlCol="0">
            <a:spAutoFit/>
          </a:bodyPr>
          <a:lstStyle>
            <a:lvl1pPr marL="0" lvl="0" indent="0" defTabSz="895350" eaLnBrk="1" latinLnBrk="0" hangingPunct="1">
              <a:buClr>
                <a:schemeClr val="tx2"/>
              </a:buClr>
              <a:buSzPct val="100000"/>
              <a:defRPr lang="x-none" sz="1400" baseline="0">
                <a:latin typeface="+mn-lt"/>
              </a:defRPr>
            </a:lvl1pPr>
            <a:lvl2pPr marL="193675" lvl="1" indent="-192088" defTabSz="895350" eaLnBrk="1" latinLnBrk="0" hangingPunct="1">
              <a:buClr>
                <a:schemeClr val="tx2"/>
              </a:buClr>
              <a:buSzPct val="125000"/>
              <a:buFont typeface="Arial" charset="0"/>
              <a:buChar char="▪"/>
              <a:defRPr lang="x-none" sz="1400" baseline="0">
                <a:latin typeface="+mn-lt"/>
              </a:defRPr>
            </a:lvl2pPr>
            <a:lvl3pPr marL="457200" lvl="2" indent="-261938" defTabSz="895350" eaLnBrk="1" latinLnBrk="0" hangingPunct="1">
              <a:buClr>
                <a:schemeClr val="tx2"/>
              </a:buClr>
              <a:buSzPct val="120000"/>
              <a:buFont typeface="Arial" charset="0"/>
              <a:buChar char="–"/>
              <a:defRPr lang="x-none" sz="1400" baseline="0">
                <a:latin typeface="+mn-lt"/>
              </a:defRPr>
            </a:lvl3pPr>
            <a:lvl4pPr marL="614363" lvl="3" indent="-155575" defTabSz="895350" eaLnBrk="1" latinLnBrk="0" hangingPunct="1">
              <a:buClr>
                <a:schemeClr val="tx2"/>
              </a:buClr>
              <a:buSzPct val="120000"/>
              <a:buFont typeface="Arial" charset="0"/>
              <a:buChar char="▫"/>
              <a:defRPr lang="x-none" sz="1400" baseline="0">
                <a:latin typeface="+mn-lt"/>
              </a:defRPr>
            </a:lvl4pPr>
            <a:lvl5pPr marL="749808" lvl="4" indent="-130175" defTabSz="895350" eaLnBrk="1" latinLnBrk="0" hangingPunct="1">
              <a:buClr>
                <a:schemeClr val="tx2"/>
              </a:buClr>
              <a:buSzPct val="89000"/>
              <a:buFont typeface="Arial" charset="0"/>
              <a:buChar char="-"/>
              <a:defRPr lang="x-none" sz="1400" baseline="0">
                <a:latin typeface="+mn-lt"/>
              </a:defRPr>
            </a:lvl5pPr>
            <a:lvl6pPr marL="749808" indent="-130175" defTabSz="895350" fontAlgn="base">
              <a:spcBef>
                <a:spcPct val="0"/>
              </a:spcBef>
              <a:spcAft>
                <a:spcPct val="0"/>
              </a:spcAft>
              <a:buClr>
                <a:schemeClr val="tx2"/>
              </a:buClr>
              <a:buSzPct val="89000"/>
              <a:buFont typeface="Arial" charset="0"/>
              <a:buChar char="-"/>
              <a:defRPr lang="x-none" baseline="0">
                <a:latin typeface="+mn-lt"/>
              </a:defRPr>
            </a:lvl6pPr>
            <a:lvl7pPr marL="749808" indent="-130175" defTabSz="895350" fontAlgn="base">
              <a:spcBef>
                <a:spcPct val="0"/>
              </a:spcBef>
              <a:spcAft>
                <a:spcPct val="0"/>
              </a:spcAft>
              <a:buClr>
                <a:schemeClr val="tx2"/>
              </a:buClr>
              <a:buSzPct val="89000"/>
              <a:buFont typeface="Arial" charset="0"/>
              <a:buChar char="-"/>
              <a:defRPr lang="x-none" baseline="0">
                <a:latin typeface="+mn-lt"/>
              </a:defRPr>
            </a:lvl7pPr>
            <a:lvl8pPr marL="749808" indent="-130175" defTabSz="895350" fontAlgn="base">
              <a:spcBef>
                <a:spcPct val="0"/>
              </a:spcBef>
              <a:spcAft>
                <a:spcPct val="0"/>
              </a:spcAft>
              <a:buClr>
                <a:schemeClr val="tx2"/>
              </a:buClr>
              <a:buSzPct val="89000"/>
              <a:buFont typeface="Arial" charset="0"/>
              <a:buChar char="-"/>
              <a:defRPr lang="x-none" baseline="0">
                <a:latin typeface="+mn-lt"/>
              </a:defRPr>
            </a:lvl8pPr>
            <a:lvl9pPr marL="749808" indent="-130175" defTabSz="895350" fontAlgn="base">
              <a:spcBef>
                <a:spcPct val="0"/>
              </a:spcBef>
              <a:spcAft>
                <a:spcPct val="0"/>
              </a:spcAft>
              <a:buClr>
                <a:schemeClr val="tx2"/>
              </a:buClr>
              <a:buSzPct val="89000"/>
              <a:buFont typeface="Arial" charset="0"/>
              <a:buChar char="-"/>
              <a:defRPr lang="x-none" baseline="0">
                <a:latin typeface="+mn-lt"/>
              </a:defRPr>
            </a:lvl9pPr>
          </a:lstStyle>
          <a:p>
            <a:pPr defTabSz="1193770">
              <a:lnSpc>
                <a:spcPct val="90000"/>
              </a:lnSpc>
              <a:buClr>
                <a:srgbClr val="124191"/>
              </a:buClr>
              <a:defRPr/>
            </a:pPr>
            <a:r>
              <a:rPr lang="en-US" sz="1867" kern="0">
                <a:solidFill>
                  <a:srgbClr val="00C9FF"/>
                </a:solidFill>
                <a:latin typeface="Nokia Pure Text Light"/>
              </a:rPr>
              <a:t>Hotspots</a:t>
            </a:r>
          </a:p>
        </p:txBody>
      </p:sp>
      <p:grpSp>
        <p:nvGrpSpPr>
          <p:cNvPr id="205" name="Gruppieren 637">
            <a:extLst>
              <a:ext uri="{FF2B5EF4-FFF2-40B4-BE49-F238E27FC236}">
                <a16:creationId xmlns:a16="http://schemas.microsoft.com/office/drawing/2014/main" id="{01F957B5-4876-479F-BE38-DFEDBD66D1FB}"/>
              </a:ext>
            </a:extLst>
          </p:cNvPr>
          <p:cNvGrpSpPr>
            <a:grpSpLocks noChangeAspect="1"/>
          </p:cNvGrpSpPr>
          <p:nvPr/>
        </p:nvGrpSpPr>
        <p:grpSpPr>
          <a:xfrm>
            <a:off x="894895" y="4661139"/>
            <a:ext cx="144391" cy="305595"/>
            <a:chOff x="2519772" y="2429466"/>
            <a:chExt cx="278016" cy="588409"/>
          </a:xfrm>
        </p:grpSpPr>
        <p:sp>
          <p:nvSpPr>
            <p:cNvPr id="206" name="Ellipse 638">
              <a:extLst>
                <a:ext uri="{FF2B5EF4-FFF2-40B4-BE49-F238E27FC236}">
                  <a16:creationId xmlns:a16="http://schemas.microsoft.com/office/drawing/2014/main" id="{0FAC872E-1FA4-476C-A720-92053B66640D}"/>
                </a:ext>
              </a:extLst>
            </p:cNvPr>
            <p:cNvSpPr/>
            <p:nvPr/>
          </p:nvSpPr>
          <p:spPr>
            <a:xfrm>
              <a:off x="2519772" y="2429466"/>
              <a:ext cx="278016" cy="278016"/>
            </a:xfrm>
            <a:prstGeom prst="ellipse">
              <a:avLst/>
            </a:prstGeom>
            <a:solidFill>
              <a:schemeClr val="bg1"/>
            </a:solid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a:defRPr/>
              </a:pPr>
              <a:endParaRPr lang="en-US" sz="1600">
                <a:solidFill>
                  <a:srgbClr val="FFFFFF"/>
                </a:solidFill>
                <a:latin typeface="Nokia Pure Text Light"/>
              </a:endParaRPr>
            </a:p>
          </p:txBody>
        </p:sp>
        <p:cxnSp>
          <p:nvCxnSpPr>
            <p:cNvPr id="207" name="Gerader Verbinder 639">
              <a:extLst>
                <a:ext uri="{FF2B5EF4-FFF2-40B4-BE49-F238E27FC236}">
                  <a16:creationId xmlns:a16="http://schemas.microsoft.com/office/drawing/2014/main" id="{0C3A50E6-55D8-4847-B488-67E3208B1436}"/>
                </a:ext>
              </a:extLst>
            </p:cNvPr>
            <p:cNvCxnSpPr/>
            <p:nvPr/>
          </p:nvCxnSpPr>
          <p:spPr>
            <a:xfrm>
              <a:off x="2658780" y="2709863"/>
              <a:ext cx="0" cy="308012"/>
            </a:xfrm>
            <a:prstGeom prst="line">
              <a:avLst/>
            </a:prstGeom>
            <a:ln w="9525" cmpd="sng">
              <a:solidFill>
                <a:schemeClr val="tx2"/>
              </a:solidFill>
            </a:ln>
            <a:effectLst/>
          </p:spPr>
          <p:style>
            <a:lnRef idx="2">
              <a:schemeClr val="accent1"/>
            </a:lnRef>
            <a:fillRef idx="0">
              <a:schemeClr val="accent1"/>
            </a:fillRef>
            <a:effectRef idx="1">
              <a:schemeClr val="accent1"/>
            </a:effectRef>
            <a:fontRef idx="minor">
              <a:schemeClr val="tx1"/>
            </a:fontRef>
          </p:style>
        </p:cxnSp>
      </p:grpSp>
      <p:cxnSp>
        <p:nvCxnSpPr>
          <p:cNvPr id="208" name="Gerader Verbinder 4">
            <a:extLst>
              <a:ext uri="{FF2B5EF4-FFF2-40B4-BE49-F238E27FC236}">
                <a16:creationId xmlns:a16="http://schemas.microsoft.com/office/drawing/2014/main" id="{38F030BD-0ED9-4823-B091-FFB12ADFD8A6}"/>
              </a:ext>
            </a:extLst>
          </p:cNvPr>
          <p:cNvCxnSpPr>
            <a:cxnSpLocks/>
            <a:stCxn id="22" idx="2"/>
            <a:endCxn id="16" idx="0"/>
          </p:cNvCxnSpPr>
          <p:nvPr/>
        </p:nvCxnSpPr>
        <p:spPr>
          <a:xfrm flipH="1">
            <a:off x="864870" y="2530187"/>
            <a:ext cx="948329" cy="159061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09" name="Gerader Verbinder 260">
            <a:extLst>
              <a:ext uri="{FF2B5EF4-FFF2-40B4-BE49-F238E27FC236}">
                <a16:creationId xmlns:a16="http://schemas.microsoft.com/office/drawing/2014/main" id="{BD671AD7-D70C-4F28-A5A8-CBC5E82F6C14}"/>
              </a:ext>
            </a:extLst>
          </p:cNvPr>
          <p:cNvCxnSpPr>
            <a:cxnSpLocks/>
            <a:stCxn id="22" idx="2"/>
            <a:endCxn id="18" idx="0"/>
          </p:cNvCxnSpPr>
          <p:nvPr/>
        </p:nvCxnSpPr>
        <p:spPr>
          <a:xfrm flipH="1">
            <a:off x="1772323" y="2530187"/>
            <a:ext cx="40876" cy="1068101"/>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0" name="Gerader Verbinder 261">
            <a:extLst>
              <a:ext uri="{FF2B5EF4-FFF2-40B4-BE49-F238E27FC236}">
                <a16:creationId xmlns:a16="http://schemas.microsoft.com/office/drawing/2014/main" id="{F7503D8B-E521-488E-9034-4AD6F08726B1}"/>
              </a:ext>
            </a:extLst>
          </p:cNvPr>
          <p:cNvCxnSpPr>
            <a:cxnSpLocks/>
            <a:stCxn id="22" idx="2"/>
            <a:endCxn id="17" idx="0"/>
          </p:cNvCxnSpPr>
          <p:nvPr/>
        </p:nvCxnSpPr>
        <p:spPr>
          <a:xfrm>
            <a:off x="1813199" y="2530187"/>
            <a:ext cx="978127" cy="1454953"/>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1" name="Gerader Verbinder 263">
            <a:extLst>
              <a:ext uri="{FF2B5EF4-FFF2-40B4-BE49-F238E27FC236}">
                <a16:creationId xmlns:a16="http://schemas.microsoft.com/office/drawing/2014/main" id="{2D3C4942-C220-4809-A008-A836F9C29E1F}"/>
              </a:ext>
            </a:extLst>
          </p:cNvPr>
          <p:cNvCxnSpPr>
            <a:cxnSpLocks/>
            <a:stCxn id="21" idx="2"/>
            <a:endCxn id="15" idx="0"/>
          </p:cNvCxnSpPr>
          <p:nvPr/>
        </p:nvCxnSpPr>
        <p:spPr>
          <a:xfrm flipH="1">
            <a:off x="4467903" y="2530187"/>
            <a:ext cx="136489" cy="1888942"/>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2" name="Gerader Verbinder 264">
            <a:extLst>
              <a:ext uri="{FF2B5EF4-FFF2-40B4-BE49-F238E27FC236}">
                <a16:creationId xmlns:a16="http://schemas.microsoft.com/office/drawing/2014/main" id="{76DF7132-922D-4B5E-B99E-9AB4C65FCE31}"/>
              </a:ext>
            </a:extLst>
          </p:cNvPr>
          <p:cNvCxnSpPr>
            <a:cxnSpLocks/>
            <a:stCxn id="21" idx="2"/>
            <a:endCxn id="14" idx="0"/>
          </p:cNvCxnSpPr>
          <p:nvPr/>
        </p:nvCxnSpPr>
        <p:spPr>
          <a:xfrm>
            <a:off x="4604392" y="2530187"/>
            <a:ext cx="1846615" cy="1271591"/>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3" name="Gerader Verbinder 265">
            <a:extLst>
              <a:ext uri="{FF2B5EF4-FFF2-40B4-BE49-F238E27FC236}">
                <a16:creationId xmlns:a16="http://schemas.microsoft.com/office/drawing/2014/main" id="{D6EE94A9-CC10-443A-991F-F17A44913360}"/>
              </a:ext>
            </a:extLst>
          </p:cNvPr>
          <p:cNvCxnSpPr>
            <a:cxnSpLocks/>
            <a:stCxn id="24" idx="2"/>
            <a:endCxn id="19" idx="0"/>
          </p:cNvCxnSpPr>
          <p:nvPr/>
        </p:nvCxnSpPr>
        <p:spPr>
          <a:xfrm>
            <a:off x="7395585" y="2530187"/>
            <a:ext cx="1043214" cy="811305"/>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4" name="Gerader Verbinder 266">
            <a:extLst>
              <a:ext uri="{FF2B5EF4-FFF2-40B4-BE49-F238E27FC236}">
                <a16:creationId xmlns:a16="http://schemas.microsoft.com/office/drawing/2014/main" id="{64570CF8-6738-4728-943F-1A916CD08C3C}"/>
              </a:ext>
            </a:extLst>
          </p:cNvPr>
          <p:cNvCxnSpPr>
            <a:cxnSpLocks/>
            <a:stCxn id="24" idx="2"/>
            <a:endCxn id="14" idx="0"/>
          </p:cNvCxnSpPr>
          <p:nvPr/>
        </p:nvCxnSpPr>
        <p:spPr>
          <a:xfrm flipH="1">
            <a:off x="6451007" y="2530187"/>
            <a:ext cx="944578" cy="1271591"/>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5" name="Gerader Verbinder 267">
            <a:extLst>
              <a:ext uri="{FF2B5EF4-FFF2-40B4-BE49-F238E27FC236}">
                <a16:creationId xmlns:a16="http://schemas.microsoft.com/office/drawing/2014/main" id="{26C12644-EE1C-4879-ACF0-805239AD14C5}"/>
              </a:ext>
            </a:extLst>
          </p:cNvPr>
          <p:cNvCxnSpPr>
            <a:cxnSpLocks/>
            <a:stCxn id="23" idx="2"/>
            <a:endCxn id="19" idx="0"/>
          </p:cNvCxnSpPr>
          <p:nvPr/>
        </p:nvCxnSpPr>
        <p:spPr>
          <a:xfrm flipH="1">
            <a:off x="8438799" y="2530187"/>
            <a:ext cx="1747981" cy="811305"/>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6" name="Gerader Verbinder 268">
            <a:extLst>
              <a:ext uri="{FF2B5EF4-FFF2-40B4-BE49-F238E27FC236}">
                <a16:creationId xmlns:a16="http://schemas.microsoft.com/office/drawing/2014/main" id="{C4818AA7-2A8A-4876-B059-C52716E11087}"/>
              </a:ext>
            </a:extLst>
          </p:cNvPr>
          <p:cNvCxnSpPr>
            <a:cxnSpLocks/>
            <a:stCxn id="23" idx="2"/>
            <a:endCxn id="204" idx="0"/>
          </p:cNvCxnSpPr>
          <p:nvPr/>
        </p:nvCxnSpPr>
        <p:spPr>
          <a:xfrm>
            <a:off x="10186780" y="2530187"/>
            <a:ext cx="1016790" cy="545806"/>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17" name="Gerader Verbinder 277">
            <a:extLst>
              <a:ext uri="{FF2B5EF4-FFF2-40B4-BE49-F238E27FC236}">
                <a16:creationId xmlns:a16="http://schemas.microsoft.com/office/drawing/2014/main" id="{CB5D6BE8-5631-4B21-8DC4-1A58012703A8}"/>
              </a:ext>
            </a:extLst>
          </p:cNvPr>
          <p:cNvCxnSpPr>
            <a:cxnSpLocks/>
            <a:stCxn id="23" idx="2"/>
            <a:endCxn id="201" idx="0"/>
          </p:cNvCxnSpPr>
          <p:nvPr/>
        </p:nvCxnSpPr>
        <p:spPr>
          <a:xfrm flipH="1">
            <a:off x="9599906" y="2530187"/>
            <a:ext cx="586874" cy="1378088"/>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218" name="Gruppieren 127">
            <a:extLst>
              <a:ext uri="{FF2B5EF4-FFF2-40B4-BE49-F238E27FC236}">
                <a16:creationId xmlns:a16="http://schemas.microsoft.com/office/drawing/2014/main" id="{B5F51CCC-CD37-4D6F-AA61-CFBA6CC70966}"/>
              </a:ext>
            </a:extLst>
          </p:cNvPr>
          <p:cNvGrpSpPr/>
          <p:nvPr/>
        </p:nvGrpSpPr>
        <p:grpSpPr>
          <a:xfrm>
            <a:off x="5414951" y="5405474"/>
            <a:ext cx="1471480" cy="409599"/>
            <a:chOff x="2962907" y="4067951"/>
            <a:chExt cx="1103610" cy="307199"/>
          </a:xfrm>
        </p:grpSpPr>
        <p:sp>
          <p:nvSpPr>
            <p:cNvPr id="219" name="Freihandform: Form 124">
              <a:extLst>
                <a:ext uri="{FF2B5EF4-FFF2-40B4-BE49-F238E27FC236}">
                  <a16:creationId xmlns:a16="http://schemas.microsoft.com/office/drawing/2014/main" id="{6DC0884F-22E2-4482-B6AF-02DEF19BE21F}"/>
                </a:ext>
              </a:extLst>
            </p:cNvPr>
            <p:cNvSpPr/>
            <p:nvPr/>
          </p:nvSpPr>
          <p:spPr>
            <a:xfrm flipH="1">
              <a:off x="2962907" y="4067951"/>
              <a:ext cx="1103610" cy="307199"/>
            </a:xfrm>
            <a:custGeom>
              <a:avLst/>
              <a:gdLst>
                <a:gd name="connsiteX0" fmla="*/ 3968750 w 4273550"/>
                <a:gd name="connsiteY0" fmla="*/ 850900 h 860425"/>
                <a:gd name="connsiteX1" fmla="*/ 4273550 w 4273550"/>
                <a:gd name="connsiteY1" fmla="*/ 504825 h 860425"/>
                <a:gd name="connsiteX2" fmla="*/ 3924300 w 4273550"/>
                <a:gd name="connsiteY2" fmla="*/ 504825 h 860425"/>
                <a:gd name="connsiteX3" fmla="*/ 3587750 w 4273550"/>
                <a:gd name="connsiteY3" fmla="*/ 285750 h 860425"/>
                <a:gd name="connsiteX4" fmla="*/ 3441700 w 4273550"/>
                <a:gd name="connsiteY4" fmla="*/ 215900 h 860425"/>
                <a:gd name="connsiteX5" fmla="*/ 3000375 w 4273550"/>
                <a:gd name="connsiteY5" fmla="*/ 69850 h 860425"/>
                <a:gd name="connsiteX6" fmla="*/ 2940050 w 4273550"/>
                <a:gd name="connsiteY6" fmla="*/ 69850 h 860425"/>
                <a:gd name="connsiteX7" fmla="*/ 2838450 w 4273550"/>
                <a:gd name="connsiteY7" fmla="*/ 215900 h 860425"/>
                <a:gd name="connsiteX8" fmla="*/ 1692275 w 4273550"/>
                <a:gd name="connsiteY8" fmla="*/ 215900 h 860425"/>
                <a:gd name="connsiteX9" fmla="*/ 1644650 w 4273550"/>
                <a:gd name="connsiteY9" fmla="*/ 130175 h 860425"/>
                <a:gd name="connsiteX10" fmla="*/ 1539875 w 4273550"/>
                <a:gd name="connsiteY10" fmla="*/ 130175 h 860425"/>
                <a:gd name="connsiteX11" fmla="*/ 1295400 w 4273550"/>
                <a:gd name="connsiteY11" fmla="*/ 0 h 860425"/>
                <a:gd name="connsiteX12" fmla="*/ 1136650 w 4273550"/>
                <a:gd name="connsiteY12" fmla="*/ 0 h 860425"/>
                <a:gd name="connsiteX13" fmla="*/ 1127125 w 4273550"/>
                <a:gd name="connsiteY13" fmla="*/ 114300 h 860425"/>
                <a:gd name="connsiteX14" fmla="*/ 885825 w 4273550"/>
                <a:gd name="connsiteY14" fmla="*/ 114300 h 860425"/>
                <a:gd name="connsiteX15" fmla="*/ 879475 w 4273550"/>
                <a:gd name="connsiteY15" fmla="*/ 257175 h 860425"/>
                <a:gd name="connsiteX16" fmla="*/ 536575 w 4273550"/>
                <a:gd name="connsiteY16" fmla="*/ 257175 h 860425"/>
                <a:gd name="connsiteX17" fmla="*/ 320675 w 4273550"/>
                <a:gd name="connsiteY17" fmla="*/ 15875 h 860425"/>
                <a:gd name="connsiteX18" fmla="*/ 288925 w 4273550"/>
                <a:gd name="connsiteY18" fmla="*/ 15875 h 860425"/>
                <a:gd name="connsiteX19" fmla="*/ 431800 w 4273550"/>
                <a:gd name="connsiteY19" fmla="*/ 247650 h 860425"/>
                <a:gd name="connsiteX20" fmla="*/ 206375 w 4273550"/>
                <a:gd name="connsiteY20" fmla="*/ 542925 h 860425"/>
                <a:gd name="connsiteX21" fmla="*/ 104775 w 4273550"/>
                <a:gd name="connsiteY21" fmla="*/ 536575 h 860425"/>
                <a:gd name="connsiteX22" fmla="*/ 0 w 4273550"/>
                <a:gd name="connsiteY22" fmla="*/ 676275 h 860425"/>
                <a:gd name="connsiteX23" fmla="*/ 9525 w 4273550"/>
                <a:gd name="connsiteY23" fmla="*/ 752475 h 860425"/>
                <a:gd name="connsiteX24" fmla="*/ 98425 w 4273550"/>
                <a:gd name="connsiteY24" fmla="*/ 860425 h 860425"/>
                <a:gd name="connsiteX0" fmla="*/ 3867550 w 4273550"/>
                <a:gd name="connsiteY0" fmla="*/ 1162181 h 1162181"/>
                <a:gd name="connsiteX1" fmla="*/ 4273550 w 4273550"/>
                <a:gd name="connsiteY1" fmla="*/ 504825 h 1162181"/>
                <a:gd name="connsiteX2" fmla="*/ 3924300 w 4273550"/>
                <a:gd name="connsiteY2" fmla="*/ 504825 h 1162181"/>
                <a:gd name="connsiteX3" fmla="*/ 3587750 w 4273550"/>
                <a:gd name="connsiteY3" fmla="*/ 285750 h 1162181"/>
                <a:gd name="connsiteX4" fmla="*/ 3441700 w 4273550"/>
                <a:gd name="connsiteY4" fmla="*/ 215900 h 1162181"/>
                <a:gd name="connsiteX5" fmla="*/ 3000375 w 4273550"/>
                <a:gd name="connsiteY5" fmla="*/ 69850 h 1162181"/>
                <a:gd name="connsiteX6" fmla="*/ 2940050 w 4273550"/>
                <a:gd name="connsiteY6" fmla="*/ 69850 h 1162181"/>
                <a:gd name="connsiteX7" fmla="*/ 2838450 w 4273550"/>
                <a:gd name="connsiteY7" fmla="*/ 215900 h 1162181"/>
                <a:gd name="connsiteX8" fmla="*/ 1692275 w 4273550"/>
                <a:gd name="connsiteY8" fmla="*/ 215900 h 1162181"/>
                <a:gd name="connsiteX9" fmla="*/ 1644650 w 4273550"/>
                <a:gd name="connsiteY9" fmla="*/ 130175 h 1162181"/>
                <a:gd name="connsiteX10" fmla="*/ 1539875 w 4273550"/>
                <a:gd name="connsiteY10" fmla="*/ 130175 h 1162181"/>
                <a:gd name="connsiteX11" fmla="*/ 1295400 w 4273550"/>
                <a:gd name="connsiteY11" fmla="*/ 0 h 1162181"/>
                <a:gd name="connsiteX12" fmla="*/ 1136650 w 4273550"/>
                <a:gd name="connsiteY12" fmla="*/ 0 h 1162181"/>
                <a:gd name="connsiteX13" fmla="*/ 1127125 w 4273550"/>
                <a:gd name="connsiteY13" fmla="*/ 114300 h 1162181"/>
                <a:gd name="connsiteX14" fmla="*/ 885825 w 4273550"/>
                <a:gd name="connsiteY14" fmla="*/ 114300 h 1162181"/>
                <a:gd name="connsiteX15" fmla="*/ 879475 w 4273550"/>
                <a:gd name="connsiteY15" fmla="*/ 257175 h 1162181"/>
                <a:gd name="connsiteX16" fmla="*/ 536575 w 4273550"/>
                <a:gd name="connsiteY16" fmla="*/ 257175 h 1162181"/>
                <a:gd name="connsiteX17" fmla="*/ 320675 w 4273550"/>
                <a:gd name="connsiteY17" fmla="*/ 15875 h 1162181"/>
                <a:gd name="connsiteX18" fmla="*/ 288925 w 4273550"/>
                <a:gd name="connsiteY18" fmla="*/ 15875 h 1162181"/>
                <a:gd name="connsiteX19" fmla="*/ 431800 w 4273550"/>
                <a:gd name="connsiteY19" fmla="*/ 247650 h 1162181"/>
                <a:gd name="connsiteX20" fmla="*/ 206375 w 4273550"/>
                <a:gd name="connsiteY20" fmla="*/ 542925 h 1162181"/>
                <a:gd name="connsiteX21" fmla="*/ 104775 w 4273550"/>
                <a:gd name="connsiteY21" fmla="*/ 536575 h 1162181"/>
                <a:gd name="connsiteX22" fmla="*/ 0 w 4273550"/>
                <a:gd name="connsiteY22" fmla="*/ 676275 h 1162181"/>
                <a:gd name="connsiteX23" fmla="*/ 9525 w 4273550"/>
                <a:gd name="connsiteY23" fmla="*/ 752475 h 1162181"/>
                <a:gd name="connsiteX24" fmla="*/ 98425 w 4273550"/>
                <a:gd name="connsiteY24" fmla="*/ 860425 h 1162181"/>
                <a:gd name="connsiteX0" fmla="*/ 3867550 w 4273550"/>
                <a:gd name="connsiteY0" fmla="*/ 1162181 h 1162181"/>
                <a:gd name="connsiteX1" fmla="*/ 4273550 w 4273550"/>
                <a:gd name="connsiteY1" fmla="*/ 504825 h 1162181"/>
                <a:gd name="connsiteX2" fmla="*/ 3924300 w 4273550"/>
                <a:gd name="connsiteY2" fmla="*/ 504825 h 1162181"/>
                <a:gd name="connsiteX3" fmla="*/ 3587750 w 4273550"/>
                <a:gd name="connsiteY3" fmla="*/ 285750 h 1162181"/>
                <a:gd name="connsiteX4" fmla="*/ 3441700 w 4273550"/>
                <a:gd name="connsiteY4" fmla="*/ 215900 h 1162181"/>
                <a:gd name="connsiteX5" fmla="*/ 3000375 w 4273550"/>
                <a:gd name="connsiteY5" fmla="*/ 69850 h 1162181"/>
                <a:gd name="connsiteX6" fmla="*/ 2940050 w 4273550"/>
                <a:gd name="connsiteY6" fmla="*/ 69850 h 1162181"/>
                <a:gd name="connsiteX7" fmla="*/ 2838450 w 4273550"/>
                <a:gd name="connsiteY7" fmla="*/ 215900 h 1162181"/>
                <a:gd name="connsiteX8" fmla="*/ 1692275 w 4273550"/>
                <a:gd name="connsiteY8" fmla="*/ 215900 h 1162181"/>
                <a:gd name="connsiteX9" fmla="*/ 1644650 w 4273550"/>
                <a:gd name="connsiteY9" fmla="*/ 130175 h 1162181"/>
                <a:gd name="connsiteX10" fmla="*/ 1539875 w 4273550"/>
                <a:gd name="connsiteY10" fmla="*/ 130175 h 1162181"/>
                <a:gd name="connsiteX11" fmla="*/ 1295400 w 4273550"/>
                <a:gd name="connsiteY11" fmla="*/ 0 h 1162181"/>
                <a:gd name="connsiteX12" fmla="*/ 1136650 w 4273550"/>
                <a:gd name="connsiteY12" fmla="*/ 0 h 1162181"/>
                <a:gd name="connsiteX13" fmla="*/ 1127125 w 4273550"/>
                <a:gd name="connsiteY13" fmla="*/ 114300 h 1162181"/>
                <a:gd name="connsiteX14" fmla="*/ 885825 w 4273550"/>
                <a:gd name="connsiteY14" fmla="*/ 114300 h 1162181"/>
                <a:gd name="connsiteX15" fmla="*/ 879475 w 4273550"/>
                <a:gd name="connsiteY15" fmla="*/ 257175 h 1162181"/>
                <a:gd name="connsiteX16" fmla="*/ 536575 w 4273550"/>
                <a:gd name="connsiteY16" fmla="*/ 257175 h 1162181"/>
                <a:gd name="connsiteX17" fmla="*/ 320675 w 4273550"/>
                <a:gd name="connsiteY17" fmla="*/ 15875 h 1162181"/>
                <a:gd name="connsiteX18" fmla="*/ 288925 w 4273550"/>
                <a:gd name="connsiteY18" fmla="*/ 15875 h 1162181"/>
                <a:gd name="connsiteX19" fmla="*/ 431800 w 4273550"/>
                <a:gd name="connsiteY19" fmla="*/ 247650 h 1162181"/>
                <a:gd name="connsiteX20" fmla="*/ 206375 w 4273550"/>
                <a:gd name="connsiteY20" fmla="*/ 542925 h 1162181"/>
                <a:gd name="connsiteX21" fmla="*/ 104775 w 4273550"/>
                <a:gd name="connsiteY21" fmla="*/ 536575 h 1162181"/>
                <a:gd name="connsiteX22" fmla="*/ 0 w 4273550"/>
                <a:gd name="connsiteY22" fmla="*/ 676275 h 1162181"/>
                <a:gd name="connsiteX23" fmla="*/ 9525 w 4273550"/>
                <a:gd name="connsiteY23" fmla="*/ 752475 h 1162181"/>
                <a:gd name="connsiteX24" fmla="*/ 98425 w 4273550"/>
                <a:gd name="connsiteY24" fmla="*/ 860425 h 1162181"/>
                <a:gd name="connsiteX0" fmla="*/ 3867550 w 4273550"/>
                <a:gd name="connsiteY0" fmla="*/ 1162181 h 1162181"/>
                <a:gd name="connsiteX1" fmla="*/ 4273550 w 4273550"/>
                <a:gd name="connsiteY1" fmla="*/ 504825 h 1162181"/>
                <a:gd name="connsiteX2" fmla="*/ 3924300 w 4273550"/>
                <a:gd name="connsiteY2" fmla="*/ 504825 h 1162181"/>
                <a:gd name="connsiteX3" fmla="*/ 3587750 w 4273550"/>
                <a:gd name="connsiteY3" fmla="*/ 285750 h 1162181"/>
                <a:gd name="connsiteX4" fmla="*/ 3441700 w 4273550"/>
                <a:gd name="connsiteY4" fmla="*/ 215900 h 1162181"/>
                <a:gd name="connsiteX5" fmla="*/ 3000375 w 4273550"/>
                <a:gd name="connsiteY5" fmla="*/ 69850 h 1162181"/>
                <a:gd name="connsiteX6" fmla="*/ 2940050 w 4273550"/>
                <a:gd name="connsiteY6" fmla="*/ 69850 h 1162181"/>
                <a:gd name="connsiteX7" fmla="*/ 2838450 w 4273550"/>
                <a:gd name="connsiteY7" fmla="*/ 215900 h 1162181"/>
                <a:gd name="connsiteX8" fmla="*/ 1692275 w 4273550"/>
                <a:gd name="connsiteY8" fmla="*/ 215900 h 1162181"/>
                <a:gd name="connsiteX9" fmla="*/ 1644650 w 4273550"/>
                <a:gd name="connsiteY9" fmla="*/ 130175 h 1162181"/>
                <a:gd name="connsiteX10" fmla="*/ 1539875 w 4273550"/>
                <a:gd name="connsiteY10" fmla="*/ 130175 h 1162181"/>
                <a:gd name="connsiteX11" fmla="*/ 1295400 w 4273550"/>
                <a:gd name="connsiteY11" fmla="*/ 0 h 1162181"/>
                <a:gd name="connsiteX12" fmla="*/ 1136650 w 4273550"/>
                <a:gd name="connsiteY12" fmla="*/ 0 h 1162181"/>
                <a:gd name="connsiteX13" fmla="*/ 1127125 w 4273550"/>
                <a:gd name="connsiteY13" fmla="*/ 114300 h 1162181"/>
                <a:gd name="connsiteX14" fmla="*/ 885825 w 4273550"/>
                <a:gd name="connsiteY14" fmla="*/ 114300 h 1162181"/>
                <a:gd name="connsiteX15" fmla="*/ 879475 w 4273550"/>
                <a:gd name="connsiteY15" fmla="*/ 257175 h 1162181"/>
                <a:gd name="connsiteX16" fmla="*/ 536575 w 4273550"/>
                <a:gd name="connsiteY16" fmla="*/ 257175 h 1162181"/>
                <a:gd name="connsiteX17" fmla="*/ 320675 w 4273550"/>
                <a:gd name="connsiteY17" fmla="*/ 15875 h 1162181"/>
                <a:gd name="connsiteX18" fmla="*/ 288925 w 4273550"/>
                <a:gd name="connsiteY18" fmla="*/ 15875 h 1162181"/>
                <a:gd name="connsiteX19" fmla="*/ 431800 w 4273550"/>
                <a:gd name="connsiteY19" fmla="*/ 247650 h 1162181"/>
                <a:gd name="connsiteX20" fmla="*/ 206375 w 4273550"/>
                <a:gd name="connsiteY20" fmla="*/ 542925 h 1162181"/>
                <a:gd name="connsiteX21" fmla="*/ 104775 w 4273550"/>
                <a:gd name="connsiteY21" fmla="*/ 536575 h 1162181"/>
                <a:gd name="connsiteX22" fmla="*/ 0 w 4273550"/>
                <a:gd name="connsiteY22" fmla="*/ 676275 h 1162181"/>
                <a:gd name="connsiteX23" fmla="*/ 98425 w 4273550"/>
                <a:gd name="connsiteY23" fmla="*/ 860425 h 1162181"/>
                <a:gd name="connsiteX0" fmla="*/ 3769124 w 4175124"/>
                <a:gd name="connsiteY0" fmla="*/ 1162181 h 1162181"/>
                <a:gd name="connsiteX1" fmla="*/ 4175124 w 4175124"/>
                <a:gd name="connsiteY1" fmla="*/ 504825 h 1162181"/>
                <a:gd name="connsiteX2" fmla="*/ 3825874 w 4175124"/>
                <a:gd name="connsiteY2" fmla="*/ 504825 h 1162181"/>
                <a:gd name="connsiteX3" fmla="*/ 3489324 w 4175124"/>
                <a:gd name="connsiteY3" fmla="*/ 285750 h 1162181"/>
                <a:gd name="connsiteX4" fmla="*/ 3343274 w 4175124"/>
                <a:gd name="connsiteY4" fmla="*/ 215900 h 1162181"/>
                <a:gd name="connsiteX5" fmla="*/ 2901949 w 4175124"/>
                <a:gd name="connsiteY5" fmla="*/ 69850 h 1162181"/>
                <a:gd name="connsiteX6" fmla="*/ 2841624 w 4175124"/>
                <a:gd name="connsiteY6" fmla="*/ 69850 h 1162181"/>
                <a:gd name="connsiteX7" fmla="*/ 2740024 w 4175124"/>
                <a:gd name="connsiteY7" fmla="*/ 215900 h 1162181"/>
                <a:gd name="connsiteX8" fmla="*/ 1593849 w 4175124"/>
                <a:gd name="connsiteY8" fmla="*/ 215900 h 1162181"/>
                <a:gd name="connsiteX9" fmla="*/ 1546224 w 4175124"/>
                <a:gd name="connsiteY9" fmla="*/ 130175 h 1162181"/>
                <a:gd name="connsiteX10" fmla="*/ 1441449 w 4175124"/>
                <a:gd name="connsiteY10" fmla="*/ 130175 h 1162181"/>
                <a:gd name="connsiteX11" fmla="*/ 1196974 w 4175124"/>
                <a:gd name="connsiteY11" fmla="*/ 0 h 1162181"/>
                <a:gd name="connsiteX12" fmla="*/ 1038224 w 4175124"/>
                <a:gd name="connsiteY12" fmla="*/ 0 h 1162181"/>
                <a:gd name="connsiteX13" fmla="*/ 1028699 w 4175124"/>
                <a:gd name="connsiteY13" fmla="*/ 114300 h 1162181"/>
                <a:gd name="connsiteX14" fmla="*/ 787399 w 4175124"/>
                <a:gd name="connsiteY14" fmla="*/ 114300 h 1162181"/>
                <a:gd name="connsiteX15" fmla="*/ 781049 w 4175124"/>
                <a:gd name="connsiteY15" fmla="*/ 257175 h 1162181"/>
                <a:gd name="connsiteX16" fmla="*/ 438149 w 4175124"/>
                <a:gd name="connsiteY16" fmla="*/ 257175 h 1162181"/>
                <a:gd name="connsiteX17" fmla="*/ 222249 w 4175124"/>
                <a:gd name="connsiteY17" fmla="*/ 15875 h 1162181"/>
                <a:gd name="connsiteX18" fmla="*/ 190499 w 4175124"/>
                <a:gd name="connsiteY18" fmla="*/ 15875 h 1162181"/>
                <a:gd name="connsiteX19" fmla="*/ 333374 w 4175124"/>
                <a:gd name="connsiteY19" fmla="*/ 247650 h 1162181"/>
                <a:gd name="connsiteX20" fmla="*/ 107949 w 4175124"/>
                <a:gd name="connsiteY20" fmla="*/ 542925 h 1162181"/>
                <a:gd name="connsiteX21" fmla="*/ 6349 w 4175124"/>
                <a:gd name="connsiteY21" fmla="*/ 536575 h 1162181"/>
                <a:gd name="connsiteX22" fmla="*/ -1 w 4175124"/>
                <a:gd name="connsiteY22" fmla="*/ 860425 h 1162181"/>
                <a:gd name="connsiteX0" fmla="*/ 3769124 w 4175124"/>
                <a:gd name="connsiteY0" fmla="*/ 1162181 h 1162181"/>
                <a:gd name="connsiteX1" fmla="*/ 4175124 w 4175124"/>
                <a:gd name="connsiteY1" fmla="*/ 504825 h 1162181"/>
                <a:gd name="connsiteX2" fmla="*/ 3825874 w 4175124"/>
                <a:gd name="connsiteY2" fmla="*/ 504825 h 1162181"/>
                <a:gd name="connsiteX3" fmla="*/ 3489324 w 4175124"/>
                <a:gd name="connsiteY3" fmla="*/ 285750 h 1162181"/>
                <a:gd name="connsiteX4" fmla="*/ 3343274 w 4175124"/>
                <a:gd name="connsiteY4" fmla="*/ 215900 h 1162181"/>
                <a:gd name="connsiteX5" fmla="*/ 2901949 w 4175124"/>
                <a:gd name="connsiteY5" fmla="*/ 69850 h 1162181"/>
                <a:gd name="connsiteX6" fmla="*/ 2841624 w 4175124"/>
                <a:gd name="connsiteY6" fmla="*/ 69850 h 1162181"/>
                <a:gd name="connsiteX7" fmla="*/ 2740024 w 4175124"/>
                <a:gd name="connsiteY7" fmla="*/ 215900 h 1162181"/>
                <a:gd name="connsiteX8" fmla="*/ 1593849 w 4175124"/>
                <a:gd name="connsiteY8" fmla="*/ 215900 h 1162181"/>
                <a:gd name="connsiteX9" fmla="*/ 1546224 w 4175124"/>
                <a:gd name="connsiteY9" fmla="*/ 130175 h 1162181"/>
                <a:gd name="connsiteX10" fmla="*/ 1441449 w 4175124"/>
                <a:gd name="connsiteY10" fmla="*/ 130175 h 1162181"/>
                <a:gd name="connsiteX11" fmla="*/ 1196974 w 4175124"/>
                <a:gd name="connsiteY11" fmla="*/ 0 h 1162181"/>
                <a:gd name="connsiteX12" fmla="*/ 1038224 w 4175124"/>
                <a:gd name="connsiteY12" fmla="*/ 0 h 1162181"/>
                <a:gd name="connsiteX13" fmla="*/ 1028699 w 4175124"/>
                <a:gd name="connsiteY13" fmla="*/ 114300 h 1162181"/>
                <a:gd name="connsiteX14" fmla="*/ 787399 w 4175124"/>
                <a:gd name="connsiteY14" fmla="*/ 114300 h 1162181"/>
                <a:gd name="connsiteX15" fmla="*/ 781049 w 4175124"/>
                <a:gd name="connsiteY15" fmla="*/ 257175 h 1162181"/>
                <a:gd name="connsiteX16" fmla="*/ 438149 w 4175124"/>
                <a:gd name="connsiteY16" fmla="*/ 257175 h 1162181"/>
                <a:gd name="connsiteX17" fmla="*/ 222249 w 4175124"/>
                <a:gd name="connsiteY17" fmla="*/ 15875 h 1162181"/>
                <a:gd name="connsiteX18" fmla="*/ 190499 w 4175124"/>
                <a:gd name="connsiteY18" fmla="*/ 15875 h 1162181"/>
                <a:gd name="connsiteX19" fmla="*/ 333374 w 4175124"/>
                <a:gd name="connsiteY19" fmla="*/ 247650 h 1162181"/>
                <a:gd name="connsiteX20" fmla="*/ 107949 w 4175124"/>
                <a:gd name="connsiteY20" fmla="*/ 542925 h 1162181"/>
                <a:gd name="connsiteX21" fmla="*/ 6349 w 4175124"/>
                <a:gd name="connsiteY21" fmla="*/ 536575 h 1162181"/>
                <a:gd name="connsiteX22" fmla="*/ 0 w 4175124"/>
                <a:gd name="connsiteY22" fmla="*/ 1148702 h 1162181"/>
                <a:gd name="connsiteX0" fmla="*/ 3769124 w 4175124"/>
                <a:gd name="connsiteY0" fmla="*/ 1162181 h 1162181"/>
                <a:gd name="connsiteX1" fmla="*/ 4175124 w 4175124"/>
                <a:gd name="connsiteY1" fmla="*/ 504825 h 1162181"/>
                <a:gd name="connsiteX2" fmla="*/ 3825874 w 4175124"/>
                <a:gd name="connsiteY2" fmla="*/ 504825 h 1162181"/>
                <a:gd name="connsiteX3" fmla="*/ 3489324 w 4175124"/>
                <a:gd name="connsiteY3" fmla="*/ 285750 h 1162181"/>
                <a:gd name="connsiteX4" fmla="*/ 3343274 w 4175124"/>
                <a:gd name="connsiteY4" fmla="*/ 215900 h 1162181"/>
                <a:gd name="connsiteX5" fmla="*/ 2901949 w 4175124"/>
                <a:gd name="connsiteY5" fmla="*/ 69850 h 1162181"/>
                <a:gd name="connsiteX6" fmla="*/ 2841624 w 4175124"/>
                <a:gd name="connsiteY6" fmla="*/ 69850 h 1162181"/>
                <a:gd name="connsiteX7" fmla="*/ 2740024 w 4175124"/>
                <a:gd name="connsiteY7" fmla="*/ 215900 h 1162181"/>
                <a:gd name="connsiteX8" fmla="*/ 1593849 w 4175124"/>
                <a:gd name="connsiteY8" fmla="*/ 215900 h 1162181"/>
                <a:gd name="connsiteX9" fmla="*/ 1546224 w 4175124"/>
                <a:gd name="connsiteY9" fmla="*/ 130175 h 1162181"/>
                <a:gd name="connsiteX10" fmla="*/ 1441449 w 4175124"/>
                <a:gd name="connsiteY10" fmla="*/ 130175 h 1162181"/>
                <a:gd name="connsiteX11" fmla="*/ 1196974 w 4175124"/>
                <a:gd name="connsiteY11" fmla="*/ 0 h 1162181"/>
                <a:gd name="connsiteX12" fmla="*/ 1038224 w 4175124"/>
                <a:gd name="connsiteY12" fmla="*/ 0 h 1162181"/>
                <a:gd name="connsiteX13" fmla="*/ 1028699 w 4175124"/>
                <a:gd name="connsiteY13" fmla="*/ 114300 h 1162181"/>
                <a:gd name="connsiteX14" fmla="*/ 787399 w 4175124"/>
                <a:gd name="connsiteY14" fmla="*/ 114300 h 1162181"/>
                <a:gd name="connsiteX15" fmla="*/ 781049 w 4175124"/>
                <a:gd name="connsiteY15" fmla="*/ 257175 h 1162181"/>
                <a:gd name="connsiteX16" fmla="*/ 438149 w 4175124"/>
                <a:gd name="connsiteY16" fmla="*/ 257175 h 1162181"/>
                <a:gd name="connsiteX17" fmla="*/ 222249 w 4175124"/>
                <a:gd name="connsiteY17" fmla="*/ 15875 h 1162181"/>
                <a:gd name="connsiteX18" fmla="*/ 190499 w 4175124"/>
                <a:gd name="connsiteY18" fmla="*/ 15875 h 1162181"/>
                <a:gd name="connsiteX19" fmla="*/ 333374 w 4175124"/>
                <a:gd name="connsiteY19" fmla="*/ 247650 h 1162181"/>
                <a:gd name="connsiteX20" fmla="*/ 107949 w 4175124"/>
                <a:gd name="connsiteY20" fmla="*/ 542925 h 1162181"/>
                <a:gd name="connsiteX21" fmla="*/ 6349 w 4175124"/>
                <a:gd name="connsiteY21" fmla="*/ 536575 h 1162181"/>
                <a:gd name="connsiteX22" fmla="*/ 0 w 4175124"/>
                <a:gd name="connsiteY22" fmla="*/ 1148702 h 1162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5124" h="1162181">
                  <a:moveTo>
                    <a:pt x="3769124" y="1162181"/>
                  </a:moveTo>
                  <a:cubicBezTo>
                    <a:pt x="3985331" y="957985"/>
                    <a:pt x="4123874" y="759979"/>
                    <a:pt x="4175124" y="504825"/>
                  </a:cubicBezTo>
                  <a:lnTo>
                    <a:pt x="3825874" y="504825"/>
                  </a:lnTo>
                  <a:lnTo>
                    <a:pt x="3489324" y="285750"/>
                  </a:lnTo>
                  <a:lnTo>
                    <a:pt x="3343274" y="215900"/>
                  </a:lnTo>
                  <a:lnTo>
                    <a:pt x="2901949" y="69850"/>
                  </a:lnTo>
                  <a:lnTo>
                    <a:pt x="2841624" y="69850"/>
                  </a:lnTo>
                  <a:lnTo>
                    <a:pt x="2740024" y="215900"/>
                  </a:lnTo>
                  <a:lnTo>
                    <a:pt x="1593849" y="215900"/>
                  </a:lnTo>
                  <a:lnTo>
                    <a:pt x="1546224" y="130175"/>
                  </a:lnTo>
                  <a:lnTo>
                    <a:pt x="1441449" y="130175"/>
                  </a:lnTo>
                  <a:lnTo>
                    <a:pt x="1196974" y="0"/>
                  </a:lnTo>
                  <a:lnTo>
                    <a:pt x="1038224" y="0"/>
                  </a:lnTo>
                  <a:lnTo>
                    <a:pt x="1028699" y="114300"/>
                  </a:lnTo>
                  <a:lnTo>
                    <a:pt x="787399" y="114300"/>
                  </a:lnTo>
                  <a:lnTo>
                    <a:pt x="781049" y="257175"/>
                  </a:lnTo>
                  <a:lnTo>
                    <a:pt x="438149" y="257175"/>
                  </a:lnTo>
                  <a:lnTo>
                    <a:pt x="222249" y="15875"/>
                  </a:lnTo>
                  <a:lnTo>
                    <a:pt x="190499" y="15875"/>
                  </a:lnTo>
                  <a:lnTo>
                    <a:pt x="333374" y="247650"/>
                  </a:lnTo>
                  <a:lnTo>
                    <a:pt x="107949" y="542925"/>
                  </a:lnTo>
                  <a:lnTo>
                    <a:pt x="6349" y="536575"/>
                  </a:lnTo>
                  <a:cubicBezTo>
                    <a:pt x="4233" y="740617"/>
                    <a:pt x="2116" y="944660"/>
                    <a:pt x="0" y="1148702"/>
                  </a:cubicBez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nvGrpSpPr>
            <p:cNvPr id="220" name="Gruppieren 126">
              <a:extLst>
                <a:ext uri="{FF2B5EF4-FFF2-40B4-BE49-F238E27FC236}">
                  <a16:creationId xmlns:a16="http://schemas.microsoft.com/office/drawing/2014/main" id="{35A5C6A2-8A0C-492D-BBD0-211F41CAB8D0}"/>
                </a:ext>
              </a:extLst>
            </p:cNvPr>
            <p:cNvGrpSpPr/>
            <p:nvPr/>
          </p:nvGrpSpPr>
          <p:grpSpPr>
            <a:xfrm>
              <a:off x="3042612" y="4214942"/>
              <a:ext cx="954725" cy="35266"/>
              <a:chOff x="3265966" y="4491690"/>
              <a:chExt cx="954725" cy="35266"/>
            </a:xfrm>
          </p:grpSpPr>
          <p:sp>
            <p:nvSpPr>
              <p:cNvPr id="234" name="Freihandform: Form 342">
                <a:extLst>
                  <a:ext uri="{FF2B5EF4-FFF2-40B4-BE49-F238E27FC236}">
                    <a16:creationId xmlns:a16="http://schemas.microsoft.com/office/drawing/2014/main" id="{96F7AC09-F048-4C90-B319-79690273B1FF}"/>
                  </a:ext>
                </a:extLst>
              </p:cNvPr>
              <p:cNvSpPr/>
              <p:nvPr/>
            </p:nvSpPr>
            <p:spPr>
              <a:xfrm>
                <a:off x="3265966"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5" name="Freihandform: Form 343">
                <a:extLst>
                  <a:ext uri="{FF2B5EF4-FFF2-40B4-BE49-F238E27FC236}">
                    <a16:creationId xmlns:a16="http://schemas.microsoft.com/office/drawing/2014/main" id="{713BC662-34E5-47B8-8211-A1C770BAB4D5}"/>
                  </a:ext>
                </a:extLst>
              </p:cNvPr>
              <p:cNvSpPr/>
              <p:nvPr/>
            </p:nvSpPr>
            <p:spPr>
              <a:xfrm>
                <a:off x="3348843"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6" name="Freihandform: Form 344">
                <a:extLst>
                  <a:ext uri="{FF2B5EF4-FFF2-40B4-BE49-F238E27FC236}">
                    <a16:creationId xmlns:a16="http://schemas.microsoft.com/office/drawing/2014/main" id="{A672E113-EFBB-4693-ADBE-FDD2BC754783}"/>
                  </a:ext>
                </a:extLst>
              </p:cNvPr>
              <p:cNvSpPr/>
              <p:nvPr/>
            </p:nvSpPr>
            <p:spPr>
              <a:xfrm>
                <a:off x="3428312"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7" name="Freihandform: Form 345">
                <a:extLst>
                  <a:ext uri="{FF2B5EF4-FFF2-40B4-BE49-F238E27FC236}">
                    <a16:creationId xmlns:a16="http://schemas.microsoft.com/office/drawing/2014/main" id="{7CA7647A-490F-4CBF-97AC-EB16B80E1602}"/>
                  </a:ext>
                </a:extLst>
              </p:cNvPr>
              <p:cNvSpPr/>
              <p:nvPr/>
            </p:nvSpPr>
            <p:spPr>
              <a:xfrm>
                <a:off x="351118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8" name="Freihandform: Form 346">
                <a:extLst>
                  <a:ext uri="{FF2B5EF4-FFF2-40B4-BE49-F238E27FC236}">
                    <a16:creationId xmlns:a16="http://schemas.microsoft.com/office/drawing/2014/main" id="{50E6A3AF-0637-46D0-9695-01106BEBAD0E}"/>
                  </a:ext>
                </a:extLst>
              </p:cNvPr>
              <p:cNvSpPr/>
              <p:nvPr/>
            </p:nvSpPr>
            <p:spPr>
              <a:xfrm>
                <a:off x="3590352"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9" name="Freihandform: Form 347">
                <a:extLst>
                  <a:ext uri="{FF2B5EF4-FFF2-40B4-BE49-F238E27FC236}">
                    <a16:creationId xmlns:a16="http://schemas.microsoft.com/office/drawing/2014/main" id="{F08A9576-0090-485D-AF79-D5C69C7216FA}"/>
                  </a:ext>
                </a:extLst>
              </p:cNvPr>
              <p:cNvSpPr/>
              <p:nvPr/>
            </p:nvSpPr>
            <p:spPr>
              <a:xfrm>
                <a:off x="367322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0" name="Freihandform: Form 348">
                <a:extLst>
                  <a:ext uri="{FF2B5EF4-FFF2-40B4-BE49-F238E27FC236}">
                    <a16:creationId xmlns:a16="http://schemas.microsoft.com/office/drawing/2014/main" id="{0843C1AD-499A-4215-9B58-D0D646169C7D}"/>
                  </a:ext>
                </a:extLst>
              </p:cNvPr>
              <p:cNvSpPr/>
              <p:nvPr/>
            </p:nvSpPr>
            <p:spPr>
              <a:xfrm>
                <a:off x="3750264"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1" name="Freihandform: Form 349">
                <a:extLst>
                  <a:ext uri="{FF2B5EF4-FFF2-40B4-BE49-F238E27FC236}">
                    <a16:creationId xmlns:a16="http://schemas.microsoft.com/office/drawing/2014/main" id="{BEDF04AE-CC78-4D78-9749-1C7617581B40}"/>
                  </a:ext>
                </a:extLst>
              </p:cNvPr>
              <p:cNvSpPr/>
              <p:nvPr/>
            </p:nvSpPr>
            <p:spPr>
              <a:xfrm>
                <a:off x="3833141"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2" name="Freihandform: Form 350">
                <a:extLst>
                  <a:ext uri="{FF2B5EF4-FFF2-40B4-BE49-F238E27FC236}">
                    <a16:creationId xmlns:a16="http://schemas.microsoft.com/office/drawing/2014/main" id="{5A6701D1-6AB4-4F68-B8E7-9D35F47BD387}"/>
                  </a:ext>
                </a:extLst>
              </p:cNvPr>
              <p:cNvSpPr/>
              <p:nvPr/>
            </p:nvSpPr>
            <p:spPr>
              <a:xfrm>
                <a:off x="3909680"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3" name="Freihandform: Form 351">
                <a:extLst>
                  <a:ext uri="{FF2B5EF4-FFF2-40B4-BE49-F238E27FC236}">
                    <a16:creationId xmlns:a16="http://schemas.microsoft.com/office/drawing/2014/main" id="{E117F5E2-1224-4905-8AC5-BF0E5E5836AF}"/>
                  </a:ext>
                </a:extLst>
              </p:cNvPr>
              <p:cNvSpPr/>
              <p:nvPr/>
            </p:nvSpPr>
            <p:spPr>
              <a:xfrm>
                <a:off x="4030283"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4" name="Freihandform: Form 352">
                <a:extLst>
                  <a:ext uri="{FF2B5EF4-FFF2-40B4-BE49-F238E27FC236}">
                    <a16:creationId xmlns:a16="http://schemas.microsoft.com/office/drawing/2014/main" id="{9128A2B5-AE4A-47C9-8DFC-76E0915BEE73}"/>
                  </a:ext>
                </a:extLst>
              </p:cNvPr>
              <p:cNvSpPr/>
              <p:nvPr/>
            </p:nvSpPr>
            <p:spPr>
              <a:xfrm>
                <a:off x="4113160"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45" name="Freihandform: Form 353">
                <a:extLst>
                  <a:ext uri="{FF2B5EF4-FFF2-40B4-BE49-F238E27FC236}">
                    <a16:creationId xmlns:a16="http://schemas.microsoft.com/office/drawing/2014/main" id="{070449CD-8E96-4099-96BE-E51556C7F85B}"/>
                  </a:ext>
                </a:extLst>
              </p:cNvPr>
              <p:cNvSpPr/>
              <p:nvPr/>
            </p:nvSpPr>
            <p:spPr>
              <a:xfrm>
                <a:off x="418969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nvGrpSpPr>
            <p:cNvPr id="221" name="Gruppieren 377">
              <a:extLst>
                <a:ext uri="{FF2B5EF4-FFF2-40B4-BE49-F238E27FC236}">
                  <a16:creationId xmlns:a16="http://schemas.microsoft.com/office/drawing/2014/main" id="{52595E4D-C48A-4453-8A0F-BAFB04730A5A}"/>
                </a:ext>
              </a:extLst>
            </p:cNvPr>
            <p:cNvGrpSpPr/>
            <p:nvPr/>
          </p:nvGrpSpPr>
          <p:grpSpPr>
            <a:xfrm>
              <a:off x="3072917" y="4275633"/>
              <a:ext cx="954725" cy="35266"/>
              <a:chOff x="3265966" y="4491690"/>
              <a:chExt cx="954725" cy="35266"/>
            </a:xfrm>
          </p:grpSpPr>
          <p:sp>
            <p:nvSpPr>
              <p:cNvPr id="222" name="Freihandform: Form 378">
                <a:extLst>
                  <a:ext uri="{FF2B5EF4-FFF2-40B4-BE49-F238E27FC236}">
                    <a16:creationId xmlns:a16="http://schemas.microsoft.com/office/drawing/2014/main" id="{8C5B80D8-746D-4218-8231-46BB73ABC394}"/>
                  </a:ext>
                </a:extLst>
              </p:cNvPr>
              <p:cNvSpPr/>
              <p:nvPr/>
            </p:nvSpPr>
            <p:spPr>
              <a:xfrm>
                <a:off x="3265966"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3" name="Freihandform: Form 379">
                <a:extLst>
                  <a:ext uri="{FF2B5EF4-FFF2-40B4-BE49-F238E27FC236}">
                    <a16:creationId xmlns:a16="http://schemas.microsoft.com/office/drawing/2014/main" id="{EFED9006-3E7D-409B-95A7-7A95C633A592}"/>
                  </a:ext>
                </a:extLst>
              </p:cNvPr>
              <p:cNvSpPr/>
              <p:nvPr/>
            </p:nvSpPr>
            <p:spPr>
              <a:xfrm>
                <a:off x="3348843"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4" name="Freihandform: Form 380">
                <a:extLst>
                  <a:ext uri="{FF2B5EF4-FFF2-40B4-BE49-F238E27FC236}">
                    <a16:creationId xmlns:a16="http://schemas.microsoft.com/office/drawing/2014/main" id="{B98CF801-BDA8-4948-BEA5-0D3753315207}"/>
                  </a:ext>
                </a:extLst>
              </p:cNvPr>
              <p:cNvSpPr/>
              <p:nvPr/>
            </p:nvSpPr>
            <p:spPr>
              <a:xfrm>
                <a:off x="3428312"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5" name="Freihandform: Form 381">
                <a:extLst>
                  <a:ext uri="{FF2B5EF4-FFF2-40B4-BE49-F238E27FC236}">
                    <a16:creationId xmlns:a16="http://schemas.microsoft.com/office/drawing/2014/main" id="{0E92657F-9A97-42F7-80E4-FD056DDADD9E}"/>
                  </a:ext>
                </a:extLst>
              </p:cNvPr>
              <p:cNvSpPr/>
              <p:nvPr/>
            </p:nvSpPr>
            <p:spPr>
              <a:xfrm>
                <a:off x="351118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6" name="Freihandform: Form 382">
                <a:extLst>
                  <a:ext uri="{FF2B5EF4-FFF2-40B4-BE49-F238E27FC236}">
                    <a16:creationId xmlns:a16="http://schemas.microsoft.com/office/drawing/2014/main" id="{FB430366-5A5E-4BA7-81F6-59986D330732}"/>
                  </a:ext>
                </a:extLst>
              </p:cNvPr>
              <p:cNvSpPr/>
              <p:nvPr/>
            </p:nvSpPr>
            <p:spPr>
              <a:xfrm>
                <a:off x="3590352"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7" name="Freihandform: Form 383">
                <a:extLst>
                  <a:ext uri="{FF2B5EF4-FFF2-40B4-BE49-F238E27FC236}">
                    <a16:creationId xmlns:a16="http://schemas.microsoft.com/office/drawing/2014/main" id="{DBB78201-E4D4-42BE-A346-E5D3B9676348}"/>
                  </a:ext>
                </a:extLst>
              </p:cNvPr>
              <p:cNvSpPr/>
              <p:nvPr/>
            </p:nvSpPr>
            <p:spPr>
              <a:xfrm>
                <a:off x="367322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8" name="Freihandform: Form 384">
                <a:extLst>
                  <a:ext uri="{FF2B5EF4-FFF2-40B4-BE49-F238E27FC236}">
                    <a16:creationId xmlns:a16="http://schemas.microsoft.com/office/drawing/2014/main" id="{F0A02FDA-F32A-4294-9AED-44D51D9F84AF}"/>
                  </a:ext>
                </a:extLst>
              </p:cNvPr>
              <p:cNvSpPr/>
              <p:nvPr/>
            </p:nvSpPr>
            <p:spPr>
              <a:xfrm>
                <a:off x="3750264"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29" name="Freihandform: Form 385">
                <a:extLst>
                  <a:ext uri="{FF2B5EF4-FFF2-40B4-BE49-F238E27FC236}">
                    <a16:creationId xmlns:a16="http://schemas.microsoft.com/office/drawing/2014/main" id="{8F6F5476-6A84-453E-84C1-18E3EBF44560}"/>
                  </a:ext>
                </a:extLst>
              </p:cNvPr>
              <p:cNvSpPr/>
              <p:nvPr/>
            </p:nvSpPr>
            <p:spPr>
              <a:xfrm>
                <a:off x="3833141"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0" name="Freihandform: Form 386">
                <a:extLst>
                  <a:ext uri="{FF2B5EF4-FFF2-40B4-BE49-F238E27FC236}">
                    <a16:creationId xmlns:a16="http://schemas.microsoft.com/office/drawing/2014/main" id="{837E6714-BA06-4916-8ECC-E4ADF92E146D}"/>
                  </a:ext>
                </a:extLst>
              </p:cNvPr>
              <p:cNvSpPr/>
              <p:nvPr/>
            </p:nvSpPr>
            <p:spPr>
              <a:xfrm>
                <a:off x="3909680"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1" name="Freihandform: Form 393">
                <a:extLst>
                  <a:ext uri="{FF2B5EF4-FFF2-40B4-BE49-F238E27FC236}">
                    <a16:creationId xmlns:a16="http://schemas.microsoft.com/office/drawing/2014/main" id="{1BDD7C0B-3227-4739-8520-0DED780C33B5}"/>
                  </a:ext>
                </a:extLst>
              </p:cNvPr>
              <p:cNvSpPr/>
              <p:nvPr/>
            </p:nvSpPr>
            <p:spPr>
              <a:xfrm>
                <a:off x="4030283"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2" name="Freihandform: Form 394">
                <a:extLst>
                  <a:ext uri="{FF2B5EF4-FFF2-40B4-BE49-F238E27FC236}">
                    <a16:creationId xmlns:a16="http://schemas.microsoft.com/office/drawing/2014/main" id="{CC15EAB1-92F6-4985-8542-E593FAC567F2}"/>
                  </a:ext>
                </a:extLst>
              </p:cNvPr>
              <p:cNvSpPr/>
              <p:nvPr/>
            </p:nvSpPr>
            <p:spPr>
              <a:xfrm>
                <a:off x="4113160"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sp>
            <p:nvSpPr>
              <p:cNvPr id="233" name="Freihandform: Form 395">
                <a:extLst>
                  <a:ext uri="{FF2B5EF4-FFF2-40B4-BE49-F238E27FC236}">
                    <a16:creationId xmlns:a16="http://schemas.microsoft.com/office/drawing/2014/main" id="{E64CB705-F866-43D4-A8D7-32FA0B2BE811}"/>
                  </a:ext>
                </a:extLst>
              </p:cNvPr>
              <p:cNvSpPr/>
              <p:nvPr/>
            </p:nvSpPr>
            <p:spPr>
              <a:xfrm>
                <a:off x="4189699" y="4491690"/>
                <a:ext cx="30992" cy="35266"/>
              </a:xfrm>
              <a:custGeom>
                <a:avLst/>
                <a:gdLst>
                  <a:gd name="connsiteX0" fmla="*/ 92075 w 92075"/>
                  <a:gd name="connsiteY0" fmla="*/ 0 h 104775"/>
                  <a:gd name="connsiteX1" fmla="*/ 92075 w 92075"/>
                  <a:gd name="connsiteY1" fmla="*/ 104775 h 104775"/>
                  <a:gd name="connsiteX2" fmla="*/ 0 w 92075"/>
                  <a:gd name="connsiteY2" fmla="*/ 104775 h 104775"/>
                </a:gdLst>
                <a:ahLst/>
                <a:cxnLst>
                  <a:cxn ang="0">
                    <a:pos x="connsiteX0" y="connsiteY0"/>
                  </a:cxn>
                  <a:cxn ang="0">
                    <a:pos x="connsiteX1" y="connsiteY1"/>
                  </a:cxn>
                  <a:cxn ang="0">
                    <a:pos x="connsiteX2" y="connsiteY2"/>
                  </a:cxn>
                </a:cxnLst>
                <a:rect l="l" t="t" r="r" b="b"/>
                <a:pathLst>
                  <a:path w="92075" h="104775">
                    <a:moveTo>
                      <a:pt x="92075" y="0"/>
                    </a:moveTo>
                    <a:lnTo>
                      <a:pt x="92075" y="104775"/>
                    </a:lnTo>
                    <a:lnTo>
                      <a:pt x="0" y="104775"/>
                    </a:lnTo>
                  </a:path>
                </a:pathLst>
              </a:cu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fontAlgn="base">
                  <a:spcBef>
                    <a:spcPct val="0"/>
                  </a:spcBef>
                  <a:spcAft>
                    <a:spcPct val="0"/>
                  </a:spcAft>
                  <a:defRPr/>
                </a:pPr>
                <a:endParaRPr lang="en-US" sz="2400">
                  <a:solidFill>
                    <a:srgbClr val="FFFFFF"/>
                  </a:solidFill>
                  <a:latin typeface="Nokia Pure Text Light"/>
                </a:endParaRPr>
              </a:p>
            </p:txBody>
          </p:sp>
        </p:grpSp>
      </p:grpSp>
      <p:sp>
        <p:nvSpPr>
          <p:cNvPr id="246" name="TextBox 125">
            <a:hlinkClick r:id="" action="ppaction://noaction"/>
            <a:extLst>
              <a:ext uri="{FF2B5EF4-FFF2-40B4-BE49-F238E27FC236}">
                <a16:creationId xmlns:a16="http://schemas.microsoft.com/office/drawing/2014/main" id="{284A83D1-232D-4333-B529-6D9C6C5CAB8A}"/>
              </a:ext>
            </a:extLst>
          </p:cNvPr>
          <p:cNvSpPr txBox="1"/>
          <p:nvPr/>
        </p:nvSpPr>
        <p:spPr>
          <a:xfrm>
            <a:off x="2577126" y="5781168"/>
            <a:ext cx="905061" cy="307066"/>
          </a:xfrm>
          <a:prstGeom prst="rect">
            <a:avLst/>
          </a:prstGeom>
          <a:noFill/>
        </p:spPr>
        <p:txBody>
          <a:bodyPr vert="horz" wrap="square" lIns="48000" tIns="24000" rIns="48000" bIns="24000" rtlCol="0">
            <a:spAutoFit/>
          </a:bodyPr>
          <a:lstStyle>
            <a:defPPr>
              <a:defRPr lang="en-GB"/>
            </a:defPPr>
            <a:lvl1pPr marL="0" marR="0" lvl="0" indent="0" defTabSz="895350" eaLnBrk="1" fontAlgn="auto" latinLnBrk="0" hangingPunct="1">
              <a:lnSpc>
                <a:spcPct val="90000"/>
              </a:lnSpc>
              <a:spcBef>
                <a:spcPts val="0"/>
              </a:spcBef>
              <a:spcAft>
                <a:spcPts val="0"/>
              </a:spcAft>
              <a:buClr>
                <a:srgbClr val="124191"/>
              </a:buClr>
              <a:buSzPct val="100000"/>
              <a:buFontTx/>
              <a:buNone/>
              <a:tabLst/>
              <a:defRPr kumimoji="0" sz="1400" b="0" i="0" u="none" strike="noStrike" kern="0" cap="none" spc="0" normalizeH="0" baseline="0">
                <a:ln>
                  <a:noFill/>
                </a:ln>
                <a:solidFill>
                  <a:schemeClr val="accent3"/>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defRPr/>
            </a:pPr>
            <a:r>
              <a:rPr lang="en-US" sz="1867">
                <a:solidFill>
                  <a:srgbClr val="00C9FF"/>
                </a:solidFill>
              </a:rPr>
              <a:t>Events</a:t>
            </a:r>
          </a:p>
        </p:txBody>
      </p:sp>
      <p:sp>
        <p:nvSpPr>
          <p:cNvPr id="247" name="TextBox 260">
            <a:hlinkClick r:id="" action="ppaction://noaction"/>
            <a:extLst>
              <a:ext uri="{FF2B5EF4-FFF2-40B4-BE49-F238E27FC236}">
                <a16:creationId xmlns:a16="http://schemas.microsoft.com/office/drawing/2014/main" id="{D717366D-3418-45FB-B14B-CF32A1DC3603}"/>
              </a:ext>
            </a:extLst>
          </p:cNvPr>
          <p:cNvSpPr txBox="1"/>
          <p:nvPr/>
        </p:nvSpPr>
        <p:spPr>
          <a:xfrm>
            <a:off x="753279" y="5557330"/>
            <a:ext cx="893630" cy="307066"/>
          </a:xfrm>
          <a:prstGeom prst="rect">
            <a:avLst/>
          </a:prstGeom>
          <a:noFill/>
        </p:spPr>
        <p:txBody>
          <a:bodyPr vert="horz" wrap="none" lIns="48000" tIns="24000" rIns="48000" bIns="24000" rtlCol="0">
            <a:spAutoFit/>
          </a:bodyPr>
          <a:lstStyle>
            <a:defPPr>
              <a:defRPr lang="en-GB"/>
            </a:defPPr>
            <a:lvl1pPr marL="0" marR="0" lvl="0" indent="0" defTabSz="895350" eaLnBrk="1" fontAlgn="auto" latinLnBrk="0" hangingPunct="1">
              <a:lnSpc>
                <a:spcPct val="90000"/>
              </a:lnSpc>
              <a:spcBef>
                <a:spcPts val="0"/>
              </a:spcBef>
              <a:spcAft>
                <a:spcPts val="0"/>
              </a:spcAft>
              <a:buClr>
                <a:srgbClr val="124191"/>
              </a:buClr>
              <a:buSzPct val="100000"/>
              <a:buFontTx/>
              <a:buNone/>
              <a:tabLst/>
              <a:defRPr kumimoji="0" sz="1400" b="0" i="0" u="none" strike="noStrike" kern="0" cap="none" spc="0" normalizeH="0" baseline="0">
                <a:ln>
                  <a:noFill/>
                </a:ln>
                <a:solidFill>
                  <a:schemeClr val="accent3"/>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defRPr/>
            </a:pPr>
            <a:r>
              <a:rPr lang="en-US" sz="1867">
                <a:solidFill>
                  <a:srgbClr val="00C9FF"/>
                </a:solidFill>
              </a:rPr>
              <a:t>Industry</a:t>
            </a:r>
          </a:p>
        </p:txBody>
      </p:sp>
      <p:grpSp>
        <p:nvGrpSpPr>
          <p:cNvPr id="248" name="Gruppieren 319">
            <a:extLst>
              <a:ext uri="{FF2B5EF4-FFF2-40B4-BE49-F238E27FC236}">
                <a16:creationId xmlns:a16="http://schemas.microsoft.com/office/drawing/2014/main" id="{C9B5A5C7-7A52-4FB8-8C94-6B0154810939}"/>
              </a:ext>
            </a:extLst>
          </p:cNvPr>
          <p:cNvGrpSpPr/>
          <p:nvPr/>
        </p:nvGrpSpPr>
        <p:grpSpPr>
          <a:xfrm>
            <a:off x="1009481" y="5094014"/>
            <a:ext cx="424787" cy="446953"/>
            <a:chOff x="1320266" y="2781003"/>
            <a:chExt cx="513622" cy="540424"/>
          </a:xfrm>
        </p:grpSpPr>
        <p:grpSp>
          <p:nvGrpSpPr>
            <p:cNvPr id="249" name="Gruppieren 320">
              <a:extLst>
                <a:ext uri="{FF2B5EF4-FFF2-40B4-BE49-F238E27FC236}">
                  <a16:creationId xmlns:a16="http://schemas.microsoft.com/office/drawing/2014/main" id="{6E930743-DBCD-40A5-B1DE-D090419DA812}"/>
                </a:ext>
              </a:extLst>
            </p:cNvPr>
            <p:cNvGrpSpPr>
              <a:grpSpLocks noChangeAspect="1"/>
            </p:cNvGrpSpPr>
            <p:nvPr/>
          </p:nvGrpSpPr>
          <p:grpSpPr>
            <a:xfrm>
              <a:off x="1394190" y="3192020"/>
              <a:ext cx="192280" cy="66097"/>
              <a:chOff x="1152525" y="2400300"/>
              <a:chExt cx="761999" cy="261938"/>
            </a:xfrm>
          </p:grpSpPr>
          <p:sp>
            <p:nvSpPr>
              <p:cNvPr id="256" name="Rechteck 327">
                <a:extLst>
                  <a:ext uri="{FF2B5EF4-FFF2-40B4-BE49-F238E27FC236}">
                    <a16:creationId xmlns:a16="http://schemas.microsoft.com/office/drawing/2014/main" id="{7F9E2874-0F6E-4371-A984-B945577D3541}"/>
                  </a:ext>
                </a:extLst>
              </p:cNvPr>
              <p:cNvSpPr/>
              <p:nvPr/>
            </p:nvSpPr>
            <p:spPr>
              <a:xfrm>
                <a:off x="1152525" y="2400300"/>
                <a:ext cx="261938" cy="261938"/>
              </a:xfrm>
              <a:prstGeom prst="rect">
                <a:avLst/>
              </a:pr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70">
                  <a:defRPr/>
                </a:pPr>
                <a:endParaRPr lang="en-US" sz="1600" kern="0">
                  <a:solidFill>
                    <a:srgbClr val="001135"/>
                  </a:solidFill>
                  <a:latin typeface="Nokia Pure Text Light"/>
                </a:endParaRPr>
              </a:p>
            </p:txBody>
          </p:sp>
          <p:sp>
            <p:nvSpPr>
              <p:cNvPr id="257" name="Rechteck 328">
                <a:extLst>
                  <a:ext uri="{FF2B5EF4-FFF2-40B4-BE49-F238E27FC236}">
                    <a16:creationId xmlns:a16="http://schemas.microsoft.com/office/drawing/2014/main" id="{A5BAD0B4-8548-4E66-B5EC-B56FC69E3733}"/>
                  </a:ext>
                </a:extLst>
              </p:cNvPr>
              <p:cNvSpPr/>
              <p:nvPr/>
            </p:nvSpPr>
            <p:spPr>
              <a:xfrm>
                <a:off x="1652586" y="2400300"/>
                <a:ext cx="261938" cy="261938"/>
              </a:xfrm>
              <a:prstGeom prst="rect">
                <a:avLst/>
              </a:pr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70">
                  <a:defRPr/>
                </a:pPr>
                <a:endParaRPr lang="en-US" sz="1600" kern="0">
                  <a:solidFill>
                    <a:srgbClr val="001135"/>
                  </a:solidFill>
                  <a:latin typeface="Nokia Pure Text Light"/>
                </a:endParaRPr>
              </a:p>
            </p:txBody>
          </p:sp>
        </p:grpSp>
        <p:grpSp>
          <p:nvGrpSpPr>
            <p:cNvPr id="250" name="Gruppieren 321">
              <a:extLst>
                <a:ext uri="{FF2B5EF4-FFF2-40B4-BE49-F238E27FC236}">
                  <a16:creationId xmlns:a16="http://schemas.microsoft.com/office/drawing/2014/main" id="{B2D622D8-44AE-47C3-BFC6-DD541793282B}"/>
                </a:ext>
              </a:extLst>
            </p:cNvPr>
            <p:cNvGrpSpPr/>
            <p:nvPr/>
          </p:nvGrpSpPr>
          <p:grpSpPr>
            <a:xfrm>
              <a:off x="1367346" y="2781003"/>
              <a:ext cx="265176" cy="186302"/>
              <a:chOff x="1600394" y="1571495"/>
              <a:chExt cx="265176" cy="186302"/>
            </a:xfrm>
          </p:grpSpPr>
          <p:sp>
            <p:nvSpPr>
              <p:cNvPr id="252" name="Rechteck 323">
                <a:extLst>
                  <a:ext uri="{FF2B5EF4-FFF2-40B4-BE49-F238E27FC236}">
                    <a16:creationId xmlns:a16="http://schemas.microsoft.com/office/drawing/2014/main" id="{2BED2830-DF74-49B1-AAA9-5FB9FFE4DFDA}"/>
                  </a:ext>
                </a:extLst>
              </p:cNvPr>
              <p:cNvSpPr>
                <a:spLocks noChangeAspect="1"/>
              </p:cNvSpPr>
              <p:nvPr/>
            </p:nvSpPr>
            <p:spPr>
              <a:xfrm>
                <a:off x="1721218" y="1734269"/>
                <a:ext cx="23528" cy="23528"/>
              </a:xfrm>
              <a:prstGeom prst="rect">
                <a:avLst/>
              </a:prstGeom>
              <a:noFill/>
              <a:ln w="9525">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70">
                  <a:defRPr/>
                </a:pPr>
                <a:endParaRPr lang="en-US" sz="1600" kern="0">
                  <a:solidFill>
                    <a:srgbClr val="001135"/>
                  </a:solidFill>
                  <a:latin typeface="Nokia Pure Text Light"/>
                </a:endParaRPr>
              </a:p>
            </p:txBody>
          </p:sp>
          <p:sp>
            <p:nvSpPr>
              <p:cNvPr id="253" name="Freihandform: Form 324">
                <a:extLst>
                  <a:ext uri="{FF2B5EF4-FFF2-40B4-BE49-F238E27FC236}">
                    <a16:creationId xmlns:a16="http://schemas.microsoft.com/office/drawing/2014/main" id="{643B81CE-9459-4A2B-861E-1F576B284983}"/>
                  </a:ext>
                </a:extLst>
              </p:cNvPr>
              <p:cNvSpPr/>
              <p:nvPr/>
            </p:nvSpPr>
            <p:spPr>
              <a:xfrm flipV="1">
                <a:off x="1643436" y="1630021"/>
                <a:ext cx="179091" cy="34010"/>
              </a:xfrm>
              <a:custGeom>
                <a:avLst/>
                <a:gdLst>
                  <a:gd name="connsiteX0" fmla="*/ 0 w 140494"/>
                  <a:gd name="connsiteY0" fmla="*/ 0 h 0"/>
                  <a:gd name="connsiteX1" fmla="*/ 140494 w 140494"/>
                  <a:gd name="connsiteY1" fmla="*/ 0 h 0"/>
                  <a:gd name="connsiteX0" fmla="*/ 0 w 10000"/>
                  <a:gd name="connsiteY0" fmla="*/ 0 h 26845"/>
                  <a:gd name="connsiteX1" fmla="*/ 10000 w 10000"/>
                  <a:gd name="connsiteY1" fmla="*/ 0 h 26845"/>
                  <a:gd name="connsiteX0" fmla="*/ 0 w 10000"/>
                  <a:gd name="connsiteY0" fmla="*/ 0 h 55752"/>
                  <a:gd name="connsiteX1" fmla="*/ 10000 w 10000"/>
                  <a:gd name="connsiteY1" fmla="*/ 0 h 55752"/>
                  <a:gd name="connsiteX0" fmla="*/ 0 w 10000"/>
                  <a:gd name="connsiteY0" fmla="*/ 0 h 58005"/>
                  <a:gd name="connsiteX1" fmla="*/ 10000 w 10000"/>
                  <a:gd name="connsiteY1" fmla="*/ 0 h 58005"/>
                  <a:gd name="connsiteX0" fmla="*/ 0 w 10000"/>
                  <a:gd name="connsiteY0" fmla="*/ 0 h 55621"/>
                  <a:gd name="connsiteX1" fmla="*/ 10000 w 10000"/>
                  <a:gd name="connsiteY1" fmla="*/ 0 h 55621"/>
                  <a:gd name="connsiteX0" fmla="*/ 0 w 10000"/>
                  <a:gd name="connsiteY0" fmla="*/ 0 h 56342"/>
                  <a:gd name="connsiteX1" fmla="*/ 10000 w 10000"/>
                  <a:gd name="connsiteY1" fmla="*/ 0 h 56342"/>
                  <a:gd name="connsiteX0" fmla="*/ 0 w 10000"/>
                  <a:gd name="connsiteY0" fmla="*/ 0 h 56342"/>
                  <a:gd name="connsiteX1" fmla="*/ 10000 w 10000"/>
                  <a:gd name="connsiteY1" fmla="*/ 0 h 56342"/>
                  <a:gd name="connsiteX0" fmla="*/ 0 w 10000"/>
                  <a:gd name="connsiteY0" fmla="*/ 0 h 56161"/>
                  <a:gd name="connsiteX1" fmla="*/ 10000 w 10000"/>
                  <a:gd name="connsiteY1" fmla="*/ 0 h 56161"/>
                  <a:gd name="connsiteX0" fmla="*/ 0 w 10000"/>
                  <a:gd name="connsiteY0" fmla="*/ 0 h 56161"/>
                  <a:gd name="connsiteX1" fmla="*/ 10000 w 10000"/>
                  <a:gd name="connsiteY1" fmla="*/ 0 h 56161"/>
                  <a:gd name="connsiteX0" fmla="*/ 0 w 10000"/>
                  <a:gd name="connsiteY0" fmla="*/ 0 h 56523"/>
                  <a:gd name="connsiteX1" fmla="*/ 10000 w 10000"/>
                  <a:gd name="connsiteY1" fmla="*/ 0 h 56523"/>
                  <a:gd name="connsiteX0" fmla="*/ 0 w 10000"/>
                  <a:gd name="connsiteY0" fmla="*/ 0 h 55742"/>
                  <a:gd name="connsiteX1" fmla="*/ 10000 w 10000"/>
                  <a:gd name="connsiteY1" fmla="*/ 0 h 55742"/>
                  <a:gd name="connsiteX0" fmla="*/ 0 w 10000"/>
                  <a:gd name="connsiteY0" fmla="*/ 0 h 56967"/>
                  <a:gd name="connsiteX1" fmla="*/ 10000 w 10000"/>
                  <a:gd name="connsiteY1" fmla="*/ 0 h 56967"/>
                  <a:gd name="connsiteX0" fmla="*/ 0 w 10000"/>
                  <a:gd name="connsiteY0" fmla="*/ 0 h 58258"/>
                  <a:gd name="connsiteX1" fmla="*/ 10000 w 10000"/>
                  <a:gd name="connsiteY1" fmla="*/ 0 h 58258"/>
                  <a:gd name="connsiteX0" fmla="*/ 0 w 10000"/>
                  <a:gd name="connsiteY0" fmla="*/ 0 h 58494"/>
                  <a:gd name="connsiteX1" fmla="*/ 10000 w 10000"/>
                  <a:gd name="connsiteY1" fmla="*/ 0 h 58494"/>
                  <a:gd name="connsiteX0" fmla="*/ 0 w 10000"/>
                  <a:gd name="connsiteY0" fmla="*/ 0 h 58053"/>
                  <a:gd name="connsiteX1" fmla="*/ 10000 w 10000"/>
                  <a:gd name="connsiteY1" fmla="*/ 0 h 58053"/>
                </a:gdLst>
                <a:ahLst/>
                <a:cxnLst>
                  <a:cxn ang="0">
                    <a:pos x="connsiteX0" y="connsiteY0"/>
                  </a:cxn>
                  <a:cxn ang="0">
                    <a:pos x="connsiteX1" y="connsiteY1"/>
                  </a:cxn>
                </a:cxnLst>
                <a:rect l="l" t="t" r="r" b="b"/>
                <a:pathLst>
                  <a:path w="10000" h="58053">
                    <a:moveTo>
                      <a:pt x="0" y="0"/>
                    </a:moveTo>
                    <a:cubicBezTo>
                      <a:pt x="2784" y="71602"/>
                      <a:pt x="6634" y="82997"/>
                      <a:pt x="10000" y="0"/>
                    </a:cubicBezTo>
                  </a:path>
                </a:pathLst>
              </a:custGeom>
              <a:noFill/>
              <a:ln w="9525">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kern="0">
                  <a:solidFill>
                    <a:srgbClr val="001135"/>
                  </a:solidFill>
                  <a:latin typeface="Nokia Pure Text Light"/>
                </a:endParaRPr>
              </a:p>
            </p:txBody>
          </p:sp>
          <p:sp>
            <p:nvSpPr>
              <p:cNvPr id="254" name="Freihandform: Form 325">
                <a:extLst>
                  <a:ext uri="{FF2B5EF4-FFF2-40B4-BE49-F238E27FC236}">
                    <a16:creationId xmlns:a16="http://schemas.microsoft.com/office/drawing/2014/main" id="{621476B8-8374-4A23-9E66-1043E9550A27}"/>
                  </a:ext>
                </a:extLst>
              </p:cNvPr>
              <p:cNvSpPr/>
              <p:nvPr/>
            </p:nvSpPr>
            <p:spPr>
              <a:xfrm flipV="1">
                <a:off x="1689891" y="1691417"/>
                <a:ext cx="86181" cy="20012"/>
              </a:xfrm>
              <a:custGeom>
                <a:avLst/>
                <a:gdLst>
                  <a:gd name="connsiteX0" fmla="*/ 0 w 140494"/>
                  <a:gd name="connsiteY0" fmla="*/ 0 h 0"/>
                  <a:gd name="connsiteX1" fmla="*/ 140494 w 140494"/>
                  <a:gd name="connsiteY1" fmla="*/ 0 h 0"/>
                  <a:gd name="connsiteX0" fmla="*/ 0 w 10000"/>
                  <a:gd name="connsiteY0" fmla="*/ 0 h 26845"/>
                  <a:gd name="connsiteX1" fmla="*/ 10000 w 10000"/>
                  <a:gd name="connsiteY1" fmla="*/ 0 h 26845"/>
                  <a:gd name="connsiteX0" fmla="*/ 0 w 10000"/>
                  <a:gd name="connsiteY0" fmla="*/ 0 h 55752"/>
                  <a:gd name="connsiteX1" fmla="*/ 10000 w 10000"/>
                  <a:gd name="connsiteY1" fmla="*/ 0 h 55752"/>
                  <a:gd name="connsiteX0" fmla="*/ 0 w 10000"/>
                  <a:gd name="connsiteY0" fmla="*/ 0 h 58005"/>
                  <a:gd name="connsiteX1" fmla="*/ 10000 w 10000"/>
                  <a:gd name="connsiteY1" fmla="*/ 0 h 58005"/>
                  <a:gd name="connsiteX0" fmla="*/ 0 w 10000"/>
                  <a:gd name="connsiteY0" fmla="*/ 0 h 55621"/>
                  <a:gd name="connsiteX1" fmla="*/ 10000 w 10000"/>
                  <a:gd name="connsiteY1" fmla="*/ 0 h 55621"/>
                  <a:gd name="connsiteX0" fmla="*/ 0 w 10000"/>
                  <a:gd name="connsiteY0" fmla="*/ 0 h 56342"/>
                  <a:gd name="connsiteX1" fmla="*/ 10000 w 10000"/>
                  <a:gd name="connsiteY1" fmla="*/ 0 h 56342"/>
                  <a:gd name="connsiteX0" fmla="*/ 0 w 10000"/>
                  <a:gd name="connsiteY0" fmla="*/ 0 h 56342"/>
                  <a:gd name="connsiteX1" fmla="*/ 10000 w 10000"/>
                  <a:gd name="connsiteY1" fmla="*/ 0 h 56342"/>
                  <a:gd name="connsiteX0" fmla="*/ 0 w 10000"/>
                  <a:gd name="connsiteY0" fmla="*/ 0 h 56161"/>
                  <a:gd name="connsiteX1" fmla="*/ 10000 w 10000"/>
                  <a:gd name="connsiteY1" fmla="*/ 0 h 56161"/>
                  <a:gd name="connsiteX0" fmla="*/ 0 w 10000"/>
                  <a:gd name="connsiteY0" fmla="*/ 0 h 56161"/>
                  <a:gd name="connsiteX1" fmla="*/ 10000 w 10000"/>
                  <a:gd name="connsiteY1" fmla="*/ 0 h 56161"/>
                  <a:gd name="connsiteX0" fmla="*/ 0 w 10000"/>
                  <a:gd name="connsiteY0" fmla="*/ 0 h 56523"/>
                  <a:gd name="connsiteX1" fmla="*/ 10000 w 10000"/>
                  <a:gd name="connsiteY1" fmla="*/ 0 h 56523"/>
                  <a:gd name="connsiteX0" fmla="*/ 0 w 10000"/>
                  <a:gd name="connsiteY0" fmla="*/ 0 h 55742"/>
                  <a:gd name="connsiteX1" fmla="*/ 10000 w 10000"/>
                  <a:gd name="connsiteY1" fmla="*/ 0 h 55742"/>
                  <a:gd name="connsiteX0" fmla="*/ 0 w 10000"/>
                  <a:gd name="connsiteY0" fmla="*/ 0 h 56967"/>
                  <a:gd name="connsiteX1" fmla="*/ 10000 w 10000"/>
                  <a:gd name="connsiteY1" fmla="*/ 0 h 56967"/>
                  <a:gd name="connsiteX0" fmla="*/ 0 w 10000"/>
                  <a:gd name="connsiteY0" fmla="*/ 0 h 58258"/>
                  <a:gd name="connsiteX1" fmla="*/ 10000 w 10000"/>
                  <a:gd name="connsiteY1" fmla="*/ 0 h 58258"/>
                  <a:gd name="connsiteX0" fmla="*/ 0 w 10000"/>
                  <a:gd name="connsiteY0" fmla="*/ 0 h 58494"/>
                  <a:gd name="connsiteX1" fmla="*/ 10000 w 10000"/>
                  <a:gd name="connsiteY1" fmla="*/ 0 h 58494"/>
                  <a:gd name="connsiteX0" fmla="*/ 0 w 10000"/>
                  <a:gd name="connsiteY0" fmla="*/ 0 h 58053"/>
                  <a:gd name="connsiteX1" fmla="*/ 10000 w 10000"/>
                  <a:gd name="connsiteY1" fmla="*/ 0 h 58053"/>
                </a:gdLst>
                <a:ahLst/>
                <a:cxnLst>
                  <a:cxn ang="0">
                    <a:pos x="connsiteX0" y="connsiteY0"/>
                  </a:cxn>
                  <a:cxn ang="0">
                    <a:pos x="connsiteX1" y="connsiteY1"/>
                  </a:cxn>
                </a:cxnLst>
                <a:rect l="l" t="t" r="r" b="b"/>
                <a:pathLst>
                  <a:path w="10000" h="58053">
                    <a:moveTo>
                      <a:pt x="0" y="0"/>
                    </a:moveTo>
                    <a:cubicBezTo>
                      <a:pt x="2784" y="71602"/>
                      <a:pt x="6634" y="82997"/>
                      <a:pt x="10000" y="0"/>
                    </a:cubicBezTo>
                  </a:path>
                </a:pathLst>
              </a:custGeom>
              <a:noFill/>
              <a:ln w="9525">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kern="0">
                  <a:solidFill>
                    <a:srgbClr val="001135"/>
                  </a:solidFill>
                  <a:latin typeface="Nokia Pure Text Light"/>
                </a:endParaRPr>
              </a:p>
            </p:txBody>
          </p:sp>
          <p:sp>
            <p:nvSpPr>
              <p:cNvPr id="255" name="Freihandform: Form 326">
                <a:extLst>
                  <a:ext uri="{FF2B5EF4-FFF2-40B4-BE49-F238E27FC236}">
                    <a16:creationId xmlns:a16="http://schemas.microsoft.com/office/drawing/2014/main" id="{7E3710B6-5EF7-43AD-9B30-EFA6A766765F}"/>
                  </a:ext>
                </a:extLst>
              </p:cNvPr>
              <p:cNvSpPr/>
              <p:nvPr/>
            </p:nvSpPr>
            <p:spPr>
              <a:xfrm flipV="1">
                <a:off x="1600394" y="1571495"/>
                <a:ext cx="265176" cy="56322"/>
              </a:xfrm>
              <a:custGeom>
                <a:avLst/>
                <a:gdLst>
                  <a:gd name="connsiteX0" fmla="*/ 0 w 140494"/>
                  <a:gd name="connsiteY0" fmla="*/ 0 h 0"/>
                  <a:gd name="connsiteX1" fmla="*/ 140494 w 140494"/>
                  <a:gd name="connsiteY1" fmla="*/ 0 h 0"/>
                  <a:gd name="connsiteX0" fmla="*/ 0 w 10000"/>
                  <a:gd name="connsiteY0" fmla="*/ 0 h 26845"/>
                  <a:gd name="connsiteX1" fmla="*/ 10000 w 10000"/>
                  <a:gd name="connsiteY1" fmla="*/ 0 h 26845"/>
                  <a:gd name="connsiteX0" fmla="*/ 0 w 10000"/>
                  <a:gd name="connsiteY0" fmla="*/ 0 h 55752"/>
                  <a:gd name="connsiteX1" fmla="*/ 10000 w 10000"/>
                  <a:gd name="connsiteY1" fmla="*/ 0 h 55752"/>
                  <a:gd name="connsiteX0" fmla="*/ 0 w 10000"/>
                  <a:gd name="connsiteY0" fmla="*/ 0 h 58005"/>
                  <a:gd name="connsiteX1" fmla="*/ 10000 w 10000"/>
                  <a:gd name="connsiteY1" fmla="*/ 0 h 58005"/>
                  <a:gd name="connsiteX0" fmla="*/ 0 w 10000"/>
                  <a:gd name="connsiteY0" fmla="*/ 0 h 55621"/>
                  <a:gd name="connsiteX1" fmla="*/ 10000 w 10000"/>
                  <a:gd name="connsiteY1" fmla="*/ 0 h 55621"/>
                  <a:gd name="connsiteX0" fmla="*/ 0 w 10000"/>
                  <a:gd name="connsiteY0" fmla="*/ 0 h 56342"/>
                  <a:gd name="connsiteX1" fmla="*/ 10000 w 10000"/>
                  <a:gd name="connsiteY1" fmla="*/ 0 h 56342"/>
                  <a:gd name="connsiteX0" fmla="*/ 0 w 10000"/>
                  <a:gd name="connsiteY0" fmla="*/ 0 h 56342"/>
                  <a:gd name="connsiteX1" fmla="*/ 10000 w 10000"/>
                  <a:gd name="connsiteY1" fmla="*/ 0 h 56342"/>
                  <a:gd name="connsiteX0" fmla="*/ 0 w 10000"/>
                  <a:gd name="connsiteY0" fmla="*/ 0 h 56161"/>
                  <a:gd name="connsiteX1" fmla="*/ 10000 w 10000"/>
                  <a:gd name="connsiteY1" fmla="*/ 0 h 56161"/>
                  <a:gd name="connsiteX0" fmla="*/ 0 w 10000"/>
                  <a:gd name="connsiteY0" fmla="*/ 0 h 56161"/>
                  <a:gd name="connsiteX1" fmla="*/ 10000 w 10000"/>
                  <a:gd name="connsiteY1" fmla="*/ 0 h 56161"/>
                  <a:gd name="connsiteX0" fmla="*/ 0 w 10000"/>
                  <a:gd name="connsiteY0" fmla="*/ 0 h 56523"/>
                  <a:gd name="connsiteX1" fmla="*/ 10000 w 10000"/>
                  <a:gd name="connsiteY1" fmla="*/ 0 h 56523"/>
                  <a:gd name="connsiteX0" fmla="*/ 0 w 10000"/>
                  <a:gd name="connsiteY0" fmla="*/ 0 h 55742"/>
                  <a:gd name="connsiteX1" fmla="*/ 10000 w 10000"/>
                  <a:gd name="connsiteY1" fmla="*/ 0 h 55742"/>
                  <a:gd name="connsiteX0" fmla="*/ 0 w 10000"/>
                  <a:gd name="connsiteY0" fmla="*/ 0 h 56967"/>
                  <a:gd name="connsiteX1" fmla="*/ 10000 w 10000"/>
                  <a:gd name="connsiteY1" fmla="*/ 0 h 56967"/>
                  <a:gd name="connsiteX0" fmla="*/ 0 w 10000"/>
                  <a:gd name="connsiteY0" fmla="*/ 0 h 58258"/>
                  <a:gd name="connsiteX1" fmla="*/ 10000 w 10000"/>
                  <a:gd name="connsiteY1" fmla="*/ 0 h 58258"/>
                  <a:gd name="connsiteX0" fmla="*/ 0 w 10000"/>
                  <a:gd name="connsiteY0" fmla="*/ 0 h 58494"/>
                  <a:gd name="connsiteX1" fmla="*/ 10000 w 10000"/>
                  <a:gd name="connsiteY1" fmla="*/ 0 h 58494"/>
                  <a:gd name="connsiteX0" fmla="*/ 0 w 10000"/>
                  <a:gd name="connsiteY0" fmla="*/ 0 h 58053"/>
                  <a:gd name="connsiteX1" fmla="*/ 10000 w 10000"/>
                  <a:gd name="connsiteY1" fmla="*/ 0 h 58053"/>
                </a:gdLst>
                <a:ahLst/>
                <a:cxnLst>
                  <a:cxn ang="0">
                    <a:pos x="connsiteX0" y="connsiteY0"/>
                  </a:cxn>
                  <a:cxn ang="0">
                    <a:pos x="connsiteX1" y="connsiteY1"/>
                  </a:cxn>
                </a:cxnLst>
                <a:rect l="l" t="t" r="r" b="b"/>
                <a:pathLst>
                  <a:path w="10000" h="58053">
                    <a:moveTo>
                      <a:pt x="0" y="0"/>
                    </a:moveTo>
                    <a:cubicBezTo>
                      <a:pt x="2784" y="71602"/>
                      <a:pt x="6634" y="82997"/>
                      <a:pt x="10000" y="0"/>
                    </a:cubicBezTo>
                  </a:path>
                </a:pathLst>
              </a:custGeom>
              <a:noFill/>
              <a:ln w="9525">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endParaRPr lang="en-US" sz="2400" kern="0">
                  <a:solidFill>
                    <a:srgbClr val="001135"/>
                  </a:solidFill>
                  <a:latin typeface="Nokia Pure Text Light"/>
                </a:endParaRPr>
              </a:p>
            </p:txBody>
          </p:sp>
        </p:grpSp>
        <p:sp>
          <p:nvSpPr>
            <p:cNvPr id="251" name="Freihandform: Form 322">
              <a:extLst>
                <a:ext uri="{FF2B5EF4-FFF2-40B4-BE49-F238E27FC236}">
                  <a16:creationId xmlns:a16="http://schemas.microsoft.com/office/drawing/2014/main" id="{92422D98-24B9-4F07-9396-5233F5210708}"/>
                </a:ext>
              </a:extLst>
            </p:cNvPr>
            <p:cNvSpPr>
              <a:spLocks noChangeAspect="1"/>
            </p:cNvSpPr>
            <p:nvPr/>
          </p:nvSpPr>
          <p:spPr>
            <a:xfrm>
              <a:off x="1320266" y="2806627"/>
              <a:ext cx="513622" cy="514800"/>
            </a:xfrm>
            <a:custGeom>
              <a:avLst/>
              <a:gdLst>
                <a:gd name="connsiteX0" fmla="*/ 0 w 2038350"/>
                <a:gd name="connsiteY0" fmla="*/ 2033588 h 2043113"/>
                <a:gd name="connsiteX1" fmla="*/ 0 w 2038350"/>
                <a:gd name="connsiteY1" fmla="*/ 766763 h 2043113"/>
                <a:gd name="connsiteX2" fmla="*/ 514350 w 2038350"/>
                <a:gd name="connsiteY2" fmla="*/ 1023938 h 2043113"/>
                <a:gd name="connsiteX3" fmla="*/ 514350 w 2038350"/>
                <a:gd name="connsiteY3" fmla="*/ 762000 h 2043113"/>
                <a:gd name="connsiteX4" fmla="*/ 1019175 w 2038350"/>
                <a:gd name="connsiteY4" fmla="*/ 1023938 h 2043113"/>
                <a:gd name="connsiteX5" fmla="*/ 1019175 w 2038350"/>
                <a:gd name="connsiteY5" fmla="*/ 762000 h 2043113"/>
                <a:gd name="connsiteX6" fmla="*/ 1528762 w 2038350"/>
                <a:gd name="connsiteY6" fmla="*/ 1019175 h 2043113"/>
                <a:gd name="connsiteX7" fmla="*/ 1785937 w 2038350"/>
                <a:gd name="connsiteY7" fmla="*/ 0 h 2043113"/>
                <a:gd name="connsiteX8" fmla="*/ 2038350 w 2038350"/>
                <a:gd name="connsiteY8" fmla="*/ 0 h 2043113"/>
                <a:gd name="connsiteX9" fmla="*/ 2038350 w 2038350"/>
                <a:gd name="connsiteY9" fmla="*/ 2038350 h 2043113"/>
                <a:gd name="connsiteX10" fmla="*/ 1643062 w 2038350"/>
                <a:gd name="connsiteY10" fmla="*/ 2038350 h 2043113"/>
                <a:gd name="connsiteX11" fmla="*/ 1643062 w 2038350"/>
                <a:gd name="connsiteY11" fmla="*/ 1528763 h 2043113"/>
                <a:gd name="connsiteX12" fmla="*/ 1333500 w 2038350"/>
                <a:gd name="connsiteY12" fmla="*/ 1528763 h 2043113"/>
                <a:gd name="connsiteX13" fmla="*/ 1333500 w 2038350"/>
                <a:gd name="connsiteY13" fmla="*/ 2043113 h 2043113"/>
                <a:gd name="connsiteX14" fmla="*/ 0 w 2038350"/>
                <a:gd name="connsiteY14" fmla="*/ 2033588 h 2043113"/>
                <a:gd name="connsiteX0" fmla="*/ 0 w 2038350"/>
                <a:gd name="connsiteY0" fmla="*/ 2043026 h 2043113"/>
                <a:gd name="connsiteX1" fmla="*/ 0 w 2038350"/>
                <a:gd name="connsiteY1" fmla="*/ 766763 h 2043113"/>
                <a:gd name="connsiteX2" fmla="*/ 514350 w 2038350"/>
                <a:gd name="connsiteY2" fmla="*/ 1023938 h 2043113"/>
                <a:gd name="connsiteX3" fmla="*/ 514350 w 2038350"/>
                <a:gd name="connsiteY3" fmla="*/ 762000 h 2043113"/>
                <a:gd name="connsiteX4" fmla="*/ 1019175 w 2038350"/>
                <a:gd name="connsiteY4" fmla="*/ 1023938 h 2043113"/>
                <a:gd name="connsiteX5" fmla="*/ 1019175 w 2038350"/>
                <a:gd name="connsiteY5" fmla="*/ 762000 h 2043113"/>
                <a:gd name="connsiteX6" fmla="*/ 1528762 w 2038350"/>
                <a:gd name="connsiteY6" fmla="*/ 1019175 h 2043113"/>
                <a:gd name="connsiteX7" fmla="*/ 1785937 w 2038350"/>
                <a:gd name="connsiteY7" fmla="*/ 0 h 2043113"/>
                <a:gd name="connsiteX8" fmla="*/ 2038350 w 2038350"/>
                <a:gd name="connsiteY8" fmla="*/ 0 h 2043113"/>
                <a:gd name="connsiteX9" fmla="*/ 2038350 w 2038350"/>
                <a:gd name="connsiteY9" fmla="*/ 2038350 h 2043113"/>
                <a:gd name="connsiteX10" fmla="*/ 1643062 w 2038350"/>
                <a:gd name="connsiteY10" fmla="*/ 2038350 h 2043113"/>
                <a:gd name="connsiteX11" fmla="*/ 1643062 w 2038350"/>
                <a:gd name="connsiteY11" fmla="*/ 1528763 h 2043113"/>
                <a:gd name="connsiteX12" fmla="*/ 1333500 w 2038350"/>
                <a:gd name="connsiteY12" fmla="*/ 1528763 h 2043113"/>
                <a:gd name="connsiteX13" fmla="*/ 1333500 w 2038350"/>
                <a:gd name="connsiteY13" fmla="*/ 2043113 h 2043113"/>
                <a:gd name="connsiteX14" fmla="*/ 0 w 2038350"/>
                <a:gd name="connsiteY14" fmla="*/ 2043026 h 2043113"/>
                <a:gd name="connsiteX0" fmla="*/ 0 w 2038350"/>
                <a:gd name="connsiteY0" fmla="*/ 2043026 h 2405486"/>
                <a:gd name="connsiteX1" fmla="*/ 0 w 2038350"/>
                <a:gd name="connsiteY1" fmla="*/ 766763 h 2405486"/>
                <a:gd name="connsiteX2" fmla="*/ 514350 w 2038350"/>
                <a:gd name="connsiteY2" fmla="*/ 1023938 h 2405486"/>
                <a:gd name="connsiteX3" fmla="*/ 514350 w 2038350"/>
                <a:gd name="connsiteY3" fmla="*/ 762000 h 2405486"/>
                <a:gd name="connsiteX4" fmla="*/ 1019175 w 2038350"/>
                <a:gd name="connsiteY4" fmla="*/ 1023938 h 2405486"/>
                <a:gd name="connsiteX5" fmla="*/ 1019175 w 2038350"/>
                <a:gd name="connsiteY5" fmla="*/ 762000 h 2405486"/>
                <a:gd name="connsiteX6" fmla="*/ 1528762 w 2038350"/>
                <a:gd name="connsiteY6" fmla="*/ 1019175 h 2405486"/>
                <a:gd name="connsiteX7" fmla="*/ 1785937 w 2038350"/>
                <a:gd name="connsiteY7" fmla="*/ 0 h 2405486"/>
                <a:gd name="connsiteX8" fmla="*/ 2038350 w 2038350"/>
                <a:gd name="connsiteY8" fmla="*/ 0 h 2405486"/>
                <a:gd name="connsiteX9" fmla="*/ 2038350 w 2038350"/>
                <a:gd name="connsiteY9" fmla="*/ 2038350 h 2405486"/>
                <a:gd name="connsiteX10" fmla="*/ 1643062 w 2038350"/>
                <a:gd name="connsiteY10" fmla="*/ 2038350 h 2405486"/>
                <a:gd name="connsiteX11" fmla="*/ 1643062 w 2038350"/>
                <a:gd name="connsiteY11" fmla="*/ 1528763 h 2405486"/>
                <a:gd name="connsiteX12" fmla="*/ 1333500 w 2038350"/>
                <a:gd name="connsiteY12" fmla="*/ 1528763 h 2405486"/>
                <a:gd name="connsiteX13" fmla="*/ 1695873 w 2038350"/>
                <a:gd name="connsiteY13" fmla="*/ 2405486 h 2405486"/>
                <a:gd name="connsiteX0" fmla="*/ 0 w 2038350"/>
                <a:gd name="connsiteY0" fmla="*/ 2043026 h 2405486"/>
                <a:gd name="connsiteX1" fmla="*/ 0 w 2038350"/>
                <a:gd name="connsiteY1" fmla="*/ 766763 h 2405486"/>
                <a:gd name="connsiteX2" fmla="*/ 514350 w 2038350"/>
                <a:gd name="connsiteY2" fmla="*/ 1023938 h 2405486"/>
                <a:gd name="connsiteX3" fmla="*/ 514350 w 2038350"/>
                <a:gd name="connsiteY3" fmla="*/ 762000 h 2405486"/>
                <a:gd name="connsiteX4" fmla="*/ 1019175 w 2038350"/>
                <a:gd name="connsiteY4" fmla="*/ 1023938 h 2405486"/>
                <a:gd name="connsiteX5" fmla="*/ 1019175 w 2038350"/>
                <a:gd name="connsiteY5" fmla="*/ 762000 h 2405486"/>
                <a:gd name="connsiteX6" fmla="*/ 1528762 w 2038350"/>
                <a:gd name="connsiteY6" fmla="*/ 1019175 h 2405486"/>
                <a:gd name="connsiteX7" fmla="*/ 1785937 w 2038350"/>
                <a:gd name="connsiteY7" fmla="*/ 0 h 2405486"/>
                <a:gd name="connsiteX8" fmla="*/ 2038350 w 2038350"/>
                <a:gd name="connsiteY8" fmla="*/ 0 h 2405486"/>
                <a:gd name="connsiteX9" fmla="*/ 2038350 w 2038350"/>
                <a:gd name="connsiteY9" fmla="*/ 2038350 h 2405486"/>
                <a:gd name="connsiteX10" fmla="*/ 1643062 w 2038350"/>
                <a:gd name="connsiteY10" fmla="*/ 2038350 h 2405486"/>
                <a:gd name="connsiteX11" fmla="*/ 1643062 w 2038350"/>
                <a:gd name="connsiteY11" fmla="*/ 1528763 h 2405486"/>
                <a:gd name="connsiteX12" fmla="*/ 1333500 w 2038350"/>
                <a:gd name="connsiteY12" fmla="*/ 1528763 h 2405486"/>
                <a:gd name="connsiteX13" fmla="*/ 1695873 w 2038350"/>
                <a:gd name="connsiteY13" fmla="*/ 2405486 h 240548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7274 w 2038350"/>
                <a:gd name="connsiteY13" fmla="*/ 2009142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3054 w 2038350"/>
                <a:gd name="connsiteY13" fmla="*/ 1859204 h 2043026"/>
                <a:gd name="connsiteX14" fmla="*/ 1337274 w 2038350"/>
                <a:gd name="connsiteY14" fmla="*/ 2009142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7274 w 2038350"/>
                <a:gd name="connsiteY13" fmla="*/ 2009142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18402 w 2038350"/>
                <a:gd name="connsiteY13" fmla="*/ 2028018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18402 w 2038350"/>
                <a:gd name="connsiteY13" fmla="*/ 2028018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27838 w 2038350"/>
                <a:gd name="connsiteY13" fmla="*/ 2037454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46710 w 2038350"/>
                <a:gd name="connsiteY13" fmla="*/ 2037454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5803 w 2038350"/>
                <a:gd name="connsiteY13" fmla="*/ 2037454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5803 w 2038350"/>
                <a:gd name="connsiteY13" fmla="*/ 2037454 h 2043026"/>
                <a:gd name="connsiteX0" fmla="*/ 0 w 2038350"/>
                <a:gd name="connsiteY0" fmla="*/ 2043026 h 2043026"/>
                <a:gd name="connsiteX1" fmla="*/ 0 w 2038350"/>
                <a:gd name="connsiteY1" fmla="*/ 766763 h 2043026"/>
                <a:gd name="connsiteX2" fmla="*/ 514350 w 2038350"/>
                <a:gd name="connsiteY2" fmla="*/ 1023938 h 2043026"/>
                <a:gd name="connsiteX3" fmla="*/ 514350 w 2038350"/>
                <a:gd name="connsiteY3" fmla="*/ 762000 h 2043026"/>
                <a:gd name="connsiteX4" fmla="*/ 1019175 w 2038350"/>
                <a:gd name="connsiteY4" fmla="*/ 1023938 h 2043026"/>
                <a:gd name="connsiteX5" fmla="*/ 1019175 w 2038350"/>
                <a:gd name="connsiteY5" fmla="*/ 762000 h 2043026"/>
                <a:gd name="connsiteX6" fmla="*/ 1528762 w 2038350"/>
                <a:gd name="connsiteY6" fmla="*/ 1019175 h 2043026"/>
                <a:gd name="connsiteX7" fmla="*/ 1785937 w 2038350"/>
                <a:gd name="connsiteY7" fmla="*/ 0 h 2043026"/>
                <a:gd name="connsiteX8" fmla="*/ 2038350 w 2038350"/>
                <a:gd name="connsiteY8" fmla="*/ 0 h 2043026"/>
                <a:gd name="connsiteX9" fmla="*/ 2038350 w 2038350"/>
                <a:gd name="connsiteY9" fmla="*/ 2038350 h 2043026"/>
                <a:gd name="connsiteX10" fmla="*/ 1643062 w 2038350"/>
                <a:gd name="connsiteY10" fmla="*/ 2038350 h 2043026"/>
                <a:gd name="connsiteX11" fmla="*/ 1643062 w 2038350"/>
                <a:gd name="connsiteY11" fmla="*/ 1528763 h 2043026"/>
                <a:gd name="connsiteX12" fmla="*/ 1333500 w 2038350"/>
                <a:gd name="connsiteY12" fmla="*/ 1528763 h 2043026"/>
                <a:gd name="connsiteX13" fmla="*/ 1335803 w 2038350"/>
                <a:gd name="connsiteY13" fmla="*/ 2034728 h 204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8350" h="2043026">
                  <a:moveTo>
                    <a:pt x="0" y="2043026"/>
                  </a:moveTo>
                  <a:lnTo>
                    <a:pt x="0" y="766763"/>
                  </a:lnTo>
                  <a:lnTo>
                    <a:pt x="514350" y="1023938"/>
                  </a:lnTo>
                  <a:lnTo>
                    <a:pt x="514350" y="762000"/>
                  </a:lnTo>
                  <a:lnTo>
                    <a:pt x="1019175" y="1023938"/>
                  </a:lnTo>
                  <a:lnTo>
                    <a:pt x="1019175" y="762000"/>
                  </a:lnTo>
                  <a:lnTo>
                    <a:pt x="1528762" y="1019175"/>
                  </a:lnTo>
                  <a:lnTo>
                    <a:pt x="1785937" y="0"/>
                  </a:lnTo>
                  <a:lnTo>
                    <a:pt x="2038350" y="0"/>
                  </a:lnTo>
                  <a:lnTo>
                    <a:pt x="2038350" y="2038350"/>
                  </a:lnTo>
                  <a:lnTo>
                    <a:pt x="1643062" y="2038350"/>
                  </a:lnTo>
                  <a:lnTo>
                    <a:pt x="1643062" y="1528763"/>
                  </a:lnTo>
                  <a:lnTo>
                    <a:pt x="1333500" y="1528763"/>
                  </a:lnTo>
                  <a:cubicBezTo>
                    <a:pt x="1334268" y="1698327"/>
                    <a:pt x="1335035" y="1865164"/>
                    <a:pt x="1335803" y="2034728"/>
                  </a:cubicBezTo>
                </a:path>
              </a:pathLst>
            </a:custGeom>
            <a:noFill/>
            <a:ln w="952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70">
                <a:defRPr/>
              </a:pPr>
              <a:endParaRPr lang="en-US" sz="1600" kern="0">
                <a:solidFill>
                  <a:srgbClr val="001135"/>
                </a:solidFill>
                <a:latin typeface="Nokia Pure Text Light"/>
              </a:endParaRPr>
            </a:p>
          </p:txBody>
        </p:sp>
      </p:grpSp>
      <p:grpSp>
        <p:nvGrpSpPr>
          <p:cNvPr id="258" name="Gruppieren 297">
            <a:extLst>
              <a:ext uri="{FF2B5EF4-FFF2-40B4-BE49-F238E27FC236}">
                <a16:creationId xmlns:a16="http://schemas.microsoft.com/office/drawing/2014/main" id="{8FDD2FEF-8FC9-4D9A-A4C7-12249C2EEBB8}"/>
              </a:ext>
            </a:extLst>
          </p:cNvPr>
          <p:cNvGrpSpPr>
            <a:grpSpLocks noChangeAspect="1"/>
          </p:cNvGrpSpPr>
          <p:nvPr/>
        </p:nvGrpSpPr>
        <p:grpSpPr>
          <a:xfrm>
            <a:off x="2500123" y="5316313"/>
            <a:ext cx="964884" cy="447876"/>
            <a:chOff x="1585913" y="981550"/>
            <a:chExt cx="5862636" cy="2721294"/>
          </a:xfrm>
          <a:solidFill>
            <a:schemeClr val="bg1"/>
          </a:solidFill>
        </p:grpSpPr>
        <p:sp>
          <p:nvSpPr>
            <p:cNvPr id="259" name="Trapezoid 258">
              <a:extLst>
                <a:ext uri="{FF2B5EF4-FFF2-40B4-BE49-F238E27FC236}">
                  <a16:creationId xmlns:a16="http://schemas.microsoft.com/office/drawing/2014/main" id="{5124B0D1-D615-4489-BFCA-D2D406DC2203}"/>
                </a:ext>
              </a:extLst>
            </p:cNvPr>
            <p:cNvSpPr/>
            <p:nvPr/>
          </p:nvSpPr>
          <p:spPr>
            <a:xfrm flipV="1">
              <a:off x="1585913" y="981550"/>
              <a:ext cx="5862636" cy="2721293"/>
            </a:xfrm>
            <a:prstGeom prst="trapezoid">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0" name="Freihandform: Form 404">
              <a:extLst>
                <a:ext uri="{FF2B5EF4-FFF2-40B4-BE49-F238E27FC236}">
                  <a16:creationId xmlns:a16="http://schemas.microsoft.com/office/drawing/2014/main" id="{4DE765C0-0C98-441D-A86D-1B0B6668CBA9}"/>
                </a:ext>
              </a:extLst>
            </p:cNvPr>
            <p:cNvSpPr/>
            <p:nvPr/>
          </p:nvSpPr>
          <p:spPr>
            <a:xfrm>
              <a:off x="2772271"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1" name="Freihandform: Form 405">
              <a:extLst>
                <a:ext uri="{FF2B5EF4-FFF2-40B4-BE49-F238E27FC236}">
                  <a16:creationId xmlns:a16="http://schemas.microsoft.com/office/drawing/2014/main" id="{5071DD1B-3D1A-4BCF-B434-92A4B9380050}"/>
                </a:ext>
              </a:extLst>
            </p:cNvPr>
            <p:cNvSpPr/>
            <p:nvPr/>
          </p:nvSpPr>
          <p:spPr>
            <a:xfrm>
              <a:off x="2002632"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2" name="Freihandform: Form 406">
              <a:extLst>
                <a:ext uri="{FF2B5EF4-FFF2-40B4-BE49-F238E27FC236}">
                  <a16:creationId xmlns:a16="http://schemas.microsoft.com/office/drawing/2014/main" id="{A098FF9F-40B2-450B-BD2D-CC08CA1F74BE}"/>
                </a:ext>
              </a:extLst>
            </p:cNvPr>
            <p:cNvSpPr/>
            <p:nvPr/>
          </p:nvSpPr>
          <p:spPr>
            <a:xfrm>
              <a:off x="4311549"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3" name="Freihandform: Form 407">
              <a:extLst>
                <a:ext uri="{FF2B5EF4-FFF2-40B4-BE49-F238E27FC236}">
                  <a16:creationId xmlns:a16="http://schemas.microsoft.com/office/drawing/2014/main" id="{8B91B7F2-7047-4B43-B238-D7D8274A9838}"/>
                </a:ext>
              </a:extLst>
            </p:cNvPr>
            <p:cNvSpPr/>
            <p:nvPr/>
          </p:nvSpPr>
          <p:spPr>
            <a:xfrm>
              <a:off x="3541910"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4" name="Freihandform: Form 408">
              <a:extLst>
                <a:ext uri="{FF2B5EF4-FFF2-40B4-BE49-F238E27FC236}">
                  <a16:creationId xmlns:a16="http://schemas.microsoft.com/office/drawing/2014/main" id="{CC1217CA-72B7-4038-BFEA-C54CAFCF55FA}"/>
                </a:ext>
              </a:extLst>
            </p:cNvPr>
            <p:cNvSpPr/>
            <p:nvPr/>
          </p:nvSpPr>
          <p:spPr>
            <a:xfrm>
              <a:off x="5850827"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5" name="Freihandform: Form 409">
              <a:extLst>
                <a:ext uri="{FF2B5EF4-FFF2-40B4-BE49-F238E27FC236}">
                  <a16:creationId xmlns:a16="http://schemas.microsoft.com/office/drawing/2014/main" id="{B676834D-3D95-4F18-831D-70B1C232F877}"/>
                </a:ext>
              </a:extLst>
            </p:cNvPr>
            <p:cNvSpPr/>
            <p:nvPr/>
          </p:nvSpPr>
          <p:spPr>
            <a:xfrm>
              <a:off x="5081188"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6" name="Freihandform: Form 410">
              <a:extLst>
                <a:ext uri="{FF2B5EF4-FFF2-40B4-BE49-F238E27FC236}">
                  <a16:creationId xmlns:a16="http://schemas.microsoft.com/office/drawing/2014/main" id="{9E4EB11A-1F7C-4733-8C2D-5C7134E88697}"/>
                </a:ext>
              </a:extLst>
            </p:cNvPr>
            <p:cNvSpPr/>
            <p:nvPr/>
          </p:nvSpPr>
          <p:spPr>
            <a:xfrm>
              <a:off x="6620469" y="1122998"/>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7" name="Freihandform: Form 461">
              <a:extLst>
                <a:ext uri="{FF2B5EF4-FFF2-40B4-BE49-F238E27FC236}">
                  <a16:creationId xmlns:a16="http://schemas.microsoft.com/office/drawing/2014/main" id="{8CD41956-6EE5-44F1-BBF0-A093FA8A563B}"/>
                </a:ext>
              </a:extLst>
            </p:cNvPr>
            <p:cNvSpPr/>
            <p:nvPr/>
          </p:nvSpPr>
          <p:spPr>
            <a:xfrm>
              <a:off x="2360961"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8" name="Freihandform: Form 462">
              <a:extLst>
                <a:ext uri="{FF2B5EF4-FFF2-40B4-BE49-F238E27FC236}">
                  <a16:creationId xmlns:a16="http://schemas.microsoft.com/office/drawing/2014/main" id="{0968D9B8-5FEA-40E5-B79A-22D79184D5B5}"/>
                </a:ext>
              </a:extLst>
            </p:cNvPr>
            <p:cNvSpPr/>
            <p:nvPr/>
          </p:nvSpPr>
          <p:spPr>
            <a:xfrm>
              <a:off x="3900239"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69" name="Freihandform: Form 484">
              <a:extLst>
                <a:ext uri="{FF2B5EF4-FFF2-40B4-BE49-F238E27FC236}">
                  <a16:creationId xmlns:a16="http://schemas.microsoft.com/office/drawing/2014/main" id="{E58D11BD-BE93-4BE1-A287-6635318101BA}"/>
                </a:ext>
              </a:extLst>
            </p:cNvPr>
            <p:cNvSpPr/>
            <p:nvPr/>
          </p:nvSpPr>
          <p:spPr>
            <a:xfrm>
              <a:off x="3130600"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0" name="Freihandform: Form 485">
              <a:extLst>
                <a:ext uri="{FF2B5EF4-FFF2-40B4-BE49-F238E27FC236}">
                  <a16:creationId xmlns:a16="http://schemas.microsoft.com/office/drawing/2014/main" id="{D700AF11-2AF0-4271-B14E-58E6C98C7FAD}"/>
                </a:ext>
              </a:extLst>
            </p:cNvPr>
            <p:cNvSpPr/>
            <p:nvPr/>
          </p:nvSpPr>
          <p:spPr>
            <a:xfrm>
              <a:off x="5439517"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1" name="Freihandform: Form 486">
              <a:extLst>
                <a:ext uri="{FF2B5EF4-FFF2-40B4-BE49-F238E27FC236}">
                  <a16:creationId xmlns:a16="http://schemas.microsoft.com/office/drawing/2014/main" id="{96C387B9-B58B-42A6-89B0-2D818DF208DA}"/>
                </a:ext>
              </a:extLst>
            </p:cNvPr>
            <p:cNvSpPr/>
            <p:nvPr/>
          </p:nvSpPr>
          <p:spPr>
            <a:xfrm>
              <a:off x="4669878"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2" name="Freihandform: Form 487">
              <a:extLst>
                <a:ext uri="{FF2B5EF4-FFF2-40B4-BE49-F238E27FC236}">
                  <a16:creationId xmlns:a16="http://schemas.microsoft.com/office/drawing/2014/main" id="{827D5B81-059D-4BB3-B6B5-CFB3CC232C05}"/>
                </a:ext>
              </a:extLst>
            </p:cNvPr>
            <p:cNvSpPr/>
            <p:nvPr/>
          </p:nvSpPr>
          <p:spPr>
            <a:xfrm>
              <a:off x="6209159" y="2020014"/>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 name="connsiteX0" fmla="*/ 1191 w 495300"/>
                <a:gd name="connsiteY0" fmla="*/ 516731 h 516731"/>
                <a:gd name="connsiteX1" fmla="*/ 0 w 495300"/>
                <a:gd name="connsiteY1" fmla="*/ 1 h 516731"/>
                <a:gd name="connsiteX2" fmla="*/ 0 w 495300"/>
                <a:gd name="connsiteY2" fmla="*/ 0 h 516731"/>
                <a:gd name="connsiteX3" fmla="*/ 495300 w 495300"/>
                <a:gd name="connsiteY3" fmla="*/ 0 h 516731"/>
                <a:gd name="connsiteX4" fmla="*/ 495300 w 495300"/>
                <a:gd name="connsiteY4" fmla="*/ 1 h 51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516731">
                  <a:moveTo>
                    <a:pt x="1191" y="516731"/>
                  </a:moveTo>
                  <a:cubicBezTo>
                    <a:pt x="0" y="344488"/>
                    <a:pt x="1191" y="172244"/>
                    <a:pt x="0" y="1"/>
                  </a:cubicBezTo>
                  <a:lnTo>
                    <a:pt x="0" y="0"/>
                  </a:lnTo>
                  <a:lnTo>
                    <a:pt x="495300" y="0"/>
                  </a:lnTo>
                  <a:lnTo>
                    <a:pt x="495300" y="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cxnSp>
          <p:nvCxnSpPr>
            <p:cNvPr id="273" name="Gerader Verbinder 488">
              <a:extLst>
                <a:ext uri="{FF2B5EF4-FFF2-40B4-BE49-F238E27FC236}">
                  <a16:creationId xmlns:a16="http://schemas.microsoft.com/office/drawing/2014/main" id="{A60F70C2-EFEB-4B75-994A-7482BA9EE103}"/>
                </a:ext>
              </a:extLst>
            </p:cNvPr>
            <p:cNvCxnSpPr>
              <a:cxnSpLocks/>
            </p:cNvCxnSpPr>
            <p:nvPr/>
          </p:nvCxnSpPr>
          <p:spPr>
            <a:xfrm>
              <a:off x="2034302" y="2795110"/>
              <a:ext cx="4968240" cy="0"/>
            </a:xfrm>
            <a:prstGeom prst="lin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274" name="Gerader Verbinder 489">
              <a:extLst>
                <a:ext uri="{FF2B5EF4-FFF2-40B4-BE49-F238E27FC236}">
                  <a16:creationId xmlns:a16="http://schemas.microsoft.com/office/drawing/2014/main" id="{AA421C04-5136-4F66-AA23-5AB97CA940D0}"/>
                </a:ext>
              </a:extLst>
            </p:cNvPr>
            <p:cNvCxnSpPr>
              <a:cxnSpLocks/>
            </p:cNvCxnSpPr>
            <p:nvPr/>
          </p:nvCxnSpPr>
          <p:spPr>
            <a:xfrm>
              <a:off x="1811657" y="1887379"/>
              <a:ext cx="5410674" cy="0"/>
            </a:xfrm>
            <a:prstGeom prst="line">
              <a:avLst/>
            </a:pr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275" name="Freihandform: Form 491">
              <a:extLst>
                <a:ext uri="{FF2B5EF4-FFF2-40B4-BE49-F238E27FC236}">
                  <a16:creationId xmlns:a16="http://schemas.microsoft.com/office/drawing/2014/main" id="{148AB757-EEDB-4229-A1B7-75919A3CB489}"/>
                </a:ext>
              </a:extLst>
            </p:cNvPr>
            <p:cNvSpPr/>
            <p:nvPr/>
          </p:nvSpPr>
          <p:spPr>
            <a:xfrm>
              <a:off x="3130601"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6" name="Freihandform: Form 497">
              <a:extLst>
                <a:ext uri="{FF2B5EF4-FFF2-40B4-BE49-F238E27FC236}">
                  <a16:creationId xmlns:a16="http://schemas.microsoft.com/office/drawing/2014/main" id="{70D10E20-7783-48EB-933A-DA3C94893B59}"/>
                </a:ext>
              </a:extLst>
            </p:cNvPr>
            <p:cNvSpPr/>
            <p:nvPr/>
          </p:nvSpPr>
          <p:spPr>
            <a:xfrm>
              <a:off x="3900241"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7" name="Freihandform: Form 498">
              <a:extLst>
                <a:ext uri="{FF2B5EF4-FFF2-40B4-BE49-F238E27FC236}">
                  <a16:creationId xmlns:a16="http://schemas.microsoft.com/office/drawing/2014/main" id="{5F78637D-5E33-4B9A-A340-A78FD2780ACE}"/>
                </a:ext>
              </a:extLst>
            </p:cNvPr>
            <p:cNvSpPr/>
            <p:nvPr/>
          </p:nvSpPr>
          <p:spPr>
            <a:xfrm>
              <a:off x="4669881"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8" name="Freihandform: Form 503">
              <a:extLst>
                <a:ext uri="{FF2B5EF4-FFF2-40B4-BE49-F238E27FC236}">
                  <a16:creationId xmlns:a16="http://schemas.microsoft.com/office/drawing/2014/main" id="{1F2194AD-5AE6-4116-BC6C-A13B4A9DAC2E}"/>
                </a:ext>
              </a:extLst>
            </p:cNvPr>
            <p:cNvSpPr/>
            <p:nvPr/>
          </p:nvSpPr>
          <p:spPr>
            <a:xfrm>
              <a:off x="5439521"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79" name="Freihandform: Form 504">
              <a:extLst>
                <a:ext uri="{FF2B5EF4-FFF2-40B4-BE49-F238E27FC236}">
                  <a16:creationId xmlns:a16="http://schemas.microsoft.com/office/drawing/2014/main" id="{5070CD15-2CDF-4DCB-86B1-4CEB5382BD04}"/>
                </a:ext>
              </a:extLst>
            </p:cNvPr>
            <p:cNvSpPr/>
            <p:nvPr/>
          </p:nvSpPr>
          <p:spPr>
            <a:xfrm>
              <a:off x="6209159"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sp>
          <p:nvSpPr>
            <p:cNvPr id="280" name="Freihandform: Form 505">
              <a:extLst>
                <a:ext uri="{FF2B5EF4-FFF2-40B4-BE49-F238E27FC236}">
                  <a16:creationId xmlns:a16="http://schemas.microsoft.com/office/drawing/2014/main" id="{3D879313-2E9C-4B21-980B-AD28FA23334F}"/>
                </a:ext>
              </a:extLst>
            </p:cNvPr>
            <p:cNvSpPr/>
            <p:nvPr/>
          </p:nvSpPr>
          <p:spPr>
            <a:xfrm>
              <a:off x="2360961" y="2938463"/>
              <a:ext cx="495300" cy="764381"/>
            </a:xfrm>
            <a:custGeom>
              <a:avLst/>
              <a:gdLst>
                <a:gd name="connsiteX0" fmla="*/ 247650 w 495300"/>
                <a:gd name="connsiteY0" fmla="*/ 0 h 247651"/>
                <a:gd name="connsiteX1" fmla="*/ 495300 w 495300"/>
                <a:gd name="connsiteY1" fmla="*/ 247650 h 247651"/>
                <a:gd name="connsiteX2" fmla="*/ 495300 w 495300"/>
                <a:gd name="connsiteY2" fmla="*/ 247651 h 247651"/>
                <a:gd name="connsiteX3" fmla="*/ 0 w 495300"/>
                <a:gd name="connsiteY3" fmla="*/ 247651 h 247651"/>
                <a:gd name="connsiteX4" fmla="*/ 0 w 495300"/>
                <a:gd name="connsiteY4" fmla="*/ 247650 h 247651"/>
                <a:gd name="connsiteX5" fmla="*/ 247650 w 495300"/>
                <a:gd name="connsiteY5" fmla="*/ 0 h 247651"/>
                <a:gd name="connsiteX0" fmla="*/ 248841 w 496491"/>
                <a:gd name="connsiteY0" fmla="*/ 0 h 759618"/>
                <a:gd name="connsiteX1" fmla="*/ 496491 w 496491"/>
                <a:gd name="connsiteY1" fmla="*/ 247650 h 759618"/>
                <a:gd name="connsiteX2" fmla="*/ 496491 w 496491"/>
                <a:gd name="connsiteY2" fmla="*/ 247651 h 759618"/>
                <a:gd name="connsiteX3" fmla="*/ 0 w 496491"/>
                <a:gd name="connsiteY3" fmla="*/ 759618 h 759618"/>
                <a:gd name="connsiteX4" fmla="*/ 1191 w 496491"/>
                <a:gd name="connsiteY4" fmla="*/ 247651 h 759618"/>
                <a:gd name="connsiteX5" fmla="*/ 1191 w 496491"/>
                <a:gd name="connsiteY5" fmla="*/ 247650 h 759618"/>
                <a:gd name="connsiteX6" fmla="*/ 248841 w 496491"/>
                <a:gd name="connsiteY6" fmla="*/ 0 h 759618"/>
                <a:gd name="connsiteX0" fmla="*/ 248841 w 515315"/>
                <a:gd name="connsiteY0" fmla="*/ 0 h 795422"/>
                <a:gd name="connsiteX1" fmla="*/ 496491 w 515315"/>
                <a:gd name="connsiteY1" fmla="*/ 247650 h 795422"/>
                <a:gd name="connsiteX2" fmla="*/ 496491 w 515315"/>
                <a:gd name="connsiteY2" fmla="*/ 247651 h 795422"/>
                <a:gd name="connsiteX3" fmla="*/ 481013 w 515315"/>
                <a:gd name="connsiteY3" fmla="*/ 745330 h 795422"/>
                <a:gd name="connsiteX4" fmla="*/ 0 w 515315"/>
                <a:gd name="connsiteY4" fmla="*/ 759618 h 795422"/>
                <a:gd name="connsiteX5" fmla="*/ 1191 w 515315"/>
                <a:gd name="connsiteY5" fmla="*/ 247651 h 795422"/>
                <a:gd name="connsiteX6" fmla="*/ 1191 w 515315"/>
                <a:gd name="connsiteY6" fmla="*/ 247650 h 795422"/>
                <a:gd name="connsiteX7" fmla="*/ 248841 w 515315"/>
                <a:gd name="connsiteY7" fmla="*/ 0 h 795422"/>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72453"/>
                <a:gd name="connsiteY0" fmla="*/ 759618 h 836770"/>
                <a:gd name="connsiteX1" fmla="*/ 1191 w 572453"/>
                <a:gd name="connsiteY1" fmla="*/ 247651 h 836770"/>
                <a:gd name="connsiteX2" fmla="*/ 1191 w 572453"/>
                <a:gd name="connsiteY2" fmla="*/ 247650 h 836770"/>
                <a:gd name="connsiteX3" fmla="*/ 248841 w 572453"/>
                <a:gd name="connsiteY3" fmla="*/ 0 h 836770"/>
                <a:gd name="connsiteX4" fmla="*/ 496491 w 572453"/>
                <a:gd name="connsiteY4" fmla="*/ 247650 h 836770"/>
                <a:gd name="connsiteX5" fmla="*/ 496491 w 572453"/>
                <a:gd name="connsiteY5" fmla="*/ 247651 h 836770"/>
                <a:gd name="connsiteX6" fmla="*/ 572453 w 572453"/>
                <a:gd name="connsiteY6" fmla="*/ 836770 h 836770"/>
                <a:gd name="connsiteX0" fmla="*/ 0 w 501016"/>
                <a:gd name="connsiteY0" fmla="*/ 759618 h 765333"/>
                <a:gd name="connsiteX1" fmla="*/ 1191 w 501016"/>
                <a:gd name="connsiteY1" fmla="*/ 247651 h 765333"/>
                <a:gd name="connsiteX2" fmla="*/ 1191 w 501016"/>
                <a:gd name="connsiteY2" fmla="*/ 247650 h 765333"/>
                <a:gd name="connsiteX3" fmla="*/ 248841 w 501016"/>
                <a:gd name="connsiteY3" fmla="*/ 0 h 765333"/>
                <a:gd name="connsiteX4" fmla="*/ 496491 w 501016"/>
                <a:gd name="connsiteY4" fmla="*/ 247650 h 765333"/>
                <a:gd name="connsiteX5" fmla="*/ 496491 w 501016"/>
                <a:gd name="connsiteY5" fmla="*/ 247651 h 765333"/>
                <a:gd name="connsiteX6" fmla="*/ 501016 w 501016"/>
                <a:gd name="connsiteY6" fmla="*/ 765333 h 765333"/>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0571"/>
                <a:gd name="connsiteX1" fmla="*/ 1191 w 498635"/>
                <a:gd name="connsiteY1" fmla="*/ 247651 h 760571"/>
                <a:gd name="connsiteX2" fmla="*/ 1191 w 498635"/>
                <a:gd name="connsiteY2" fmla="*/ 247650 h 760571"/>
                <a:gd name="connsiteX3" fmla="*/ 248841 w 498635"/>
                <a:gd name="connsiteY3" fmla="*/ 0 h 760571"/>
                <a:gd name="connsiteX4" fmla="*/ 496491 w 498635"/>
                <a:gd name="connsiteY4" fmla="*/ 247650 h 760571"/>
                <a:gd name="connsiteX5" fmla="*/ 496491 w 498635"/>
                <a:gd name="connsiteY5" fmla="*/ 247651 h 760571"/>
                <a:gd name="connsiteX6" fmla="*/ 498635 w 498635"/>
                <a:gd name="connsiteY6" fmla="*/ 760571 h 760571"/>
                <a:gd name="connsiteX0" fmla="*/ 0 w 498635"/>
                <a:gd name="connsiteY0" fmla="*/ 759618 h 762953"/>
                <a:gd name="connsiteX1" fmla="*/ 1191 w 498635"/>
                <a:gd name="connsiteY1" fmla="*/ 247651 h 762953"/>
                <a:gd name="connsiteX2" fmla="*/ 1191 w 498635"/>
                <a:gd name="connsiteY2" fmla="*/ 247650 h 762953"/>
                <a:gd name="connsiteX3" fmla="*/ 248841 w 498635"/>
                <a:gd name="connsiteY3" fmla="*/ 0 h 762953"/>
                <a:gd name="connsiteX4" fmla="*/ 496491 w 498635"/>
                <a:gd name="connsiteY4" fmla="*/ 247650 h 762953"/>
                <a:gd name="connsiteX5" fmla="*/ 496491 w 498635"/>
                <a:gd name="connsiteY5" fmla="*/ 247651 h 762953"/>
                <a:gd name="connsiteX6" fmla="*/ 498635 w 498635"/>
                <a:gd name="connsiteY6" fmla="*/ 762953 h 762953"/>
                <a:gd name="connsiteX0" fmla="*/ 0 w 496900"/>
                <a:gd name="connsiteY0" fmla="*/ 759618 h 767715"/>
                <a:gd name="connsiteX1" fmla="*/ 1191 w 496900"/>
                <a:gd name="connsiteY1" fmla="*/ 247651 h 767715"/>
                <a:gd name="connsiteX2" fmla="*/ 1191 w 496900"/>
                <a:gd name="connsiteY2" fmla="*/ 247650 h 767715"/>
                <a:gd name="connsiteX3" fmla="*/ 248841 w 496900"/>
                <a:gd name="connsiteY3" fmla="*/ 0 h 767715"/>
                <a:gd name="connsiteX4" fmla="*/ 496491 w 496900"/>
                <a:gd name="connsiteY4" fmla="*/ 247650 h 767715"/>
                <a:gd name="connsiteX5" fmla="*/ 496491 w 496900"/>
                <a:gd name="connsiteY5" fmla="*/ 247651 h 767715"/>
                <a:gd name="connsiteX6" fmla="*/ 496253 w 496900"/>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3572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709"/>
                <a:gd name="connsiteY0" fmla="*/ 764381 h 767715"/>
                <a:gd name="connsiteX1" fmla="*/ 0 w 495709"/>
                <a:gd name="connsiteY1" fmla="*/ 247651 h 767715"/>
                <a:gd name="connsiteX2" fmla="*/ 0 w 495709"/>
                <a:gd name="connsiteY2" fmla="*/ 247650 h 767715"/>
                <a:gd name="connsiteX3" fmla="*/ 247650 w 495709"/>
                <a:gd name="connsiteY3" fmla="*/ 0 h 767715"/>
                <a:gd name="connsiteX4" fmla="*/ 495300 w 495709"/>
                <a:gd name="connsiteY4" fmla="*/ 247650 h 767715"/>
                <a:gd name="connsiteX5" fmla="*/ 495300 w 495709"/>
                <a:gd name="connsiteY5" fmla="*/ 247651 h 767715"/>
                <a:gd name="connsiteX6" fmla="*/ 495062 w 495709"/>
                <a:gd name="connsiteY6" fmla="*/ 767715 h 767715"/>
                <a:gd name="connsiteX0" fmla="*/ 1191 w 495300"/>
                <a:gd name="connsiteY0" fmla="*/ 764381 h 764381"/>
                <a:gd name="connsiteX1" fmla="*/ 0 w 495300"/>
                <a:gd name="connsiteY1" fmla="*/ 247651 h 764381"/>
                <a:gd name="connsiteX2" fmla="*/ 0 w 495300"/>
                <a:gd name="connsiteY2" fmla="*/ 247650 h 764381"/>
                <a:gd name="connsiteX3" fmla="*/ 247650 w 495300"/>
                <a:gd name="connsiteY3" fmla="*/ 0 h 764381"/>
                <a:gd name="connsiteX4" fmla="*/ 495300 w 495300"/>
                <a:gd name="connsiteY4" fmla="*/ 247650 h 764381"/>
                <a:gd name="connsiteX5" fmla="*/ 495300 w 495300"/>
                <a:gd name="connsiteY5" fmla="*/ 247651 h 764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764381">
                  <a:moveTo>
                    <a:pt x="1191" y="764381"/>
                  </a:moveTo>
                  <a:cubicBezTo>
                    <a:pt x="0" y="592138"/>
                    <a:pt x="1191" y="419894"/>
                    <a:pt x="0" y="247651"/>
                  </a:cubicBezTo>
                  <a:lnTo>
                    <a:pt x="0" y="247650"/>
                  </a:lnTo>
                  <a:cubicBezTo>
                    <a:pt x="0" y="110877"/>
                    <a:pt x="110877" y="0"/>
                    <a:pt x="247650" y="0"/>
                  </a:cubicBezTo>
                  <a:cubicBezTo>
                    <a:pt x="384423" y="0"/>
                    <a:pt x="495300" y="110877"/>
                    <a:pt x="495300" y="247650"/>
                  </a:cubicBezTo>
                  <a:lnTo>
                    <a:pt x="495300" y="247651"/>
                  </a:lnTo>
                </a:path>
              </a:pathLst>
            </a:custGeom>
            <a:grp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fontAlgn="base">
                <a:spcBef>
                  <a:spcPct val="0"/>
                </a:spcBef>
                <a:spcAft>
                  <a:spcPct val="0"/>
                </a:spcAft>
                <a:defRPr/>
              </a:pPr>
              <a:endParaRPr lang="en-GB" sz="2400" err="1">
                <a:solidFill>
                  <a:srgbClr val="FFFFFF"/>
                </a:solidFill>
                <a:latin typeface="Nokia Pure Text Light"/>
              </a:endParaRPr>
            </a:p>
          </p:txBody>
        </p:sp>
      </p:grpSp>
      <p:sp>
        <p:nvSpPr>
          <p:cNvPr id="281" name="TextBox 116">
            <a:extLst>
              <a:ext uri="{FF2B5EF4-FFF2-40B4-BE49-F238E27FC236}">
                <a16:creationId xmlns:a16="http://schemas.microsoft.com/office/drawing/2014/main" id="{213C9C01-1ABF-4E41-A831-0A996E47F075}"/>
              </a:ext>
            </a:extLst>
          </p:cNvPr>
          <p:cNvSpPr txBox="1"/>
          <p:nvPr/>
        </p:nvSpPr>
        <p:spPr>
          <a:xfrm>
            <a:off x="10647383" y="3949582"/>
            <a:ext cx="746154" cy="307066"/>
          </a:xfrm>
          <a:prstGeom prst="rect">
            <a:avLst/>
          </a:prstGeom>
          <a:solidFill>
            <a:schemeClr val="bg1">
              <a:alpha val="82000"/>
            </a:schemeClr>
          </a:solidFill>
        </p:spPr>
        <p:txBody>
          <a:bodyPr vert="horz" wrap="none" lIns="48000" tIns="24000" rIns="48000" bIns="24000" rtlCol="0">
            <a:spAutoFit/>
          </a:bodyPr>
          <a:lstStyle>
            <a:defPPr>
              <a:defRPr lang="en-GB"/>
            </a:defPPr>
            <a:lvl1pPr marL="0" marR="0" lvl="0" indent="0" defTabSz="895350" eaLnBrk="1" fontAlgn="auto" latinLnBrk="0" hangingPunct="1">
              <a:lnSpc>
                <a:spcPct val="100000"/>
              </a:lnSpc>
              <a:spcBef>
                <a:spcPts val="0"/>
              </a:spcBef>
              <a:spcAft>
                <a:spcPts val="0"/>
              </a:spcAft>
              <a:buClr>
                <a:srgbClr val="124191"/>
              </a:buClr>
              <a:buSzPct val="100000"/>
              <a:buFontTx/>
              <a:buNone/>
              <a:tabLst/>
              <a:defRPr kumimoji="0" sz="800" b="0" i="0" u="none" strike="noStrike" kern="0" cap="none" spc="0" normalizeH="0" baseline="0">
                <a:ln>
                  <a:noFill/>
                </a:ln>
                <a:solidFill>
                  <a:schemeClr val="tx2"/>
                </a:solidFill>
                <a:effectLst/>
                <a:uLnTx/>
                <a:uFillTx/>
                <a:latin typeface="Nokia Pure Text Ligh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defTabSz="1193770">
              <a:lnSpc>
                <a:spcPct val="90000"/>
              </a:lnSpc>
              <a:defRPr/>
            </a:pPr>
            <a:r>
              <a:rPr lang="en-US" sz="1867">
                <a:solidFill>
                  <a:srgbClr val="00C9FF"/>
                </a:solidFill>
              </a:rPr>
              <a:t>VR/AR</a:t>
            </a:r>
          </a:p>
        </p:txBody>
      </p:sp>
    </p:spTree>
    <p:extLst>
      <p:ext uri="{BB962C8B-B14F-4D97-AF65-F5344CB8AC3E}">
        <p14:creationId xmlns:p14="http://schemas.microsoft.com/office/powerpoint/2010/main" val="31038801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Freeform 110">
            <a:extLst>
              <a:ext uri="{FF2B5EF4-FFF2-40B4-BE49-F238E27FC236}">
                <a16:creationId xmlns:a16="http://schemas.microsoft.com/office/drawing/2014/main" id="{FDD37E60-E480-4EF4-8165-695EEB1F50EE}"/>
              </a:ext>
            </a:extLst>
          </p:cNvPr>
          <p:cNvSpPr>
            <a:spLocks noChangeArrowheads="1"/>
          </p:cNvSpPr>
          <p:nvPr/>
        </p:nvSpPr>
        <p:spPr bwMode="auto">
          <a:xfrm>
            <a:off x="8434879" y="3876611"/>
            <a:ext cx="1494915" cy="999829"/>
          </a:xfrm>
          <a:custGeom>
            <a:avLst/>
            <a:gdLst>
              <a:gd name="T0" fmla="*/ 2613 w 2729"/>
              <a:gd name="T1" fmla="*/ 1823 h 1824"/>
              <a:gd name="T2" fmla="*/ 2613 w 2729"/>
              <a:gd name="T3" fmla="*/ 1823 h 1824"/>
              <a:gd name="T4" fmla="*/ 128 w 2729"/>
              <a:gd name="T5" fmla="*/ 1823 h 1824"/>
              <a:gd name="T6" fmla="*/ 0 w 2729"/>
              <a:gd name="T7" fmla="*/ 1709 h 1824"/>
              <a:gd name="T8" fmla="*/ 0 w 2729"/>
              <a:gd name="T9" fmla="*/ 115 h 1824"/>
              <a:gd name="T10" fmla="*/ 128 w 2729"/>
              <a:gd name="T11" fmla="*/ 0 h 1824"/>
              <a:gd name="T12" fmla="*/ 2613 w 2729"/>
              <a:gd name="T13" fmla="*/ 0 h 1824"/>
              <a:gd name="T14" fmla="*/ 2728 w 2729"/>
              <a:gd name="T15" fmla="*/ 115 h 1824"/>
              <a:gd name="T16" fmla="*/ 2728 w 2729"/>
              <a:gd name="T17" fmla="*/ 1709 h 1824"/>
              <a:gd name="T18" fmla="*/ 2613 w 2729"/>
              <a:gd name="T19" fmla="*/ 1823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1824">
                <a:moveTo>
                  <a:pt x="2613" y="1823"/>
                </a:moveTo>
                <a:lnTo>
                  <a:pt x="2613" y="1823"/>
                </a:lnTo>
                <a:cubicBezTo>
                  <a:pt x="128" y="1823"/>
                  <a:pt x="128" y="1823"/>
                  <a:pt x="128" y="1823"/>
                </a:cubicBezTo>
                <a:cubicBezTo>
                  <a:pt x="64" y="1823"/>
                  <a:pt x="0" y="1772"/>
                  <a:pt x="0" y="1709"/>
                </a:cubicBezTo>
                <a:cubicBezTo>
                  <a:pt x="0" y="115"/>
                  <a:pt x="0" y="115"/>
                  <a:pt x="0" y="115"/>
                </a:cubicBezTo>
                <a:cubicBezTo>
                  <a:pt x="0" y="51"/>
                  <a:pt x="64" y="0"/>
                  <a:pt x="128" y="0"/>
                </a:cubicBezTo>
                <a:cubicBezTo>
                  <a:pt x="2613" y="0"/>
                  <a:pt x="2613" y="0"/>
                  <a:pt x="2613" y="0"/>
                </a:cubicBezTo>
                <a:cubicBezTo>
                  <a:pt x="2677" y="0"/>
                  <a:pt x="2728" y="51"/>
                  <a:pt x="2728" y="115"/>
                </a:cubicBezTo>
                <a:cubicBezTo>
                  <a:pt x="2728" y="1709"/>
                  <a:pt x="2728" y="1709"/>
                  <a:pt x="2728" y="1709"/>
                </a:cubicBezTo>
                <a:cubicBezTo>
                  <a:pt x="2728" y="1772"/>
                  <a:pt x="2677" y="1823"/>
                  <a:pt x="2613" y="1823"/>
                </a:cubicBezTo>
              </a:path>
            </a:pathLst>
          </a:custGeom>
          <a:solidFill>
            <a:srgbClr val="FFFFFF"/>
          </a:solidFill>
          <a:ln w="6350" cap="flat">
            <a:solidFill>
              <a:srgbClr val="00C9FF"/>
            </a:solidFill>
            <a:bevel/>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2" name="Content Placeholder 1">
            <a:extLst>
              <a:ext uri="{FF2B5EF4-FFF2-40B4-BE49-F238E27FC236}">
                <a16:creationId xmlns:a16="http://schemas.microsoft.com/office/drawing/2014/main" id="{60446BC9-8B6C-4F62-A45D-7217050543D0}"/>
              </a:ext>
            </a:extLst>
          </p:cNvPr>
          <p:cNvSpPr>
            <a:spLocks noGrp="1"/>
          </p:cNvSpPr>
          <p:nvPr>
            <p:ph sz="quarter" idx="15"/>
          </p:nvPr>
        </p:nvSpPr>
        <p:spPr/>
        <p:txBody>
          <a:bodyPr/>
          <a:lstStyle/>
          <a:p>
            <a:r>
              <a:rPr lang="en-US"/>
              <a:t>Modern gaming relies more and more on access to servers</a:t>
            </a:r>
          </a:p>
          <a:p>
            <a:pPr lvl="1"/>
            <a:r>
              <a:rPr lang="en-US"/>
              <a:t>Some services are beginning to stream games (servers do the heavy graphics work)</a:t>
            </a:r>
          </a:p>
          <a:p>
            <a:pPr lvl="4"/>
            <a:endParaRPr lang="en-US"/>
          </a:p>
          <a:p>
            <a:r>
              <a:rPr lang="en-US"/>
              <a:t>Gaming services require low latency …</a:t>
            </a:r>
          </a:p>
        </p:txBody>
      </p:sp>
      <p:sp>
        <p:nvSpPr>
          <p:cNvPr id="4" name="Title 3">
            <a:extLst>
              <a:ext uri="{FF2B5EF4-FFF2-40B4-BE49-F238E27FC236}">
                <a16:creationId xmlns:a16="http://schemas.microsoft.com/office/drawing/2014/main" id="{DFACD604-8BA7-4192-8BC3-90A2A69E2037}"/>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5B82404C-DB32-40DD-95E7-0804CDBE4AA4}"/>
              </a:ext>
            </a:extLst>
          </p:cNvPr>
          <p:cNvSpPr>
            <a:spLocks noGrp="1"/>
          </p:cNvSpPr>
          <p:nvPr>
            <p:ph type="body" sz="quarter" idx="10"/>
          </p:nvPr>
        </p:nvSpPr>
        <p:spPr/>
        <p:txBody>
          <a:bodyPr/>
          <a:lstStyle/>
          <a:p>
            <a:r>
              <a:rPr lang="en-US"/>
              <a:t>Gaming experience</a:t>
            </a:r>
            <a:endParaRPr lang="en-CA"/>
          </a:p>
        </p:txBody>
      </p:sp>
      <p:pic>
        <p:nvPicPr>
          <p:cNvPr id="6" name="Picture 5">
            <a:extLst>
              <a:ext uri="{FF2B5EF4-FFF2-40B4-BE49-F238E27FC236}">
                <a16:creationId xmlns:a16="http://schemas.microsoft.com/office/drawing/2014/main" id="{13FE7408-8105-471E-AE30-23C8A0AE6200}"/>
              </a:ext>
            </a:extLst>
          </p:cNvPr>
          <p:cNvPicPr>
            <a:picLocks noChangeAspect="1"/>
          </p:cNvPicPr>
          <p:nvPr/>
        </p:nvPicPr>
        <p:blipFill>
          <a:blip r:embed="rId2"/>
          <a:stretch>
            <a:fillRect/>
          </a:stretch>
        </p:blipFill>
        <p:spPr>
          <a:xfrm>
            <a:off x="973753" y="3173620"/>
            <a:ext cx="765020" cy="686843"/>
          </a:xfrm>
          <a:prstGeom prst="rect">
            <a:avLst/>
          </a:prstGeom>
        </p:spPr>
      </p:pic>
      <p:pic>
        <p:nvPicPr>
          <p:cNvPr id="7" name="Picture 6">
            <a:extLst>
              <a:ext uri="{FF2B5EF4-FFF2-40B4-BE49-F238E27FC236}">
                <a16:creationId xmlns:a16="http://schemas.microsoft.com/office/drawing/2014/main" id="{52E772E8-A2E7-4D53-8A09-6F8B95F19517}"/>
              </a:ext>
            </a:extLst>
          </p:cNvPr>
          <p:cNvPicPr>
            <a:picLocks noChangeAspect="1"/>
          </p:cNvPicPr>
          <p:nvPr/>
        </p:nvPicPr>
        <p:blipFill>
          <a:blip r:embed="rId2"/>
          <a:stretch>
            <a:fillRect/>
          </a:stretch>
        </p:blipFill>
        <p:spPr>
          <a:xfrm>
            <a:off x="1858673" y="3173620"/>
            <a:ext cx="765020" cy="686843"/>
          </a:xfrm>
          <a:prstGeom prst="rect">
            <a:avLst/>
          </a:prstGeom>
        </p:spPr>
      </p:pic>
      <p:pic>
        <p:nvPicPr>
          <p:cNvPr id="8" name="Picture 7">
            <a:extLst>
              <a:ext uri="{FF2B5EF4-FFF2-40B4-BE49-F238E27FC236}">
                <a16:creationId xmlns:a16="http://schemas.microsoft.com/office/drawing/2014/main" id="{81B1CFA0-D859-4968-8D0E-AD56467CE2C1}"/>
              </a:ext>
            </a:extLst>
          </p:cNvPr>
          <p:cNvPicPr>
            <a:picLocks noChangeAspect="1"/>
          </p:cNvPicPr>
          <p:nvPr/>
        </p:nvPicPr>
        <p:blipFill>
          <a:blip r:embed="rId2"/>
          <a:stretch>
            <a:fillRect/>
          </a:stretch>
        </p:blipFill>
        <p:spPr>
          <a:xfrm>
            <a:off x="1611684" y="3822401"/>
            <a:ext cx="960275" cy="862144"/>
          </a:xfrm>
          <a:prstGeom prst="rect">
            <a:avLst/>
          </a:prstGeom>
        </p:spPr>
      </p:pic>
      <p:pic>
        <p:nvPicPr>
          <p:cNvPr id="9" name="Picture 8">
            <a:extLst>
              <a:ext uri="{FF2B5EF4-FFF2-40B4-BE49-F238E27FC236}">
                <a16:creationId xmlns:a16="http://schemas.microsoft.com/office/drawing/2014/main" id="{E20443C2-343E-4478-846C-5085D2D1C9C1}"/>
              </a:ext>
            </a:extLst>
          </p:cNvPr>
          <p:cNvPicPr>
            <a:picLocks noChangeAspect="1"/>
          </p:cNvPicPr>
          <p:nvPr/>
        </p:nvPicPr>
        <p:blipFill>
          <a:blip r:embed="rId2"/>
          <a:stretch>
            <a:fillRect/>
          </a:stretch>
        </p:blipFill>
        <p:spPr>
          <a:xfrm>
            <a:off x="995497" y="4592060"/>
            <a:ext cx="1356959" cy="1218289"/>
          </a:xfrm>
          <a:prstGeom prst="rect">
            <a:avLst/>
          </a:prstGeom>
        </p:spPr>
      </p:pic>
      <p:grpSp>
        <p:nvGrpSpPr>
          <p:cNvPr id="10" name="Group 9">
            <a:extLst>
              <a:ext uri="{FF2B5EF4-FFF2-40B4-BE49-F238E27FC236}">
                <a16:creationId xmlns:a16="http://schemas.microsoft.com/office/drawing/2014/main" id="{0D62144E-B2CA-41CC-BBCD-785EF1FB68F6}"/>
              </a:ext>
            </a:extLst>
          </p:cNvPr>
          <p:cNvGrpSpPr/>
          <p:nvPr/>
        </p:nvGrpSpPr>
        <p:grpSpPr>
          <a:xfrm>
            <a:off x="904759" y="3995559"/>
            <a:ext cx="487421" cy="756671"/>
            <a:chOff x="5892263" y="3494791"/>
            <a:chExt cx="886761" cy="1312833"/>
          </a:xfrm>
        </p:grpSpPr>
        <p:grpSp>
          <p:nvGrpSpPr>
            <p:cNvPr id="11" name="Group 9">
              <a:extLst>
                <a:ext uri="{FF2B5EF4-FFF2-40B4-BE49-F238E27FC236}">
                  <a16:creationId xmlns:a16="http://schemas.microsoft.com/office/drawing/2014/main" id="{3808078C-04BF-4DEA-AFAF-483AD7FEFD18}"/>
                </a:ext>
              </a:extLst>
            </p:cNvPr>
            <p:cNvGrpSpPr>
              <a:grpSpLocks noChangeAspect="1"/>
            </p:cNvGrpSpPr>
            <p:nvPr/>
          </p:nvGrpSpPr>
          <p:grpSpPr bwMode="auto">
            <a:xfrm>
              <a:off x="5892263" y="3494791"/>
              <a:ext cx="886761" cy="1312833"/>
              <a:chOff x="2711" y="1376"/>
              <a:chExt cx="333" cy="493"/>
            </a:xfrm>
          </p:grpSpPr>
          <p:sp>
            <p:nvSpPr>
              <p:cNvPr id="26" name="Freeform 10">
                <a:extLst>
                  <a:ext uri="{FF2B5EF4-FFF2-40B4-BE49-F238E27FC236}">
                    <a16:creationId xmlns:a16="http://schemas.microsoft.com/office/drawing/2014/main" id="{268D686B-CED5-458F-A354-E40987DF0D8E}"/>
                  </a:ext>
                </a:extLst>
              </p:cNvPr>
              <p:cNvSpPr>
                <a:spLocks/>
              </p:cNvSpPr>
              <p:nvPr/>
            </p:nvSpPr>
            <p:spPr bwMode="auto">
              <a:xfrm>
                <a:off x="2995" y="1376"/>
                <a:ext cx="49" cy="30"/>
              </a:xfrm>
              <a:custGeom>
                <a:avLst/>
                <a:gdLst>
                  <a:gd name="T0" fmla="*/ 8 w 10"/>
                  <a:gd name="T1" fmla="*/ 6 h 6"/>
                  <a:gd name="T2" fmla="*/ 3 w 10"/>
                  <a:gd name="T3" fmla="*/ 6 h 6"/>
                  <a:gd name="T4" fmla="*/ 0 w 10"/>
                  <a:gd name="T5" fmla="*/ 3 h 6"/>
                  <a:gd name="T6" fmla="*/ 0 w 10"/>
                  <a:gd name="T7" fmla="*/ 3 h 6"/>
                  <a:gd name="T8" fmla="*/ 3 w 10"/>
                  <a:gd name="T9" fmla="*/ 0 h 6"/>
                  <a:gd name="T10" fmla="*/ 8 w 10"/>
                  <a:gd name="T11" fmla="*/ 0 h 6"/>
                  <a:gd name="T12" fmla="*/ 10 w 10"/>
                  <a:gd name="T13" fmla="*/ 3 h 6"/>
                  <a:gd name="T14" fmla="*/ 10 w 10"/>
                  <a:gd name="T15" fmla="*/ 3 h 6"/>
                  <a:gd name="T16" fmla="*/ 8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8" y="6"/>
                    </a:moveTo>
                    <a:cubicBezTo>
                      <a:pt x="3" y="6"/>
                      <a:pt x="3" y="6"/>
                      <a:pt x="3" y="6"/>
                    </a:cubicBezTo>
                    <a:cubicBezTo>
                      <a:pt x="1" y="6"/>
                      <a:pt x="0" y="4"/>
                      <a:pt x="0" y="3"/>
                    </a:cubicBezTo>
                    <a:cubicBezTo>
                      <a:pt x="0" y="3"/>
                      <a:pt x="0" y="3"/>
                      <a:pt x="0" y="3"/>
                    </a:cubicBezTo>
                    <a:cubicBezTo>
                      <a:pt x="0" y="1"/>
                      <a:pt x="1" y="0"/>
                      <a:pt x="3" y="0"/>
                    </a:cubicBezTo>
                    <a:cubicBezTo>
                      <a:pt x="8" y="0"/>
                      <a:pt x="8" y="0"/>
                      <a:pt x="8" y="0"/>
                    </a:cubicBezTo>
                    <a:cubicBezTo>
                      <a:pt x="9" y="0"/>
                      <a:pt x="10" y="1"/>
                      <a:pt x="10" y="3"/>
                    </a:cubicBezTo>
                    <a:cubicBezTo>
                      <a:pt x="10" y="3"/>
                      <a:pt x="10" y="3"/>
                      <a:pt x="10" y="3"/>
                    </a:cubicBezTo>
                    <a:cubicBezTo>
                      <a:pt x="10" y="4"/>
                      <a:pt x="9"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27" name="Freeform 11">
                <a:extLst>
                  <a:ext uri="{FF2B5EF4-FFF2-40B4-BE49-F238E27FC236}">
                    <a16:creationId xmlns:a16="http://schemas.microsoft.com/office/drawing/2014/main" id="{B0D728F4-8B05-416A-B0B1-562C73F89D48}"/>
                  </a:ext>
                </a:extLst>
              </p:cNvPr>
              <p:cNvSpPr>
                <a:spLocks/>
              </p:cNvSpPr>
              <p:nvPr/>
            </p:nvSpPr>
            <p:spPr bwMode="auto">
              <a:xfrm>
                <a:off x="2711" y="1376"/>
                <a:ext cx="54" cy="30"/>
              </a:xfrm>
              <a:custGeom>
                <a:avLst/>
                <a:gdLst>
                  <a:gd name="T0" fmla="*/ 8 w 11"/>
                  <a:gd name="T1" fmla="*/ 6 h 6"/>
                  <a:gd name="T2" fmla="*/ 3 w 11"/>
                  <a:gd name="T3" fmla="*/ 6 h 6"/>
                  <a:gd name="T4" fmla="*/ 0 w 11"/>
                  <a:gd name="T5" fmla="*/ 3 h 6"/>
                  <a:gd name="T6" fmla="*/ 0 w 11"/>
                  <a:gd name="T7" fmla="*/ 3 h 6"/>
                  <a:gd name="T8" fmla="*/ 3 w 11"/>
                  <a:gd name="T9" fmla="*/ 0 h 6"/>
                  <a:gd name="T10" fmla="*/ 8 w 11"/>
                  <a:gd name="T11" fmla="*/ 0 h 6"/>
                  <a:gd name="T12" fmla="*/ 11 w 11"/>
                  <a:gd name="T13" fmla="*/ 3 h 6"/>
                  <a:gd name="T14" fmla="*/ 11 w 11"/>
                  <a:gd name="T15" fmla="*/ 3 h 6"/>
                  <a:gd name="T16" fmla="*/ 8 w 1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8" y="6"/>
                    </a:moveTo>
                    <a:cubicBezTo>
                      <a:pt x="3" y="6"/>
                      <a:pt x="3" y="6"/>
                      <a:pt x="3" y="6"/>
                    </a:cubicBezTo>
                    <a:cubicBezTo>
                      <a:pt x="2" y="6"/>
                      <a:pt x="0" y="4"/>
                      <a:pt x="0" y="3"/>
                    </a:cubicBezTo>
                    <a:cubicBezTo>
                      <a:pt x="0" y="3"/>
                      <a:pt x="0" y="3"/>
                      <a:pt x="0" y="3"/>
                    </a:cubicBezTo>
                    <a:cubicBezTo>
                      <a:pt x="0" y="1"/>
                      <a:pt x="2" y="0"/>
                      <a:pt x="3" y="0"/>
                    </a:cubicBezTo>
                    <a:cubicBezTo>
                      <a:pt x="8" y="0"/>
                      <a:pt x="8" y="0"/>
                      <a:pt x="8" y="0"/>
                    </a:cubicBezTo>
                    <a:cubicBezTo>
                      <a:pt x="10" y="0"/>
                      <a:pt x="11" y="1"/>
                      <a:pt x="11" y="3"/>
                    </a:cubicBezTo>
                    <a:cubicBezTo>
                      <a:pt x="11" y="3"/>
                      <a:pt x="11" y="3"/>
                      <a:pt x="11" y="3"/>
                    </a:cubicBezTo>
                    <a:cubicBezTo>
                      <a:pt x="11" y="4"/>
                      <a:pt x="10"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28" name="Freeform 12">
                <a:extLst>
                  <a:ext uri="{FF2B5EF4-FFF2-40B4-BE49-F238E27FC236}">
                    <a16:creationId xmlns:a16="http://schemas.microsoft.com/office/drawing/2014/main" id="{753FB5D3-8235-4B24-882A-A25CF47EEC00}"/>
                  </a:ext>
                </a:extLst>
              </p:cNvPr>
              <p:cNvSpPr>
                <a:spLocks/>
              </p:cNvSpPr>
              <p:nvPr/>
            </p:nvSpPr>
            <p:spPr bwMode="auto">
              <a:xfrm>
                <a:off x="2878" y="1376"/>
                <a:ext cx="127" cy="493"/>
              </a:xfrm>
              <a:custGeom>
                <a:avLst/>
                <a:gdLst>
                  <a:gd name="T0" fmla="*/ 0 w 26"/>
                  <a:gd name="T1" fmla="*/ 100 h 100"/>
                  <a:gd name="T2" fmla="*/ 0 w 26"/>
                  <a:gd name="T3" fmla="*/ 9 h 100"/>
                  <a:gd name="T4" fmla="*/ 26 w 26"/>
                  <a:gd name="T5" fmla="*/ 0 h 100"/>
                </a:gdLst>
                <a:ahLst/>
                <a:cxnLst>
                  <a:cxn ang="0">
                    <a:pos x="T0" y="T1"/>
                  </a:cxn>
                  <a:cxn ang="0">
                    <a:pos x="T2" y="T3"/>
                  </a:cxn>
                  <a:cxn ang="0">
                    <a:pos x="T4" y="T5"/>
                  </a:cxn>
                </a:cxnLst>
                <a:rect l="0" t="0" r="r" b="b"/>
                <a:pathLst>
                  <a:path w="26" h="100">
                    <a:moveTo>
                      <a:pt x="0" y="100"/>
                    </a:moveTo>
                    <a:cubicBezTo>
                      <a:pt x="0" y="9"/>
                      <a:pt x="0" y="9"/>
                      <a:pt x="0" y="9"/>
                    </a:cubicBezTo>
                    <a:cubicBezTo>
                      <a:pt x="0" y="9"/>
                      <a:pt x="10" y="0"/>
                      <a:pt x="26"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29" name="Freeform 13">
                <a:extLst>
                  <a:ext uri="{FF2B5EF4-FFF2-40B4-BE49-F238E27FC236}">
                    <a16:creationId xmlns:a16="http://schemas.microsoft.com/office/drawing/2014/main" id="{42118738-7AF8-4B43-9BFE-C871F1B67681}"/>
                  </a:ext>
                </a:extLst>
              </p:cNvPr>
              <p:cNvSpPr>
                <a:spLocks/>
              </p:cNvSpPr>
              <p:nvPr/>
            </p:nvSpPr>
            <p:spPr bwMode="auto">
              <a:xfrm>
                <a:off x="2750" y="1376"/>
                <a:ext cx="128" cy="45"/>
              </a:xfrm>
              <a:custGeom>
                <a:avLst/>
                <a:gdLst>
                  <a:gd name="T0" fmla="*/ 26 w 26"/>
                  <a:gd name="T1" fmla="*/ 9 h 9"/>
                  <a:gd name="T2" fmla="*/ 0 w 26"/>
                  <a:gd name="T3" fmla="*/ 0 h 9"/>
                </a:gdLst>
                <a:ahLst/>
                <a:cxnLst>
                  <a:cxn ang="0">
                    <a:pos x="T0" y="T1"/>
                  </a:cxn>
                  <a:cxn ang="0">
                    <a:pos x="T2" y="T3"/>
                  </a:cxn>
                </a:cxnLst>
                <a:rect l="0" t="0" r="r" b="b"/>
                <a:pathLst>
                  <a:path w="26" h="9">
                    <a:moveTo>
                      <a:pt x="26" y="9"/>
                    </a:moveTo>
                    <a:cubicBezTo>
                      <a:pt x="26" y="9"/>
                      <a:pt x="16" y="0"/>
                      <a:pt x="0"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grpSp>
        <p:grpSp>
          <p:nvGrpSpPr>
            <p:cNvPr id="12" name="Group 11">
              <a:extLst>
                <a:ext uri="{FF2B5EF4-FFF2-40B4-BE49-F238E27FC236}">
                  <a16:creationId xmlns:a16="http://schemas.microsoft.com/office/drawing/2014/main" id="{409DCA80-BDD8-47CD-9EA0-3A3A25911FCC}"/>
                </a:ext>
              </a:extLst>
            </p:cNvPr>
            <p:cNvGrpSpPr/>
            <p:nvPr/>
          </p:nvGrpSpPr>
          <p:grpSpPr>
            <a:xfrm rot="16200000">
              <a:off x="5825989" y="3771251"/>
              <a:ext cx="484200" cy="170945"/>
              <a:chOff x="1946334" y="2355832"/>
              <a:chExt cx="538882" cy="190252"/>
            </a:xfrm>
            <a:noFill/>
          </p:grpSpPr>
          <p:grpSp>
            <p:nvGrpSpPr>
              <p:cNvPr id="16" name="Group 65">
                <a:extLst>
                  <a:ext uri="{FF2B5EF4-FFF2-40B4-BE49-F238E27FC236}">
                    <a16:creationId xmlns:a16="http://schemas.microsoft.com/office/drawing/2014/main" id="{B83075E9-7D5D-4CE7-961A-41C267508DB0}"/>
                  </a:ext>
                </a:extLst>
              </p:cNvPr>
              <p:cNvGrpSpPr>
                <a:grpSpLocks noChangeAspect="1"/>
              </p:cNvGrpSpPr>
              <p:nvPr/>
            </p:nvGrpSpPr>
            <p:grpSpPr bwMode="auto">
              <a:xfrm>
                <a:off x="2294963" y="2355832"/>
                <a:ext cx="190253" cy="190252"/>
                <a:chOff x="2425" y="1321"/>
                <a:chExt cx="408" cy="408"/>
              </a:xfrm>
              <a:grpFill/>
            </p:grpSpPr>
            <p:sp>
              <p:nvSpPr>
                <p:cNvPr id="22" name="Freeform 67">
                  <a:extLst>
                    <a:ext uri="{FF2B5EF4-FFF2-40B4-BE49-F238E27FC236}">
                      <a16:creationId xmlns:a16="http://schemas.microsoft.com/office/drawing/2014/main" id="{B96B091F-6E22-404B-A316-13BE2E624B3A}"/>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23" name="Freeform 68">
                  <a:extLst>
                    <a:ext uri="{FF2B5EF4-FFF2-40B4-BE49-F238E27FC236}">
                      <a16:creationId xmlns:a16="http://schemas.microsoft.com/office/drawing/2014/main" id="{987319EA-C90A-41AC-B81D-7BD17F4DF70A}"/>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24" name="Freeform 69">
                  <a:extLst>
                    <a:ext uri="{FF2B5EF4-FFF2-40B4-BE49-F238E27FC236}">
                      <a16:creationId xmlns:a16="http://schemas.microsoft.com/office/drawing/2014/main" id="{3420CC54-5AE1-4ABA-A24E-92CC343024D2}"/>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25" name="Line 70">
                  <a:extLst>
                    <a:ext uri="{FF2B5EF4-FFF2-40B4-BE49-F238E27FC236}">
                      <a16:creationId xmlns:a16="http://schemas.microsoft.com/office/drawing/2014/main" id="{43E21AB1-1884-4499-A73F-D4D3C7DC6370}"/>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nvGrpSpPr>
              <p:cNvPr id="17" name="Group 65">
                <a:extLst>
                  <a:ext uri="{FF2B5EF4-FFF2-40B4-BE49-F238E27FC236}">
                    <a16:creationId xmlns:a16="http://schemas.microsoft.com/office/drawing/2014/main" id="{253BAF7B-BE6E-4057-8CD3-AE4FAAC6F8EA}"/>
                  </a:ext>
                </a:extLst>
              </p:cNvPr>
              <p:cNvGrpSpPr>
                <a:grpSpLocks noChangeAspect="1"/>
              </p:cNvGrpSpPr>
              <p:nvPr/>
            </p:nvGrpSpPr>
            <p:grpSpPr bwMode="auto">
              <a:xfrm flipH="1">
                <a:off x="1946334" y="2355832"/>
                <a:ext cx="190253" cy="190252"/>
                <a:chOff x="2425" y="1321"/>
                <a:chExt cx="408" cy="408"/>
              </a:xfrm>
              <a:grpFill/>
            </p:grpSpPr>
            <p:sp>
              <p:nvSpPr>
                <p:cNvPr id="18" name="Freeform 67">
                  <a:extLst>
                    <a:ext uri="{FF2B5EF4-FFF2-40B4-BE49-F238E27FC236}">
                      <a16:creationId xmlns:a16="http://schemas.microsoft.com/office/drawing/2014/main" id="{22B77A9E-D298-4859-B4CA-DCD918C1100C}"/>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9" name="Freeform 68">
                  <a:extLst>
                    <a:ext uri="{FF2B5EF4-FFF2-40B4-BE49-F238E27FC236}">
                      <a16:creationId xmlns:a16="http://schemas.microsoft.com/office/drawing/2014/main" id="{3883F8DF-88C5-4F8F-B57F-E1DC8D1AD37E}"/>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20" name="Freeform 69">
                  <a:extLst>
                    <a:ext uri="{FF2B5EF4-FFF2-40B4-BE49-F238E27FC236}">
                      <a16:creationId xmlns:a16="http://schemas.microsoft.com/office/drawing/2014/main" id="{9A06F95A-2F0A-48CB-8E84-A37CA803CBC4}"/>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21" name="Line 70">
                  <a:extLst>
                    <a:ext uri="{FF2B5EF4-FFF2-40B4-BE49-F238E27FC236}">
                      <a16:creationId xmlns:a16="http://schemas.microsoft.com/office/drawing/2014/main" id="{6A3D84FF-3745-476D-A570-ABBCD248DD4A}"/>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grpSp>
          <p:nvGrpSpPr>
            <p:cNvPr id="13" name="Group 12">
              <a:extLst>
                <a:ext uri="{FF2B5EF4-FFF2-40B4-BE49-F238E27FC236}">
                  <a16:creationId xmlns:a16="http://schemas.microsoft.com/office/drawing/2014/main" id="{829F0CCA-470B-43B5-A732-59B749D16D26}"/>
                </a:ext>
              </a:extLst>
            </p:cNvPr>
            <p:cNvGrpSpPr/>
            <p:nvPr/>
          </p:nvGrpSpPr>
          <p:grpSpPr>
            <a:xfrm rot="16200000">
              <a:off x="6226663" y="3765400"/>
              <a:ext cx="111228" cy="136373"/>
              <a:chOff x="6948435" y="2910091"/>
              <a:chExt cx="173334" cy="327568"/>
            </a:xfrm>
            <a:solidFill>
              <a:schemeClr val="accent5"/>
            </a:solidFill>
          </p:grpSpPr>
          <p:sp>
            <p:nvSpPr>
              <p:cNvPr id="14" name="Rounded Rectangle 113">
                <a:extLst>
                  <a:ext uri="{FF2B5EF4-FFF2-40B4-BE49-F238E27FC236}">
                    <a16:creationId xmlns:a16="http://schemas.microsoft.com/office/drawing/2014/main" id="{566C5644-B82D-45F7-AD85-18484C823560}"/>
                  </a:ext>
                </a:extLst>
              </p:cNvPr>
              <p:cNvSpPr/>
              <p:nvPr/>
            </p:nvSpPr>
            <p:spPr>
              <a:xfrm>
                <a:off x="6948435" y="2910091"/>
                <a:ext cx="173334" cy="284449"/>
              </a:xfrm>
              <a:prstGeom prst="roundRect">
                <a:avLst/>
              </a:prstGeom>
              <a:solidFill>
                <a:schemeClr val="accent3"/>
              </a:solidFill>
              <a:ln w="12700" cmpd="sng">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811333"/>
                <a:endParaRPr lang="en-US" sz="2133" err="1">
                  <a:solidFill>
                    <a:srgbClr val="FFFFFF"/>
                  </a:solidFill>
                </a:endParaRPr>
              </a:p>
            </p:txBody>
          </p:sp>
          <p:cxnSp>
            <p:nvCxnSpPr>
              <p:cNvPr id="15" name="Straight Connector 14">
                <a:extLst>
                  <a:ext uri="{FF2B5EF4-FFF2-40B4-BE49-F238E27FC236}">
                    <a16:creationId xmlns:a16="http://schemas.microsoft.com/office/drawing/2014/main" id="{BEB349B5-3083-463C-A4E1-316A3C571CD8}"/>
                  </a:ext>
                </a:extLst>
              </p:cNvPr>
              <p:cNvCxnSpPr/>
              <p:nvPr/>
            </p:nvCxnSpPr>
            <p:spPr>
              <a:xfrm>
                <a:off x="7035606" y="3192028"/>
                <a:ext cx="0" cy="45631"/>
              </a:xfrm>
              <a:prstGeom prst="line">
                <a:avLst/>
              </a:prstGeom>
              <a:grpFill/>
              <a:ln w="12700" cmpd="sng">
                <a:solidFill>
                  <a:schemeClr val="tx2"/>
                </a:solidFill>
              </a:ln>
              <a:effectLst/>
              <a:scene3d>
                <a:camera prst="orthographicFront"/>
                <a:lightRig rig="threePt" dir="t"/>
              </a:scene3d>
              <a:sp3d/>
            </p:spPr>
            <p:style>
              <a:lnRef idx="2">
                <a:schemeClr val="accent1"/>
              </a:lnRef>
              <a:fillRef idx="0">
                <a:schemeClr val="accent1"/>
              </a:fillRef>
              <a:effectRef idx="1">
                <a:schemeClr val="accent1"/>
              </a:effectRef>
              <a:fontRef idx="minor">
                <a:schemeClr val="tx1"/>
              </a:fontRef>
            </p:style>
          </p:cxnSp>
        </p:grpSp>
      </p:grpSp>
      <p:pic>
        <p:nvPicPr>
          <p:cNvPr id="62" name="Picture 61">
            <a:extLst>
              <a:ext uri="{FF2B5EF4-FFF2-40B4-BE49-F238E27FC236}">
                <a16:creationId xmlns:a16="http://schemas.microsoft.com/office/drawing/2014/main" id="{93BF17F3-9E39-49B4-A964-1A022CFEEFC5}"/>
              </a:ext>
            </a:extLst>
          </p:cNvPr>
          <p:cNvPicPr>
            <a:picLocks noChangeAspect="1"/>
          </p:cNvPicPr>
          <p:nvPr/>
        </p:nvPicPr>
        <p:blipFill>
          <a:blip r:embed="rId2"/>
          <a:stretch>
            <a:fillRect/>
          </a:stretch>
        </p:blipFill>
        <p:spPr>
          <a:xfrm>
            <a:off x="5543136" y="3774020"/>
            <a:ext cx="666208" cy="598128"/>
          </a:xfrm>
          <a:prstGeom prst="rect">
            <a:avLst/>
          </a:prstGeom>
        </p:spPr>
      </p:pic>
      <p:grpSp>
        <p:nvGrpSpPr>
          <p:cNvPr id="63" name="Group 62">
            <a:extLst>
              <a:ext uri="{FF2B5EF4-FFF2-40B4-BE49-F238E27FC236}">
                <a16:creationId xmlns:a16="http://schemas.microsoft.com/office/drawing/2014/main" id="{EFECF793-1B67-40AC-BAC3-B3A36D659B47}"/>
              </a:ext>
            </a:extLst>
          </p:cNvPr>
          <p:cNvGrpSpPr/>
          <p:nvPr/>
        </p:nvGrpSpPr>
        <p:grpSpPr>
          <a:xfrm>
            <a:off x="4955320" y="3636409"/>
            <a:ext cx="2085088" cy="1911299"/>
            <a:chOff x="3361776" y="3343424"/>
            <a:chExt cx="1260823" cy="1114389"/>
          </a:xfrm>
        </p:grpSpPr>
        <p:grpSp>
          <p:nvGrpSpPr>
            <p:cNvPr id="64" name="Group 63">
              <a:extLst>
                <a:ext uri="{FF2B5EF4-FFF2-40B4-BE49-F238E27FC236}">
                  <a16:creationId xmlns:a16="http://schemas.microsoft.com/office/drawing/2014/main" id="{29B4E8D3-9F2F-40E5-8181-D33E987768D2}"/>
                </a:ext>
              </a:extLst>
            </p:cNvPr>
            <p:cNvGrpSpPr/>
            <p:nvPr/>
          </p:nvGrpSpPr>
          <p:grpSpPr>
            <a:xfrm>
              <a:off x="3361776" y="3343424"/>
              <a:ext cx="1063068" cy="1114389"/>
              <a:chOff x="4331504" y="3678287"/>
              <a:chExt cx="594128" cy="622810"/>
            </a:xfrm>
          </p:grpSpPr>
          <p:sp>
            <p:nvSpPr>
              <p:cNvPr id="81" name="Rectangle 863">
                <a:extLst>
                  <a:ext uri="{FF2B5EF4-FFF2-40B4-BE49-F238E27FC236}">
                    <a16:creationId xmlns:a16="http://schemas.microsoft.com/office/drawing/2014/main" id="{9DD7B88C-A7A6-4EA6-B47E-3ACDC523CEBD}"/>
                  </a:ext>
                </a:extLst>
              </p:cNvPr>
              <p:cNvSpPr/>
              <p:nvPr/>
            </p:nvSpPr>
            <p:spPr>
              <a:xfrm>
                <a:off x="4331504" y="3903733"/>
                <a:ext cx="594128" cy="39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1217130">
                  <a:defRPr/>
                </a:pPr>
                <a:endParaRPr lang="en-US" kern="0">
                  <a:solidFill>
                    <a:srgbClr val="FFFFFF"/>
                  </a:solidFill>
                </a:endParaRPr>
              </a:p>
            </p:txBody>
          </p:sp>
          <p:sp>
            <p:nvSpPr>
              <p:cNvPr id="82" name="Isosceles Triangle 864">
                <a:extLst>
                  <a:ext uri="{FF2B5EF4-FFF2-40B4-BE49-F238E27FC236}">
                    <a16:creationId xmlns:a16="http://schemas.microsoft.com/office/drawing/2014/main" id="{227268DB-57BC-4841-BC6C-BFB2A50AC0CC}"/>
                  </a:ext>
                </a:extLst>
              </p:cNvPr>
              <p:cNvSpPr/>
              <p:nvPr/>
            </p:nvSpPr>
            <p:spPr>
              <a:xfrm>
                <a:off x="4331504" y="3682385"/>
                <a:ext cx="594128" cy="22134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1217130">
                  <a:defRPr/>
                </a:pPr>
                <a:endParaRPr lang="en-US" kern="0">
                  <a:solidFill>
                    <a:srgbClr val="FFFFFF"/>
                  </a:solidFill>
                </a:endParaRPr>
              </a:p>
            </p:txBody>
          </p:sp>
          <p:sp>
            <p:nvSpPr>
              <p:cNvPr id="83" name="Rectangle 865">
                <a:extLst>
                  <a:ext uri="{FF2B5EF4-FFF2-40B4-BE49-F238E27FC236}">
                    <a16:creationId xmlns:a16="http://schemas.microsoft.com/office/drawing/2014/main" id="{5E07F8BD-51EF-4A54-B1F3-FD00DC00F9D8}"/>
                  </a:ext>
                </a:extLst>
              </p:cNvPr>
              <p:cNvSpPr/>
              <p:nvPr/>
            </p:nvSpPr>
            <p:spPr>
              <a:xfrm>
                <a:off x="4775311" y="3682385"/>
                <a:ext cx="86047" cy="17618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1217130">
                  <a:defRPr/>
                </a:pPr>
                <a:endParaRPr lang="en-US" kern="0">
                  <a:solidFill>
                    <a:srgbClr val="FFFFFF"/>
                  </a:solidFill>
                </a:endParaRPr>
              </a:p>
            </p:txBody>
          </p:sp>
          <p:grpSp>
            <p:nvGrpSpPr>
              <p:cNvPr id="84" name="Gruppieren 441">
                <a:extLst>
                  <a:ext uri="{FF2B5EF4-FFF2-40B4-BE49-F238E27FC236}">
                    <a16:creationId xmlns:a16="http://schemas.microsoft.com/office/drawing/2014/main" id="{1749B2F2-7610-4A49-A2DE-5AA90B53C068}"/>
                  </a:ext>
                </a:extLst>
              </p:cNvPr>
              <p:cNvGrpSpPr/>
              <p:nvPr/>
            </p:nvGrpSpPr>
            <p:grpSpPr>
              <a:xfrm>
                <a:off x="4331504" y="3678287"/>
                <a:ext cx="594128" cy="622810"/>
                <a:chOff x="1365344" y="1526381"/>
                <a:chExt cx="690563" cy="723900"/>
              </a:xfrm>
            </p:grpSpPr>
            <p:sp>
              <p:nvSpPr>
                <p:cNvPr id="85" name="Freihandform: Form 442">
                  <a:extLst>
                    <a:ext uri="{FF2B5EF4-FFF2-40B4-BE49-F238E27FC236}">
                      <a16:creationId xmlns:a16="http://schemas.microsoft.com/office/drawing/2014/main" id="{478E77B4-68BA-482C-9A34-69B4B55DB1C5}"/>
                    </a:ext>
                  </a:extLst>
                </p:cNvPr>
                <p:cNvSpPr/>
                <p:nvPr/>
              </p:nvSpPr>
              <p:spPr>
                <a:xfrm>
                  <a:off x="1365344" y="1526381"/>
                  <a:ext cx="690563" cy="723900"/>
                </a:xfrm>
                <a:custGeom>
                  <a:avLst/>
                  <a:gdLst>
                    <a:gd name="connsiteX0" fmla="*/ 0 w 690563"/>
                    <a:gd name="connsiteY0" fmla="*/ 716757 h 723900"/>
                    <a:gd name="connsiteX1" fmla="*/ 0 w 690563"/>
                    <a:gd name="connsiteY1" fmla="*/ 264319 h 723900"/>
                    <a:gd name="connsiteX2" fmla="*/ 352425 w 690563"/>
                    <a:gd name="connsiteY2" fmla="*/ 0 h 723900"/>
                    <a:gd name="connsiteX3" fmla="*/ 690563 w 690563"/>
                    <a:gd name="connsiteY3" fmla="*/ 269082 h 723900"/>
                    <a:gd name="connsiteX4" fmla="*/ 690563 w 690563"/>
                    <a:gd name="connsiteY4" fmla="*/ 723900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3" h="723900">
                      <a:moveTo>
                        <a:pt x="0" y="716757"/>
                      </a:moveTo>
                      <a:lnTo>
                        <a:pt x="0" y="264319"/>
                      </a:lnTo>
                      <a:lnTo>
                        <a:pt x="352425" y="0"/>
                      </a:lnTo>
                      <a:lnTo>
                        <a:pt x="690563" y="269082"/>
                      </a:lnTo>
                      <a:lnTo>
                        <a:pt x="690563" y="723900"/>
                      </a:ln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7130">
                    <a:defRPr/>
                  </a:pPr>
                  <a:endParaRPr lang="en-GB" sz="3700" kern="0">
                    <a:solidFill>
                      <a:srgbClr val="001135"/>
                    </a:solidFill>
                  </a:endParaRPr>
                </a:p>
              </p:txBody>
            </p:sp>
            <p:sp>
              <p:nvSpPr>
                <p:cNvPr id="86" name="Freihandform: Form 443">
                  <a:extLst>
                    <a:ext uri="{FF2B5EF4-FFF2-40B4-BE49-F238E27FC236}">
                      <a16:creationId xmlns:a16="http://schemas.microsoft.com/office/drawing/2014/main" id="{92C8990E-1640-4723-A120-366088687881}"/>
                    </a:ext>
                  </a:extLst>
                </p:cNvPr>
                <p:cNvSpPr/>
                <p:nvPr/>
              </p:nvSpPr>
              <p:spPr>
                <a:xfrm>
                  <a:off x="1881187" y="1531144"/>
                  <a:ext cx="100013" cy="204787"/>
                </a:xfrm>
                <a:custGeom>
                  <a:avLst/>
                  <a:gdLst>
                    <a:gd name="connsiteX0" fmla="*/ 0 w 100013"/>
                    <a:gd name="connsiteY0" fmla="*/ 126206 h 204787"/>
                    <a:gd name="connsiteX1" fmla="*/ 0 w 100013"/>
                    <a:gd name="connsiteY1" fmla="*/ 0 h 204787"/>
                    <a:gd name="connsiteX2" fmla="*/ 100013 w 100013"/>
                    <a:gd name="connsiteY2" fmla="*/ 0 h 204787"/>
                    <a:gd name="connsiteX3" fmla="*/ 100013 w 100013"/>
                    <a:gd name="connsiteY3" fmla="*/ 204787 h 204787"/>
                  </a:gdLst>
                  <a:ahLst/>
                  <a:cxnLst>
                    <a:cxn ang="0">
                      <a:pos x="connsiteX0" y="connsiteY0"/>
                    </a:cxn>
                    <a:cxn ang="0">
                      <a:pos x="connsiteX1" y="connsiteY1"/>
                    </a:cxn>
                    <a:cxn ang="0">
                      <a:pos x="connsiteX2" y="connsiteY2"/>
                    </a:cxn>
                    <a:cxn ang="0">
                      <a:pos x="connsiteX3" y="connsiteY3"/>
                    </a:cxn>
                  </a:cxnLst>
                  <a:rect l="l" t="t" r="r" b="b"/>
                  <a:pathLst>
                    <a:path w="100013" h="204787">
                      <a:moveTo>
                        <a:pt x="0" y="126206"/>
                      </a:moveTo>
                      <a:lnTo>
                        <a:pt x="0" y="0"/>
                      </a:lnTo>
                      <a:lnTo>
                        <a:pt x="100013" y="0"/>
                      </a:lnTo>
                      <a:lnTo>
                        <a:pt x="100013" y="204787"/>
                      </a:lnTo>
                    </a:path>
                  </a:pathLst>
                </a:cu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217130">
                    <a:defRPr/>
                  </a:pPr>
                  <a:endParaRPr lang="en-GB" sz="3700" kern="0">
                    <a:solidFill>
                      <a:srgbClr val="001135"/>
                    </a:solidFill>
                  </a:endParaRPr>
                </a:p>
              </p:txBody>
            </p:sp>
          </p:grpSp>
        </p:grpSp>
        <p:sp>
          <p:nvSpPr>
            <p:cNvPr id="65" name="Rounded Rectangle 113">
              <a:extLst>
                <a:ext uri="{FF2B5EF4-FFF2-40B4-BE49-F238E27FC236}">
                  <a16:creationId xmlns:a16="http://schemas.microsoft.com/office/drawing/2014/main" id="{D6F5EBC7-91B9-4DA2-85D6-FECBBCD9443C}"/>
                </a:ext>
              </a:extLst>
            </p:cNvPr>
            <p:cNvSpPr/>
            <p:nvPr/>
          </p:nvSpPr>
          <p:spPr>
            <a:xfrm>
              <a:off x="4434708" y="3791900"/>
              <a:ext cx="44515" cy="142838"/>
            </a:xfrm>
            <a:prstGeom prst="roundRect">
              <a:avLst/>
            </a:prstGeom>
            <a:solidFill>
              <a:srgbClr val="00C9FF"/>
            </a:solidFill>
            <a:ln>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defTabSz="608499"/>
              <a:endParaRPr lang="en-US" sz="1600" err="1">
                <a:solidFill>
                  <a:srgbClr val="FFFFFF"/>
                </a:solidFill>
              </a:endParaRPr>
            </a:p>
          </p:txBody>
        </p:sp>
        <p:sp>
          <p:nvSpPr>
            <p:cNvPr id="66" name="TextBox 65">
              <a:extLst>
                <a:ext uri="{FF2B5EF4-FFF2-40B4-BE49-F238E27FC236}">
                  <a16:creationId xmlns:a16="http://schemas.microsoft.com/office/drawing/2014/main" id="{ED6BB5AF-84E6-4C59-A348-6591A8C84E0A}"/>
                </a:ext>
              </a:extLst>
            </p:cNvPr>
            <p:cNvSpPr txBox="1"/>
            <p:nvPr/>
          </p:nvSpPr>
          <p:spPr>
            <a:xfrm>
              <a:off x="3947803" y="4179893"/>
              <a:ext cx="267248" cy="219367"/>
            </a:xfrm>
            <a:prstGeom prst="rect">
              <a:avLst/>
            </a:prstGeom>
            <a:noFill/>
            <a:scene3d>
              <a:camera prst="orthographicFront"/>
              <a:lightRig rig="threePt" dir="t"/>
            </a:scene3d>
            <a:sp3d/>
          </p:spPr>
          <p:txBody>
            <a:bodyPr wrap="none" lIns="72000" tIns="72000" rIns="72000" bIns="72000" rtlCol="0">
              <a:spAutoFit/>
            </a:bodyPr>
            <a:lstStyle/>
            <a:p>
              <a:pPr algn="ctr" defTabSz="479172" fontAlgn="base">
                <a:spcBef>
                  <a:spcPct val="0"/>
                </a:spcBef>
                <a:spcAft>
                  <a:spcPts val="800"/>
                </a:spcAft>
                <a:tabLst>
                  <a:tab pos="479172" algn="l"/>
                </a:tabLst>
              </a:pPr>
              <a:r>
                <a:rPr lang="en-US" sz="1500">
                  <a:solidFill>
                    <a:srgbClr val="001135"/>
                  </a:solidFill>
                  <a:ea typeface="Nokia Pure Text Light" panose="020B0403020202020204" pitchFamily="34" charset="0"/>
                </a:rPr>
                <a:t>CPE</a:t>
              </a:r>
            </a:p>
          </p:txBody>
        </p:sp>
        <p:grpSp>
          <p:nvGrpSpPr>
            <p:cNvPr id="67" name="Group 66">
              <a:extLst>
                <a:ext uri="{FF2B5EF4-FFF2-40B4-BE49-F238E27FC236}">
                  <a16:creationId xmlns:a16="http://schemas.microsoft.com/office/drawing/2014/main" id="{B3CD735D-B03A-4E3B-AC8E-80F7C3A271CF}"/>
                </a:ext>
              </a:extLst>
            </p:cNvPr>
            <p:cNvGrpSpPr/>
            <p:nvPr/>
          </p:nvGrpSpPr>
          <p:grpSpPr>
            <a:xfrm>
              <a:off x="3928822" y="4044293"/>
              <a:ext cx="297584" cy="181450"/>
              <a:chOff x="6494113" y="1418565"/>
              <a:chExt cx="1196909" cy="742831"/>
            </a:xfrm>
          </p:grpSpPr>
          <p:sp>
            <p:nvSpPr>
              <p:cNvPr id="74" name="Freeform 95">
                <a:extLst>
                  <a:ext uri="{FF2B5EF4-FFF2-40B4-BE49-F238E27FC236}">
                    <a16:creationId xmlns:a16="http://schemas.microsoft.com/office/drawing/2014/main" id="{BA6BC0A9-5888-4374-A0C0-B4291465D506}"/>
                  </a:ext>
                </a:extLst>
              </p:cNvPr>
              <p:cNvSpPr/>
              <p:nvPr/>
            </p:nvSpPr>
            <p:spPr>
              <a:xfrm>
                <a:off x="6671094" y="2075132"/>
                <a:ext cx="838680" cy="86264"/>
              </a:xfrm>
              <a:custGeom>
                <a:avLst/>
                <a:gdLst>
                  <a:gd name="connsiteX0" fmla="*/ 0 w 838680"/>
                  <a:gd name="connsiteY0" fmla="*/ 4793 h 86264"/>
                  <a:gd name="connsiteX1" fmla="*/ 19170 w 838680"/>
                  <a:gd name="connsiteY1" fmla="*/ 81472 h 86264"/>
                  <a:gd name="connsiteX2" fmla="*/ 829095 w 838680"/>
                  <a:gd name="connsiteY2" fmla="*/ 86264 h 86264"/>
                  <a:gd name="connsiteX3" fmla="*/ 838680 w 838680"/>
                  <a:gd name="connsiteY3" fmla="*/ 0 h 86264"/>
                  <a:gd name="connsiteX4" fmla="*/ 0 w 838680"/>
                  <a:gd name="connsiteY4" fmla="*/ 4793 h 86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680" h="86264">
                    <a:moveTo>
                      <a:pt x="0" y="4793"/>
                    </a:moveTo>
                    <a:lnTo>
                      <a:pt x="19170" y="81472"/>
                    </a:lnTo>
                    <a:lnTo>
                      <a:pt x="829095" y="86264"/>
                    </a:lnTo>
                    <a:lnTo>
                      <a:pt x="838680" y="0"/>
                    </a:lnTo>
                    <a:lnTo>
                      <a:pt x="0" y="4793"/>
                    </a:lnTo>
                    <a:close/>
                  </a:path>
                </a:pathLst>
              </a:custGeom>
              <a:solidFill>
                <a:schemeClr val="bg1"/>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0200" tIns="70200" rIns="70200" bIns="70200" numCol="1" spcCol="0" rtlCol="0" fromWordArt="0" anchor="t" anchorCtr="0" forceAA="0" compatLnSpc="1">
                <a:prstTxWarp prst="textNoShape">
                  <a:avLst/>
                </a:prstTxWarp>
                <a:noAutofit/>
              </a:bodyPr>
              <a:lstStyle/>
              <a:p>
                <a:pPr defTabSz="1186696"/>
                <a:endParaRPr lang="en-US" sz="1600" kern="0">
                  <a:solidFill>
                    <a:srgbClr val="FFFFFF"/>
                  </a:solidFill>
                  <a:ea typeface="Nokia Pure Text Light" panose="020B0403020202020204" pitchFamily="34" charset="0"/>
                </a:endParaRPr>
              </a:p>
            </p:txBody>
          </p:sp>
          <p:grpSp>
            <p:nvGrpSpPr>
              <p:cNvPr id="75" name="Group 74">
                <a:extLst>
                  <a:ext uri="{FF2B5EF4-FFF2-40B4-BE49-F238E27FC236}">
                    <a16:creationId xmlns:a16="http://schemas.microsoft.com/office/drawing/2014/main" id="{5D0AA350-F676-4159-A174-6FB5048C1B87}"/>
                  </a:ext>
                </a:extLst>
              </p:cNvPr>
              <p:cNvGrpSpPr/>
              <p:nvPr/>
            </p:nvGrpSpPr>
            <p:grpSpPr>
              <a:xfrm>
                <a:off x="6494113" y="1418565"/>
                <a:ext cx="1196909" cy="741390"/>
                <a:chOff x="4490873" y="3467122"/>
                <a:chExt cx="1572505" cy="974042"/>
              </a:xfrm>
            </p:grpSpPr>
            <p:cxnSp>
              <p:nvCxnSpPr>
                <p:cNvPr id="76" name="Straight Connector 75">
                  <a:extLst>
                    <a:ext uri="{FF2B5EF4-FFF2-40B4-BE49-F238E27FC236}">
                      <a16:creationId xmlns:a16="http://schemas.microsoft.com/office/drawing/2014/main" id="{68100DCF-2A29-46E7-BC64-C9AF2C4138AF}"/>
                    </a:ext>
                  </a:extLst>
                </p:cNvPr>
                <p:cNvCxnSpPr/>
                <p:nvPr/>
              </p:nvCxnSpPr>
              <p:spPr>
                <a:xfrm flipH="1">
                  <a:off x="5812585" y="4323608"/>
                  <a:ext cx="14270" cy="114155"/>
                </a:xfrm>
                <a:prstGeom prst="line">
                  <a:avLst/>
                </a:prstGeom>
                <a:ln w="9525" cmpd="sng">
                  <a:solidFill>
                    <a:schemeClr val="tx2"/>
                  </a:solidFill>
                  <a:prstDash val="solid"/>
                </a:ln>
                <a:effectLst/>
                <a:scene3d>
                  <a:camera prst="orthographicFront"/>
                  <a:lightRig rig="threePt" dir="t"/>
                </a:scene3d>
                <a:sp3d/>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5009E8B1-9312-4FA1-B3FB-4E12E93E20AF}"/>
                    </a:ext>
                  </a:extLst>
                </p:cNvPr>
                <p:cNvCxnSpPr/>
                <p:nvPr/>
              </p:nvCxnSpPr>
              <p:spPr>
                <a:xfrm>
                  <a:off x="4728076" y="4323608"/>
                  <a:ext cx="14270" cy="114155"/>
                </a:xfrm>
                <a:prstGeom prst="line">
                  <a:avLst/>
                </a:prstGeom>
                <a:ln w="9525" cmpd="sng">
                  <a:solidFill>
                    <a:schemeClr val="tx2"/>
                  </a:solidFill>
                  <a:prstDash val="solid"/>
                </a:ln>
                <a:effectLst/>
                <a:scene3d>
                  <a:camera prst="orthographicFront"/>
                  <a:lightRig rig="threePt" dir="t"/>
                </a:scene3d>
                <a:sp3d/>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E6003F78-DA6F-48F0-9227-C5C1584509DA}"/>
                    </a:ext>
                  </a:extLst>
                </p:cNvPr>
                <p:cNvCxnSpPr/>
                <p:nvPr/>
              </p:nvCxnSpPr>
              <p:spPr>
                <a:xfrm>
                  <a:off x="5711732" y="3519437"/>
                  <a:ext cx="0" cy="426686"/>
                </a:xfrm>
                <a:prstGeom prst="line">
                  <a:avLst/>
                </a:prstGeom>
                <a:noFill/>
                <a:ln w="19050" cap="rnd">
                  <a:solidFill>
                    <a:schemeClr val="tx2"/>
                  </a:solidFill>
                  <a:prstDash val="dash"/>
                  <a:headEnd type="triangle" w="lg" len="lg"/>
                  <a:tailEnd type="none" w="med" len="med"/>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cxnSp>
            <p:sp>
              <p:nvSpPr>
                <p:cNvPr id="79" name="Rounded Rectangle 100">
                  <a:extLst>
                    <a:ext uri="{FF2B5EF4-FFF2-40B4-BE49-F238E27FC236}">
                      <a16:creationId xmlns:a16="http://schemas.microsoft.com/office/drawing/2014/main" id="{8EDF46E3-A55B-45C6-86FC-56016A9AD5AC}"/>
                    </a:ext>
                  </a:extLst>
                </p:cNvPr>
                <p:cNvSpPr/>
                <p:nvPr/>
              </p:nvSpPr>
              <p:spPr>
                <a:xfrm>
                  <a:off x="4490873" y="3467122"/>
                  <a:ext cx="1572505" cy="892249"/>
                </a:xfrm>
                <a:prstGeom prst="roundRect">
                  <a:avLst>
                    <a:gd name="adj" fmla="val 8333"/>
                  </a:avLst>
                </a:prstGeom>
                <a:solidFill>
                  <a:srgbClr val="FFFFFF"/>
                </a:solidFill>
                <a:ln>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70200" tIns="70200" rIns="70200" bIns="70200" numCol="1" spcCol="0" rtlCol="0" fromWordArt="0" anchor="t" anchorCtr="0" forceAA="0" compatLnSpc="1">
                  <a:prstTxWarp prst="textNoShape">
                    <a:avLst/>
                  </a:prstTxWarp>
                  <a:noAutofit/>
                </a:bodyPr>
                <a:lstStyle/>
                <a:p>
                  <a:pPr defTabSz="1186696"/>
                  <a:endParaRPr lang="en-US" sz="1600" kern="0" err="1">
                    <a:solidFill>
                      <a:srgbClr val="FFFFFF"/>
                    </a:solidFill>
                    <a:cs typeface="Nokia Pure Text Light"/>
                  </a:endParaRPr>
                </a:p>
              </p:txBody>
            </p:sp>
            <p:cxnSp>
              <p:nvCxnSpPr>
                <p:cNvPr id="80" name="Straight Connector 79">
                  <a:extLst>
                    <a:ext uri="{FF2B5EF4-FFF2-40B4-BE49-F238E27FC236}">
                      <a16:creationId xmlns:a16="http://schemas.microsoft.com/office/drawing/2014/main" id="{20FCAE1C-C4C1-4560-9706-B5F28B9706EC}"/>
                    </a:ext>
                  </a:extLst>
                </p:cNvPr>
                <p:cNvCxnSpPr/>
                <p:nvPr/>
              </p:nvCxnSpPr>
              <p:spPr>
                <a:xfrm>
                  <a:off x="4627978" y="4441164"/>
                  <a:ext cx="1299365" cy="0"/>
                </a:xfrm>
                <a:prstGeom prst="line">
                  <a:avLst/>
                </a:prstGeom>
                <a:noFill/>
                <a:ln w="9525" cmpd="sng">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cxnSp>
          </p:grpSp>
        </p:grpSp>
        <p:grpSp>
          <p:nvGrpSpPr>
            <p:cNvPr id="68" name="Group 65">
              <a:extLst>
                <a:ext uri="{FF2B5EF4-FFF2-40B4-BE49-F238E27FC236}">
                  <a16:creationId xmlns:a16="http://schemas.microsoft.com/office/drawing/2014/main" id="{5268869C-1132-4A78-AF49-14CAE64DCF37}"/>
                </a:ext>
              </a:extLst>
            </p:cNvPr>
            <p:cNvGrpSpPr>
              <a:grpSpLocks noChangeAspect="1"/>
            </p:cNvGrpSpPr>
            <p:nvPr/>
          </p:nvGrpSpPr>
          <p:grpSpPr bwMode="auto">
            <a:xfrm rot="424499">
              <a:off x="4494388" y="3677339"/>
              <a:ext cx="128211" cy="128209"/>
              <a:chOff x="2425" y="1321"/>
              <a:chExt cx="408" cy="408"/>
            </a:xfrm>
            <a:noFill/>
          </p:grpSpPr>
          <p:sp>
            <p:nvSpPr>
              <p:cNvPr id="70" name="Freeform 67">
                <a:extLst>
                  <a:ext uri="{FF2B5EF4-FFF2-40B4-BE49-F238E27FC236}">
                    <a16:creationId xmlns:a16="http://schemas.microsoft.com/office/drawing/2014/main" id="{19112068-6C6B-4658-9660-0F710AF3472D}"/>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71" name="Freeform 68">
                <a:extLst>
                  <a:ext uri="{FF2B5EF4-FFF2-40B4-BE49-F238E27FC236}">
                    <a16:creationId xmlns:a16="http://schemas.microsoft.com/office/drawing/2014/main" id="{7E8946F8-9BB9-4EB7-98BF-FA5A09CC0DBE}"/>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72" name="Freeform 69">
                <a:extLst>
                  <a:ext uri="{FF2B5EF4-FFF2-40B4-BE49-F238E27FC236}">
                    <a16:creationId xmlns:a16="http://schemas.microsoft.com/office/drawing/2014/main" id="{F8C326C4-71C3-407C-9642-5CDE6C7BDA3E}"/>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73" name="Line 70">
                <a:extLst>
                  <a:ext uri="{FF2B5EF4-FFF2-40B4-BE49-F238E27FC236}">
                    <a16:creationId xmlns:a16="http://schemas.microsoft.com/office/drawing/2014/main" id="{EE36165D-3338-4B8F-A54F-F88707A38DAC}"/>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grpSp>
        <p:sp>
          <p:nvSpPr>
            <p:cNvPr id="69" name="Freeform: Shape 357">
              <a:extLst>
                <a:ext uri="{FF2B5EF4-FFF2-40B4-BE49-F238E27FC236}">
                  <a16:creationId xmlns:a16="http://schemas.microsoft.com/office/drawing/2014/main" id="{C5304DEE-E75A-4A1B-842E-157464584A71}"/>
                </a:ext>
              </a:extLst>
            </p:cNvPr>
            <p:cNvSpPr/>
            <p:nvPr/>
          </p:nvSpPr>
          <p:spPr>
            <a:xfrm>
              <a:off x="4251278" y="3855493"/>
              <a:ext cx="177421" cy="321794"/>
            </a:xfrm>
            <a:custGeom>
              <a:avLst/>
              <a:gdLst>
                <a:gd name="connsiteX0" fmla="*/ 0 w 177421"/>
                <a:gd name="connsiteY0" fmla="*/ 320722 h 321794"/>
                <a:gd name="connsiteX1" fmla="*/ 61415 w 177421"/>
                <a:gd name="connsiteY1" fmla="*/ 286603 h 321794"/>
                <a:gd name="connsiteX2" fmla="*/ 81886 w 177421"/>
                <a:gd name="connsiteY2" fmla="*/ 88710 h 321794"/>
                <a:gd name="connsiteX3" fmla="*/ 177421 w 177421"/>
                <a:gd name="connsiteY3" fmla="*/ 0 h 321794"/>
              </a:gdLst>
              <a:ahLst/>
              <a:cxnLst>
                <a:cxn ang="0">
                  <a:pos x="connsiteX0" y="connsiteY0"/>
                </a:cxn>
                <a:cxn ang="0">
                  <a:pos x="connsiteX1" y="connsiteY1"/>
                </a:cxn>
                <a:cxn ang="0">
                  <a:pos x="connsiteX2" y="connsiteY2"/>
                </a:cxn>
                <a:cxn ang="0">
                  <a:pos x="connsiteX3" y="connsiteY3"/>
                </a:cxn>
              </a:cxnLst>
              <a:rect l="l" t="t" r="r" b="b"/>
              <a:pathLst>
                <a:path w="177421" h="321794">
                  <a:moveTo>
                    <a:pt x="0" y="320722"/>
                  </a:moveTo>
                  <a:cubicBezTo>
                    <a:pt x="23883" y="322997"/>
                    <a:pt x="47767" y="325272"/>
                    <a:pt x="61415" y="286603"/>
                  </a:cubicBezTo>
                  <a:cubicBezTo>
                    <a:pt x="75063" y="247934"/>
                    <a:pt x="62552" y="136477"/>
                    <a:pt x="81886" y="88710"/>
                  </a:cubicBezTo>
                  <a:cubicBezTo>
                    <a:pt x="101220" y="40943"/>
                    <a:pt x="139320" y="20471"/>
                    <a:pt x="177421" y="0"/>
                  </a:cubicBezTo>
                </a:path>
              </a:pathLst>
            </a:custGeom>
            <a:noFill/>
            <a:ln>
              <a:solidFill>
                <a:schemeClr val="bg2"/>
              </a:solid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499" fontAlgn="base">
                <a:spcBef>
                  <a:spcPct val="0"/>
                </a:spcBef>
                <a:spcAft>
                  <a:spcPct val="0"/>
                </a:spcAft>
              </a:pPr>
              <a:endParaRPr lang="en-US">
                <a:solidFill>
                  <a:srgbClr val="FFFFFF"/>
                </a:solidFill>
              </a:endParaRPr>
            </a:p>
          </p:txBody>
        </p:sp>
      </p:grpSp>
      <p:grpSp>
        <p:nvGrpSpPr>
          <p:cNvPr id="87" name="Group 86">
            <a:extLst>
              <a:ext uri="{FF2B5EF4-FFF2-40B4-BE49-F238E27FC236}">
                <a16:creationId xmlns:a16="http://schemas.microsoft.com/office/drawing/2014/main" id="{875B83F3-14E3-49BD-9EA3-1F743AA9E227}"/>
              </a:ext>
            </a:extLst>
          </p:cNvPr>
          <p:cNvGrpSpPr/>
          <p:nvPr/>
        </p:nvGrpSpPr>
        <p:grpSpPr>
          <a:xfrm rot="19691793">
            <a:off x="5709751" y="4597612"/>
            <a:ext cx="269075" cy="219737"/>
            <a:chOff x="5543384" y="413941"/>
            <a:chExt cx="364783" cy="297897"/>
          </a:xfrm>
        </p:grpSpPr>
        <p:sp>
          <p:nvSpPr>
            <p:cNvPr id="88" name="Freeform 539">
              <a:extLst>
                <a:ext uri="{FF2B5EF4-FFF2-40B4-BE49-F238E27FC236}">
                  <a16:creationId xmlns:a16="http://schemas.microsoft.com/office/drawing/2014/main" id="{5610FEC9-03A9-4701-9E4E-82612AF6E70F}"/>
                </a:ext>
              </a:extLst>
            </p:cNvPr>
            <p:cNvSpPr>
              <a:spLocks/>
            </p:cNvSpPr>
            <p:nvPr/>
          </p:nvSpPr>
          <p:spPr bwMode="auto">
            <a:xfrm>
              <a:off x="5711536" y="681086"/>
              <a:ext cx="29834" cy="30752"/>
            </a:xfrm>
            <a:prstGeom prst="ellipse">
              <a:avLst/>
            </a:prstGeom>
            <a:solidFill>
              <a:srgbClr val="00C9FF"/>
            </a:solidFill>
            <a:ln w="6350">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89" name="Freeform 540">
              <a:extLst>
                <a:ext uri="{FF2B5EF4-FFF2-40B4-BE49-F238E27FC236}">
                  <a16:creationId xmlns:a16="http://schemas.microsoft.com/office/drawing/2014/main" id="{231AD7D0-9DBC-4B6C-97BE-3D0C1078A9D7}"/>
                </a:ext>
              </a:extLst>
            </p:cNvPr>
            <p:cNvSpPr>
              <a:spLocks/>
            </p:cNvSpPr>
            <p:nvPr/>
          </p:nvSpPr>
          <p:spPr bwMode="auto">
            <a:xfrm>
              <a:off x="5604407" y="512934"/>
              <a:ext cx="242737" cy="69159"/>
            </a:xfrm>
            <a:custGeom>
              <a:avLst/>
              <a:gdLst>
                <a:gd name="T0" fmla="*/ 32 w 32"/>
                <a:gd name="T1" fmla="*/ 9 h 9"/>
                <a:gd name="T2" fmla="*/ 0 w 32"/>
                <a:gd name="T3" fmla="*/ 9 h 9"/>
              </a:gdLst>
              <a:ahLst/>
              <a:cxnLst>
                <a:cxn ang="0">
                  <a:pos x="T0" y="T1"/>
                </a:cxn>
                <a:cxn ang="0">
                  <a:pos x="T2" y="T3"/>
                </a:cxn>
              </a:cxnLst>
              <a:rect l="0" t="0" r="r" b="b"/>
              <a:pathLst>
                <a:path w="32" h="9">
                  <a:moveTo>
                    <a:pt x="32" y="9"/>
                  </a:moveTo>
                  <a:cubicBezTo>
                    <a:pt x="23" y="0"/>
                    <a:pt x="9" y="0"/>
                    <a:pt x="0" y="9"/>
                  </a:cubicBezTo>
                </a:path>
              </a:pathLst>
            </a:custGeom>
            <a:noFill/>
            <a:ln w="6350"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90" name="Freeform 541">
              <a:extLst>
                <a:ext uri="{FF2B5EF4-FFF2-40B4-BE49-F238E27FC236}">
                  <a16:creationId xmlns:a16="http://schemas.microsoft.com/office/drawing/2014/main" id="{D9C171DE-53DE-4848-B333-929020F04523}"/>
                </a:ext>
              </a:extLst>
            </p:cNvPr>
            <p:cNvSpPr>
              <a:spLocks/>
            </p:cNvSpPr>
            <p:nvPr/>
          </p:nvSpPr>
          <p:spPr bwMode="auto">
            <a:xfrm>
              <a:off x="5665430" y="605146"/>
              <a:ext cx="122046" cy="37970"/>
            </a:xfrm>
            <a:custGeom>
              <a:avLst/>
              <a:gdLst>
                <a:gd name="T0" fmla="*/ 0 w 16"/>
                <a:gd name="T1" fmla="*/ 5 h 5"/>
                <a:gd name="T2" fmla="*/ 16 w 16"/>
                <a:gd name="T3" fmla="*/ 5 h 5"/>
              </a:gdLst>
              <a:ahLst/>
              <a:cxnLst>
                <a:cxn ang="0">
                  <a:pos x="T0" y="T1"/>
                </a:cxn>
                <a:cxn ang="0">
                  <a:pos x="T2" y="T3"/>
                </a:cxn>
              </a:cxnLst>
              <a:rect l="0" t="0" r="r" b="b"/>
              <a:pathLst>
                <a:path w="16" h="5">
                  <a:moveTo>
                    <a:pt x="0" y="5"/>
                  </a:moveTo>
                  <a:cubicBezTo>
                    <a:pt x="4" y="0"/>
                    <a:pt x="12" y="0"/>
                    <a:pt x="16" y="5"/>
                  </a:cubicBezTo>
                </a:path>
              </a:pathLst>
            </a:custGeom>
            <a:noFill/>
            <a:ln w="6350"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91" name="Freeform 542">
              <a:extLst>
                <a:ext uri="{FF2B5EF4-FFF2-40B4-BE49-F238E27FC236}">
                  <a16:creationId xmlns:a16="http://schemas.microsoft.com/office/drawing/2014/main" id="{4D43C9C3-648E-4077-B277-B3D39F6A3E9D}"/>
                </a:ext>
              </a:extLst>
            </p:cNvPr>
            <p:cNvSpPr>
              <a:spLocks/>
            </p:cNvSpPr>
            <p:nvPr/>
          </p:nvSpPr>
          <p:spPr bwMode="auto">
            <a:xfrm>
              <a:off x="5543384" y="413941"/>
              <a:ext cx="364783" cy="98993"/>
            </a:xfrm>
            <a:custGeom>
              <a:avLst/>
              <a:gdLst>
                <a:gd name="T0" fmla="*/ 48 w 48"/>
                <a:gd name="T1" fmla="*/ 13 h 13"/>
                <a:gd name="T2" fmla="*/ 0 w 48"/>
                <a:gd name="T3" fmla="*/ 13 h 13"/>
              </a:gdLst>
              <a:ahLst/>
              <a:cxnLst>
                <a:cxn ang="0">
                  <a:pos x="T0" y="T1"/>
                </a:cxn>
                <a:cxn ang="0">
                  <a:pos x="T2" y="T3"/>
                </a:cxn>
              </a:cxnLst>
              <a:rect l="0" t="0" r="r" b="b"/>
              <a:pathLst>
                <a:path w="48" h="13">
                  <a:moveTo>
                    <a:pt x="48" y="13"/>
                  </a:moveTo>
                  <a:cubicBezTo>
                    <a:pt x="35" y="0"/>
                    <a:pt x="13" y="0"/>
                    <a:pt x="0" y="13"/>
                  </a:cubicBezTo>
                </a:path>
              </a:pathLst>
            </a:custGeom>
            <a:noFill/>
            <a:ln w="6350" cap="flat">
              <a:solidFill>
                <a:srgbClr val="00C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sp>
          <p:nvSpPr>
            <p:cNvPr id="92" name="Line 543">
              <a:extLst>
                <a:ext uri="{FF2B5EF4-FFF2-40B4-BE49-F238E27FC236}">
                  <a16:creationId xmlns:a16="http://schemas.microsoft.com/office/drawing/2014/main" id="{683200FA-09EC-4540-8521-7613D3472B4C}"/>
                </a:ext>
              </a:extLst>
            </p:cNvPr>
            <p:cNvSpPr>
              <a:spLocks noChangeShapeType="1"/>
            </p:cNvSpPr>
            <p:nvPr/>
          </p:nvSpPr>
          <p:spPr bwMode="auto">
            <a:xfrm>
              <a:off x="5726453" y="704140"/>
              <a:ext cx="0" cy="0"/>
            </a:xfrm>
            <a:prstGeom prst="line">
              <a:avLst/>
            </a:prstGeom>
            <a:noFill/>
            <a:ln w="6350" cap="flat">
              <a:solidFill>
                <a:srgbClr val="00C9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608499" fontAlgn="base">
                <a:spcBef>
                  <a:spcPct val="0"/>
                </a:spcBef>
                <a:spcAft>
                  <a:spcPct val="0"/>
                </a:spcAft>
              </a:pPr>
              <a:endParaRPr lang="en-US">
                <a:solidFill>
                  <a:srgbClr val="124191"/>
                </a:solidFill>
                <a:latin typeface="Arial" charset="0"/>
              </a:endParaRPr>
            </a:p>
          </p:txBody>
        </p:sp>
      </p:grpSp>
      <p:sp>
        <p:nvSpPr>
          <p:cNvPr id="93" name="Rectangle 92">
            <a:extLst>
              <a:ext uri="{FF2B5EF4-FFF2-40B4-BE49-F238E27FC236}">
                <a16:creationId xmlns:a16="http://schemas.microsoft.com/office/drawing/2014/main" id="{3A4E24F9-1D84-466A-8CE6-EE221CBCEBD6}"/>
              </a:ext>
            </a:extLst>
          </p:cNvPr>
          <p:cNvSpPr/>
          <p:nvPr/>
        </p:nvSpPr>
        <p:spPr>
          <a:xfrm>
            <a:off x="5153741" y="4372148"/>
            <a:ext cx="389395" cy="37491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a:spcAft>
                <a:spcPts val="400"/>
              </a:spcAft>
              <a:buSzPct val="100000"/>
            </a:pPr>
            <a:endParaRPr lang="en-US" sz="1600"/>
          </a:p>
        </p:txBody>
      </p:sp>
      <p:grpSp>
        <p:nvGrpSpPr>
          <p:cNvPr id="94" name="Group 93">
            <a:extLst>
              <a:ext uri="{FF2B5EF4-FFF2-40B4-BE49-F238E27FC236}">
                <a16:creationId xmlns:a16="http://schemas.microsoft.com/office/drawing/2014/main" id="{77102CBF-0AEF-47F8-98E1-15D4BF9B75CE}"/>
              </a:ext>
            </a:extLst>
          </p:cNvPr>
          <p:cNvGrpSpPr/>
          <p:nvPr/>
        </p:nvGrpSpPr>
        <p:grpSpPr>
          <a:xfrm>
            <a:off x="10252483" y="4321241"/>
            <a:ext cx="749827" cy="913511"/>
            <a:chOff x="3539957" y="3028724"/>
            <a:chExt cx="958313" cy="1167503"/>
          </a:xfrm>
        </p:grpSpPr>
        <p:sp>
          <p:nvSpPr>
            <p:cNvPr id="95" name="Freeform 64">
              <a:extLst>
                <a:ext uri="{FF2B5EF4-FFF2-40B4-BE49-F238E27FC236}">
                  <a16:creationId xmlns:a16="http://schemas.microsoft.com/office/drawing/2014/main" id="{CDCA3BDD-B56B-47E0-BE34-5BF1FF1D566A}"/>
                </a:ext>
              </a:extLst>
            </p:cNvPr>
            <p:cNvSpPr>
              <a:spLocks noChangeArrowheads="1"/>
            </p:cNvSpPr>
            <p:nvPr/>
          </p:nvSpPr>
          <p:spPr bwMode="auto">
            <a:xfrm>
              <a:off x="4125123" y="3037206"/>
              <a:ext cx="220495" cy="217669"/>
            </a:xfrm>
            <a:prstGeom prst="ellipse">
              <a:avLst/>
            </a:pr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96" name="Freeform 65">
              <a:extLst>
                <a:ext uri="{FF2B5EF4-FFF2-40B4-BE49-F238E27FC236}">
                  <a16:creationId xmlns:a16="http://schemas.microsoft.com/office/drawing/2014/main" id="{C7D004D9-F730-4177-80FD-1DF674234C60}"/>
                </a:ext>
              </a:extLst>
            </p:cNvPr>
            <p:cNvSpPr>
              <a:spLocks noChangeArrowheads="1"/>
            </p:cNvSpPr>
            <p:nvPr/>
          </p:nvSpPr>
          <p:spPr bwMode="auto">
            <a:xfrm>
              <a:off x="3887664" y="3254875"/>
              <a:ext cx="610606" cy="689758"/>
            </a:xfrm>
            <a:custGeom>
              <a:avLst/>
              <a:gdLst>
                <a:gd name="T0" fmla="*/ 885 w 954"/>
                <a:gd name="T1" fmla="*/ 28 h 1077"/>
                <a:gd name="T2" fmla="*/ 885 w 954"/>
                <a:gd name="T3" fmla="*/ 28 h 1077"/>
                <a:gd name="T4" fmla="*/ 831 w 954"/>
                <a:gd name="T5" fmla="*/ 14 h 1077"/>
                <a:gd name="T6" fmla="*/ 735 w 954"/>
                <a:gd name="T7" fmla="*/ 96 h 1077"/>
                <a:gd name="T8" fmla="*/ 626 w 954"/>
                <a:gd name="T9" fmla="*/ 804 h 1077"/>
                <a:gd name="T10" fmla="*/ 558 w 954"/>
                <a:gd name="T11" fmla="*/ 858 h 1077"/>
                <a:gd name="T12" fmla="*/ 82 w 954"/>
                <a:gd name="T13" fmla="*/ 858 h 1077"/>
                <a:gd name="T14" fmla="*/ 0 w 954"/>
                <a:gd name="T15" fmla="*/ 926 h 1077"/>
                <a:gd name="T16" fmla="*/ 0 w 954"/>
                <a:gd name="T17" fmla="*/ 980 h 1077"/>
                <a:gd name="T18" fmla="*/ 82 w 954"/>
                <a:gd name="T19" fmla="*/ 1076 h 1077"/>
                <a:gd name="T20" fmla="*/ 708 w 954"/>
                <a:gd name="T21" fmla="*/ 1076 h 1077"/>
                <a:gd name="T22" fmla="*/ 708 w 954"/>
                <a:gd name="T23" fmla="*/ 1076 h 1077"/>
                <a:gd name="T24" fmla="*/ 749 w 954"/>
                <a:gd name="T25" fmla="*/ 1062 h 1077"/>
                <a:gd name="T26" fmla="*/ 803 w 954"/>
                <a:gd name="T27" fmla="*/ 1021 h 1077"/>
                <a:gd name="T28" fmla="*/ 803 w 954"/>
                <a:gd name="T29" fmla="*/ 994 h 1077"/>
                <a:gd name="T30" fmla="*/ 953 w 954"/>
                <a:gd name="T31" fmla="*/ 137 h 1077"/>
                <a:gd name="T32" fmla="*/ 885 w 954"/>
                <a:gd name="T33" fmla="*/ 28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4" h="1077">
                  <a:moveTo>
                    <a:pt x="885" y="28"/>
                  </a:moveTo>
                  <a:lnTo>
                    <a:pt x="885" y="28"/>
                  </a:lnTo>
                  <a:cubicBezTo>
                    <a:pt x="831" y="14"/>
                    <a:pt x="831" y="14"/>
                    <a:pt x="831" y="14"/>
                  </a:cubicBezTo>
                  <a:cubicBezTo>
                    <a:pt x="790" y="0"/>
                    <a:pt x="749" y="41"/>
                    <a:pt x="735" y="96"/>
                  </a:cubicBezTo>
                  <a:cubicBezTo>
                    <a:pt x="626" y="804"/>
                    <a:pt x="626" y="804"/>
                    <a:pt x="626" y="804"/>
                  </a:cubicBezTo>
                  <a:cubicBezTo>
                    <a:pt x="613" y="831"/>
                    <a:pt x="585" y="858"/>
                    <a:pt x="558" y="858"/>
                  </a:cubicBezTo>
                  <a:cubicBezTo>
                    <a:pt x="82" y="858"/>
                    <a:pt x="82" y="858"/>
                    <a:pt x="82" y="858"/>
                  </a:cubicBezTo>
                  <a:cubicBezTo>
                    <a:pt x="41" y="858"/>
                    <a:pt x="0" y="886"/>
                    <a:pt x="0" y="926"/>
                  </a:cubicBezTo>
                  <a:cubicBezTo>
                    <a:pt x="0" y="980"/>
                    <a:pt x="0" y="980"/>
                    <a:pt x="0" y="980"/>
                  </a:cubicBezTo>
                  <a:cubicBezTo>
                    <a:pt x="0" y="1035"/>
                    <a:pt x="41" y="1076"/>
                    <a:pt x="82" y="1076"/>
                  </a:cubicBezTo>
                  <a:cubicBezTo>
                    <a:pt x="708" y="1076"/>
                    <a:pt x="708" y="1076"/>
                    <a:pt x="708" y="1076"/>
                  </a:cubicBezTo>
                  <a:lnTo>
                    <a:pt x="708" y="1076"/>
                  </a:lnTo>
                  <a:cubicBezTo>
                    <a:pt x="722" y="1076"/>
                    <a:pt x="735" y="1076"/>
                    <a:pt x="749" y="1062"/>
                  </a:cubicBezTo>
                  <a:cubicBezTo>
                    <a:pt x="776" y="1062"/>
                    <a:pt x="790" y="1035"/>
                    <a:pt x="803" y="1021"/>
                  </a:cubicBezTo>
                  <a:cubicBezTo>
                    <a:pt x="803" y="1008"/>
                    <a:pt x="803" y="1008"/>
                    <a:pt x="803" y="994"/>
                  </a:cubicBezTo>
                  <a:cubicBezTo>
                    <a:pt x="953" y="137"/>
                    <a:pt x="953" y="137"/>
                    <a:pt x="953" y="137"/>
                  </a:cubicBezTo>
                  <a:cubicBezTo>
                    <a:pt x="953" y="82"/>
                    <a:pt x="925" y="28"/>
                    <a:pt x="885" y="28"/>
                  </a:cubicBezTo>
                </a:path>
              </a:pathLst>
            </a:custGeom>
            <a:solidFill>
              <a:srgbClr val="FFFFFF"/>
            </a:solidFill>
            <a:ln w="6350" cap="flat">
              <a:solidFill>
                <a:srgbClr val="001135"/>
              </a:solidFill>
              <a:bevel/>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97" name="Freeform 66">
              <a:extLst>
                <a:ext uri="{FF2B5EF4-FFF2-40B4-BE49-F238E27FC236}">
                  <a16:creationId xmlns:a16="http://schemas.microsoft.com/office/drawing/2014/main" id="{17A976F1-0C18-4657-AEFD-64BAD5447BD9}"/>
                </a:ext>
              </a:extLst>
            </p:cNvPr>
            <p:cNvSpPr>
              <a:spLocks noChangeArrowheads="1"/>
            </p:cNvSpPr>
            <p:nvPr/>
          </p:nvSpPr>
          <p:spPr bwMode="auto">
            <a:xfrm>
              <a:off x="3539957" y="3254875"/>
              <a:ext cx="814140" cy="935699"/>
            </a:xfrm>
            <a:custGeom>
              <a:avLst/>
              <a:gdLst>
                <a:gd name="T0" fmla="*/ 1267 w 1268"/>
                <a:gd name="T1" fmla="*/ 191 h 1458"/>
                <a:gd name="T2" fmla="*/ 1267 w 1268"/>
                <a:gd name="T3" fmla="*/ 191 h 1458"/>
                <a:gd name="T4" fmla="*/ 1117 w 1268"/>
                <a:gd name="T5" fmla="*/ 14 h 1458"/>
                <a:gd name="T6" fmla="*/ 1089 w 1268"/>
                <a:gd name="T7" fmla="*/ 14 h 1458"/>
                <a:gd name="T8" fmla="*/ 899 w 1268"/>
                <a:gd name="T9" fmla="*/ 164 h 1458"/>
                <a:gd name="T10" fmla="*/ 845 w 1268"/>
                <a:gd name="T11" fmla="*/ 599 h 1458"/>
                <a:gd name="T12" fmla="*/ 817 w 1268"/>
                <a:gd name="T13" fmla="*/ 640 h 1458"/>
                <a:gd name="T14" fmla="*/ 599 w 1268"/>
                <a:gd name="T15" fmla="*/ 613 h 1458"/>
                <a:gd name="T16" fmla="*/ 395 w 1268"/>
                <a:gd name="T17" fmla="*/ 722 h 1458"/>
                <a:gd name="T18" fmla="*/ 191 w 1268"/>
                <a:gd name="T19" fmla="*/ 1267 h 1458"/>
                <a:gd name="T20" fmla="*/ 109 w 1268"/>
                <a:gd name="T21" fmla="*/ 1253 h 1458"/>
                <a:gd name="T22" fmla="*/ 28 w 1268"/>
                <a:gd name="T23" fmla="*/ 1294 h 1458"/>
                <a:gd name="T24" fmla="*/ 82 w 1268"/>
                <a:gd name="T25" fmla="*/ 1403 h 1458"/>
                <a:gd name="T26" fmla="*/ 150 w 1268"/>
                <a:gd name="T27" fmla="*/ 1416 h 1458"/>
                <a:gd name="T28" fmla="*/ 368 w 1268"/>
                <a:gd name="T29" fmla="*/ 1335 h 1458"/>
                <a:gd name="T30" fmla="*/ 531 w 1268"/>
                <a:gd name="T31" fmla="*/ 872 h 1458"/>
                <a:gd name="T32" fmla="*/ 572 w 1268"/>
                <a:gd name="T33" fmla="*/ 845 h 1458"/>
                <a:gd name="T34" fmla="*/ 640 w 1268"/>
                <a:gd name="T35" fmla="*/ 858 h 1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8" h="1458">
                  <a:moveTo>
                    <a:pt x="1267" y="191"/>
                  </a:moveTo>
                  <a:lnTo>
                    <a:pt x="1267" y="191"/>
                  </a:lnTo>
                  <a:cubicBezTo>
                    <a:pt x="1267" y="96"/>
                    <a:pt x="1212" y="28"/>
                    <a:pt x="1117" y="14"/>
                  </a:cubicBezTo>
                  <a:cubicBezTo>
                    <a:pt x="1089" y="14"/>
                    <a:pt x="1089" y="14"/>
                    <a:pt x="1089" y="14"/>
                  </a:cubicBezTo>
                  <a:cubicBezTo>
                    <a:pt x="994" y="0"/>
                    <a:pt x="912" y="69"/>
                    <a:pt x="899" y="164"/>
                  </a:cubicBezTo>
                  <a:cubicBezTo>
                    <a:pt x="845" y="599"/>
                    <a:pt x="845" y="599"/>
                    <a:pt x="845" y="599"/>
                  </a:cubicBezTo>
                  <a:cubicBezTo>
                    <a:pt x="845" y="627"/>
                    <a:pt x="831" y="640"/>
                    <a:pt x="817" y="640"/>
                  </a:cubicBezTo>
                  <a:cubicBezTo>
                    <a:pt x="599" y="613"/>
                    <a:pt x="599" y="613"/>
                    <a:pt x="599" y="613"/>
                  </a:cubicBezTo>
                  <a:cubicBezTo>
                    <a:pt x="599" y="613"/>
                    <a:pt x="436" y="586"/>
                    <a:pt x="395" y="722"/>
                  </a:cubicBezTo>
                  <a:cubicBezTo>
                    <a:pt x="341" y="845"/>
                    <a:pt x="205" y="1239"/>
                    <a:pt x="191" y="1267"/>
                  </a:cubicBezTo>
                  <a:cubicBezTo>
                    <a:pt x="109" y="1253"/>
                    <a:pt x="109" y="1253"/>
                    <a:pt x="109" y="1253"/>
                  </a:cubicBezTo>
                  <a:cubicBezTo>
                    <a:pt x="69" y="1239"/>
                    <a:pt x="28" y="1253"/>
                    <a:pt x="28" y="1294"/>
                  </a:cubicBezTo>
                  <a:cubicBezTo>
                    <a:pt x="0" y="1335"/>
                    <a:pt x="28" y="1389"/>
                    <a:pt x="82" y="1403"/>
                  </a:cubicBezTo>
                  <a:cubicBezTo>
                    <a:pt x="150" y="1416"/>
                    <a:pt x="150" y="1416"/>
                    <a:pt x="150" y="1416"/>
                  </a:cubicBezTo>
                  <a:cubicBezTo>
                    <a:pt x="341" y="1457"/>
                    <a:pt x="368" y="1335"/>
                    <a:pt x="368" y="1335"/>
                  </a:cubicBezTo>
                  <a:cubicBezTo>
                    <a:pt x="531" y="872"/>
                    <a:pt x="531" y="872"/>
                    <a:pt x="531" y="872"/>
                  </a:cubicBezTo>
                  <a:cubicBezTo>
                    <a:pt x="531" y="858"/>
                    <a:pt x="545" y="845"/>
                    <a:pt x="572" y="845"/>
                  </a:cubicBezTo>
                  <a:cubicBezTo>
                    <a:pt x="640" y="858"/>
                    <a:pt x="640" y="858"/>
                    <a:pt x="640" y="858"/>
                  </a:cubicBezTo>
                </a:path>
              </a:pathLst>
            </a:cu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sz="2400"/>
            </a:p>
          </p:txBody>
        </p:sp>
        <p:sp>
          <p:nvSpPr>
            <p:cNvPr id="98" name="Line 67">
              <a:extLst>
                <a:ext uri="{FF2B5EF4-FFF2-40B4-BE49-F238E27FC236}">
                  <a16:creationId xmlns:a16="http://schemas.microsoft.com/office/drawing/2014/main" id="{A50D124D-8C2B-4CDE-906E-5BC8FFD79432}"/>
                </a:ext>
              </a:extLst>
            </p:cNvPr>
            <p:cNvSpPr>
              <a:spLocks noChangeShapeType="1"/>
            </p:cNvSpPr>
            <p:nvPr/>
          </p:nvSpPr>
          <p:spPr bwMode="auto">
            <a:xfrm>
              <a:off x="3932894" y="3944633"/>
              <a:ext cx="2826" cy="251594"/>
            </a:xfrm>
            <a:prstGeom prst="line">
              <a:avLst/>
            </a:prstGeom>
            <a:noFill/>
            <a:ln w="6350" cap="flat">
              <a:solidFill>
                <a:srgbClr val="001135"/>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sz="2400"/>
            </a:p>
          </p:txBody>
        </p:sp>
        <p:sp>
          <p:nvSpPr>
            <p:cNvPr id="99" name="Line 68">
              <a:extLst>
                <a:ext uri="{FF2B5EF4-FFF2-40B4-BE49-F238E27FC236}">
                  <a16:creationId xmlns:a16="http://schemas.microsoft.com/office/drawing/2014/main" id="{CD4EE81F-A2BE-4607-A84A-BF07161C3C85}"/>
                </a:ext>
              </a:extLst>
            </p:cNvPr>
            <p:cNvSpPr>
              <a:spLocks noChangeShapeType="1"/>
            </p:cNvSpPr>
            <p:nvPr/>
          </p:nvSpPr>
          <p:spPr bwMode="auto">
            <a:xfrm>
              <a:off x="4351271" y="3944633"/>
              <a:ext cx="2826" cy="251594"/>
            </a:xfrm>
            <a:prstGeom prst="line">
              <a:avLst/>
            </a:prstGeom>
            <a:noFill/>
            <a:ln w="6350" cap="flat">
              <a:solidFill>
                <a:srgbClr val="001135"/>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sz="2400"/>
            </a:p>
          </p:txBody>
        </p:sp>
        <p:sp>
          <p:nvSpPr>
            <p:cNvPr id="100" name="Freeform 69">
              <a:extLst>
                <a:ext uri="{FF2B5EF4-FFF2-40B4-BE49-F238E27FC236}">
                  <a16:creationId xmlns:a16="http://schemas.microsoft.com/office/drawing/2014/main" id="{20D19398-337B-4DEF-95A1-AFC39751C287}"/>
                </a:ext>
              </a:extLst>
            </p:cNvPr>
            <p:cNvSpPr>
              <a:spLocks noChangeArrowheads="1"/>
            </p:cNvSpPr>
            <p:nvPr/>
          </p:nvSpPr>
          <p:spPr bwMode="auto">
            <a:xfrm>
              <a:off x="3862221" y="3280318"/>
              <a:ext cx="79152" cy="254420"/>
            </a:xfrm>
            <a:custGeom>
              <a:avLst/>
              <a:gdLst>
                <a:gd name="T0" fmla="*/ 109 w 124"/>
                <a:gd name="T1" fmla="*/ 382 h 396"/>
                <a:gd name="T2" fmla="*/ 109 w 124"/>
                <a:gd name="T3" fmla="*/ 382 h 396"/>
                <a:gd name="T4" fmla="*/ 109 w 124"/>
                <a:gd name="T5" fmla="*/ 382 h 396"/>
                <a:gd name="T6" fmla="*/ 82 w 124"/>
                <a:gd name="T7" fmla="*/ 368 h 396"/>
                <a:gd name="T8" fmla="*/ 0 w 124"/>
                <a:gd name="T9" fmla="*/ 28 h 396"/>
                <a:gd name="T10" fmla="*/ 14 w 124"/>
                <a:gd name="T11" fmla="*/ 0 h 396"/>
                <a:gd name="T12" fmla="*/ 14 w 124"/>
                <a:gd name="T13" fmla="*/ 0 h 396"/>
                <a:gd name="T14" fmla="*/ 41 w 124"/>
                <a:gd name="T15" fmla="*/ 14 h 396"/>
                <a:gd name="T16" fmla="*/ 123 w 124"/>
                <a:gd name="T17" fmla="*/ 368 h 396"/>
                <a:gd name="T18" fmla="*/ 109 w 124"/>
                <a:gd name="T19" fmla="*/ 38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396">
                  <a:moveTo>
                    <a:pt x="109" y="382"/>
                  </a:moveTo>
                  <a:lnTo>
                    <a:pt x="109" y="382"/>
                  </a:lnTo>
                  <a:lnTo>
                    <a:pt x="109" y="382"/>
                  </a:lnTo>
                  <a:cubicBezTo>
                    <a:pt x="95" y="395"/>
                    <a:pt x="82" y="382"/>
                    <a:pt x="82" y="368"/>
                  </a:cubicBezTo>
                  <a:cubicBezTo>
                    <a:pt x="0" y="28"/>
                    <a:pt x="0" y="28"/>
                    <a:pt x="0" y="28"/>
                  </a:cubicBezTo>
                  <a:cubicBezTo>
                    <a:pt x="0" y="14"/>
                    <a:pt x="0" y="0"/>
                    <a:pt x="14" y="0"/>
                  </a:cubicBezTo>
                  <a:lnTo>
                    <a:pt x="14" y="0"/>
                  </a:lnTo>
                  <a:cubicBezTo>
                    <a:pt x="27" y="0"/>
                    <a:pt x="41" y="0"/>
                    <a:pt x="41" y="14"/>
                  </a:cubicBezTo>
                  <a:cubicBezTo>
                    <a:pt x="123" y="368"/>
                    <a:pt x="123" y="368"/>
                    <a:pt x="123" y="368"/>
                  </a:cubicBezTo>
                  <a:cubicBezTo>
                    <a:pt x="123" y="368"/>
                    <a:pt x="123" y="382"/>
                    <a:pt x="109" y="382"/>
                  </a:cubicBezTo>
                </a:path>
              </a:pathLst>
            </a:cu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01" name="Freeform 70">
              <a:extLst>
                <a:ext uri="{FF2B5EF4-FFF2-40B4-BE49-F238E27FC236}">
                  <a16:creationId xmlns:a16="http://schemas.microsoft.com/office/drawing/2014/main" id="{2DB94D43-A733-4E90-B6C3-416B7A15EBCC}"/>
                </a:ext>
              </a:extLst>
            </p:cNvPr>
            <p:cNvSpPr>
              <a:spLocks noChangeArrowheads="1"/>
            </p:cNvSpPr>
            <p:nvPr/>
          </p:nvSpPr>
          <p:spPr bwMode="auto">
            <a:xfrm>
              <a:off x="3845260" y="3376431"/>
              <a:ext cx="446646" cy="296821"/>
            </a:xfrm>
            <a:custGeom>
              <a:avLst/>
              <a:gdLst>
                <a:gd name="T0" fmla="*/ 531 w 695"/>
                <a:gd name="T1" fmla="*/ 0 h 464"/>
                <a:gd name="T2" fmla="*/ 531 w 695"/>
                <a:gd name="T3" fmla="*/ 0 h 464"/>
                <a:gd name="T4" fmla="*/ 449 w 695"/>
                <a:gd name="T5" fmla="*/ 245 h 464"/>
                <a:gd name="T6" fmla="*/ 422 w 695"/>
                <a:gd name="T7" fmla="*/ 259 h 464"/>
                <a:gd name="T8" fmla="*/ 109 w 695"/>
                <a:gd name="T9" fmla="*/ 164 h 464"/>
                <a:gd name="T10" fmla="*/ 27 w 695"/>
                <a:gd name="T11" fmla="*/ 205 h 464"/>
                <a:gd name="T12" fmla="*/ 13 w 695"/>
                <a:gd name="T13" fmla="*/ 205 h 464"/>
                <a:gd name="T14" fmla="*/ 68 w 695"/>
                <a:gd name="T15" fmla="*/ 299 h 464"/>
                <a:gd name="T16" fmla="*/ 422 w 695"/>
                <a:gd name="T17" fmla="*/ 408 h 464"/>
                <a:gd name="T18" fmla="*/ 585 w 695"/>
                <a:gd name="T19" fmla="*/ 354 h 464"/>
                <a:gd name="T20" fmla="*/ 694 w 695"/>
                <a:gd name="T21" fmla="*/ 55 h 464"/>
                <a:gd name="T22" fmla="*/ 531 w 695"/>
                <a:gd name="T2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5" h="464">
                  <a:moveTo>
                    <a:pt x="531" y="0"/>
                  </a:moveTo>
                  <a:lnTo>
                    <a:pt x="531" y="0"/>
                  </a:lnTo>
                  <a:cubicBezTo>
                    <a:pt x="449" y="245"/>
                    <a:pt x="449" y="245"/>
                    <a:pt x="449" y="245"/>
                  </a:cubicBezTo>
                  <a:cubicBezTo>
                    <a:pt x="449" y="245"/>
                    <a:pt x="435" y="259"/>
                    <a:pt x="422" y="259"/>
                  </a:cubicBezTo>
                  <a:cubicBezTo>
                    <a:pt x="109" y="164"/>
                    <a:pt x="109" y="164"/>
                    <a:pt x="109" y="164"/>
                  </a:cubicBezTo>
                  <a:cubicBezTo>
                    <a:pt x="68" y="150"/>
                    <a:pt x="41" y="164"/>
                    <a:pt x="27" y="205"/>
                  </a:cubicBezTo>
                  <a:cubicBezTo>
                    <a:pt x="13" y="205"/>
                    <a:pt x="13" y="205"/>
                    <a:pt x="13" y="205"/>
                  </a:cubicBezTo>
                  <a:cubicBezTo>
                    <a:pt x="0" y="245"/>
                    <a:pt x="27" y="286"/>
                    <a:pt x="68" y="299"/>
                  </a:cubicBezTo>
                  <a:cubicBezTo>
                    <a:pt x="163" y="340"/>
                    <a:pt x="422" y="408"/>
                    <a:pt x="422" y="408"/>
                  </a:cubicBezTo>
                  <a:cubicBezTo>
                    <a:pt x="422" y="408"/>
                    <a:pt x="558" y="463"/>
                    <a:pt x="585" y="354"/>
                  </a:cubicBezTo>
                  <a:cubicBezTo>
                    <a:pt x="612" y="272"/>
                    <a:pt x="694" y="55"/>
                    <a:pt x="694" y="55"/>
                  </a:cubicBezTo>
                  <a:lnTo>
                    <a:pt x="531" y="0"/>
                  </a:lnTo>
                </a:path>
              </a:pathLst>
            </a:custGeom>
            <a:solidFill>
              <a:srgbClr val="FFFFFF"/>
            </a:solidFill>
            <a:ln>
              <a:noFill/>
            </a:ln>
            <a:effectLst/>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02" name="Freeform 71">
              <a:extLst>
                <a:ext uri="{FF2B5EF4-FFF2-40B4-BE49-F238E27FC236}">
                  <a16:creationId xmlns:a16="http://schemas.microsoft.com/office/drawing/2014/main" id="{C131170E-871C-4DC6-BF58-0A72B0BFE1E6}"/>
                </a:ext>
              </a:extLst>
            </p:cNvPr>
            <p:cNvSpPr>
              <a:spLocks noChangeArrowheads="1"/>
            </p:cNvSpPr>
            <p:nvPr/>
          </p:nvSpPr>
          <p:spPr bwMode="auto">
            <a:xfrm>
              <a:off x="3835153" y="3375808"/>
              <a:ext cx="446646" cy="296821"/>
            </a:xfrm>
            <a:custGeom>
              <a:avLst/>
              <a:gdLst>
                <a:gd name="T0" fmla="*/ 531 w 695"/>
                <a:gd name="T1" fmla="*/ 0 h 464"/>
                <a:gd name="T2" fmla="*/ 531 w 695"/>
                <a:gd name="T3" fmla="*/ 0 h 464"/>
                <a:gd name="T4" fmla="*/ 449 w 695"/>
                <a:gd name="T5" fmla="*/ 245 h 464"/>
                <a:gd name="T6" fmla="*/ 422 w 695"/>
                <a:gd name="T7" fmla="*/ 259 h 464"/>
                <a:gd name="T8" fmla="*/ 109 w 695"/>
                <a:gd name="T9" fmla="*/ 164 h 464"/>
                <a:gd name="T10" fmla="*/ 27 w 695"/>
                <a:gd name="T11" fmla="*/ 205 h 464"/>
                <a:gd name="T12" fmla="*/ 13 w 695"/>
                <a:gd name="T13" fmla="*/ 205 h 464"/>
                <a:gd name="T14" fmla="*/ 68 w 695"/>
                <a:gd name="T15" fmla="*/ 299 h 464"/>
                <a:gd name="T16" fmla="*/ 422 w 695"/>
                <a:gd name="T17" fmla="*/ 408 h 464"/>
                <a:gd name="T18" fmla="*/ 585 w 695"/>
                <a:gd name="T19" fmla="*/ 354 h 464"/>
                <a:gd name="T20" fmla="*/ 694 w 695"/>
                <a:gd name="T21" fmla="*/ 5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5" h="464">
                  <a:moveTo>
                    <a:pt x="531" y="0"/>
                  </a:moveTo>
                  <a:lnTo>
                    <a:pt x="531" y="0"/>
                  </a:lnTo>
                  <a:cubicBezTo>
                    <a:pt x="449" y="245"/>
                    <a:pt x="449" y="245"/>
                    <a:pt x="449" y="245"/>
                  </a:cubicBezTo>
                  <a:cubicBezTo>
                    <a:pt x="449" y="245"/>
                    <a:pt x="435" y="259"/>
                    <a:pt x="422" y="259"/>
                  </a:cubicBezTo>
                  <a:cubicBezTo>
                    <a:pt x="109" y="164"/>
                    <a:pt x="109" y="164"/>
                    <a:pt x="109" y="164"/>
                  </a:cubicBezTo>
                  <a:cubicBezTo>
                    <a:pt x="68" y="150"/>
                    <a:pt x="41" y="164"/>
                    <a:pt x="27" y="205"/>
                  </a:cubicBezTo>
                  <a:cubicBezTo>
                    <a:pt x="13" y="205"/>
                    <a:pt x="13" y="205"/>
                    <a:pt x="13" y="205"/>
                  </a:cubicBezTo>
                  <a:cubicBezTo>
                    <a:pt x="0" y="245"/>
                    <a:pt x="27" y="286"/>
                    <a:pt x="68" y="299"/>
                  </a:cubicBezTo>
                  <a:cubicBezTo>
                    <a:pt x="163" y="340"/>
                    <a:pt x="422" y="408"/>
                    <a:pt x="422" y="408"/>
                  </a:cubicBezTo>
                  <a:cubicBezTo>
                    <a:pt x="422" y="408"/>
                    <a:pt x="558" y="463"/>
                    <a:pt x="585" y="354"/>
                  </a:cubicBezTo>
                  <a:cubicBezTo>
                    <a:pt x="612" y="272"/>
                    <a:pt x="694" y="55"/>
                    <a:pt x="694" y="55"/>
                  </a:cubicBezTo>
                </a:path>
              </a:pathLst>
            </a:cu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sz="2400"/>
            </a:p>
          </p:txBody>
        </p:sp>
        <p:sp>
          <p:nvSpPr>
            <p:cNvPr id="103" name="Freeform 72">
              <a:extLst>
                <a:ext uri="{FF2B5EF4-FFF2-40B4-BE49-F238E27FC236}">
                  <a16:creationId xmlns:a16="http://schemas.microsoft.com/office/drawing/2014/main" id="{B579DD48-D682-429D-8AAA-8316C377D15C}"/>
                </a:ext>
              </a:extLst>
            </p:cNvPr>
            <p:cNvSpPr>
              <a:spLocks noChangeArrowheads="1"/>
            </p:cNvSpPr>
            <p:nvPr/>
          </p:nvSpPr>
          <p:spPr bwMode="auto">
            <a:xfrm>
              <a:off x="4192967" y="3099397"/>
              <a:ext cx="104595" cy="104595"/>
            </a:xfrm>
            <a:prstGeom prst="ellipse">
              <a:avLst/>
            </a:pr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04" name="Freeform 73">
              <a:extLst>
                <a:ext uri="{FF2B5EF4-FFF2-40B4-BE49-F238E27FC236}">
                  <a16:creationId xmlns:a16="http://schemas.microsoft.com/office/drawing/2014/main" id="{3E0605AB-3F1C-41D5-B15D-BD0F1D3CCEB8}"/>
                </a:ext>
              </a:extLst>
            </p:cNvPr>
            <p:cNvSpPr>
              <a:spLocks noChangeArrowheads="1"/>
            </p:cNvSpPr>
            <p:nvPr/>
          </p:nvSpPr>
          <p:spPr bwMode="auto">
            <a:xfrm>
              <a:off x="4229715" y="3028724"/>
              <a:ext cx="96113" cy="141343"/>
            </a:xfrm>
            <a:custGeom>
              <a:avLst/>
              <a:gdLst>
                <a:gd name="T0" fmla="*/ 13 w 151"/>
                <a:gd name="T1" fmla="*/ 204 h 219"/>
                <a:gd name="T2" fmla="*/ 13 w 151"/>
                <a:gd name="T3" fmla="*/ 204 h 219"/>
                <a:gd name="T4" fmla="*/ 13 w 151"/>
                <a:gd name="T5" fmla="*/ 204 h 219"/>
                <a:gd name="T6" fmla="*/ 13 w 151"/>
                <a:gd name="T7" fmla="*/ 177 h 219"/>
                <a:gd name="T8" fmla="*/ 109 w 151"/>
                <a:gd name="T9" fmla="*/ 13 h 219"/>
                <a:gd name="T10" fmla="*/ 136 w 151"/>
                <a:gd name="T11" fmla="*/ 13 h 219"/>
                <a:gd name="T12" fmla="*/ 136 w 151"/>
                <a:gd name="T13" fmla="*/ 13 h 219"/>
                <a:gd name="T14" fmla="*/ 150 w 151"/>
                <a:gd name="T15" fmla="*/ 41 h 219"/>
                <a:gd name="T16" fmla="*/ 41 w 151"/>
                <a:gd name="T17" fmla="*/ 204 h 219"/>
                <a:gd name="T18" fmla="*/ 13 w 151"/>
                <a:gd name="T19" fmla="*/ 20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19">
                  <a:moveTo>
                    <a:pt x="13" y="204"/>
                  </a:moveTo>
                  <a:lnTo>
                    <a:pt x="13" y="204"/>
                  </a:lnTo>
                  <a:lnTo>
                    <a:pt x="13" y="204"/>
                  </a:lnTo>
                  <a:cubicBezTo>
                    <a:pt x="0" y="204"/>
                    <a:pt x="0" y="190"/>
                    <a:pt x="13" y="177"/>
                  </a:cubicBezTo>
                  <a:cubicBezTo>
                    <a:pt x="109" y="13"/>
                    <a:pt x="109" y="13"/>
                    <a:pt x="109" y="13"/>
                  </a:cubicBezTo>
                  <a:cubicBezTo>
                    <a:pt x="109" y="0"/>
                    <a:pt x="122" y="0"/>
                    <a:pt x="136" y="13"/>
                  </a:cubicBezTo>
                  <a:lnTo>
                    <a:pt x="136" y="13"/>
                  </a:lnTo>
                  <a:cubicBezTo>
                    <a:pt x="150" y="13"/>
                    <a:pt x="150" y="27"/>
                    <a:pt x="150" y="41"/>
                  </a:cubicBezTo>
                  <a:cubicBezTo>
                    <a:pt x="41" y="204"/>
                    <a:pt x="41" y="204"/>
                    <a:pt x="41" y="204"/>
                  </a:cubicBezTo>
                  <a:cubicBezTo>
                    <a:pt x="41" y="218"/>
                    <a:pt x="27" y="218"/>
                    <a:pt x="13" y="204"/>
                  </a:cubicBezTo>
                </a:path>
              </a:pathLst>
            </a:custGeom>
            <a:solidFill>
              <a:srgbClr val="FFFFFF"/>
            </a:solidFill>
            <a:ln w="6350" cap="flat">
              <a:solidFill>
                <a:srgbClr val="001135"/>
              </a:solidFill>
              <a:bevel/>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grpSp>
      <p:sp>
        <p:nvSpPr>
          <p:cNvPr id="107" name="Freeform 111">
            <a:extLst>
              <a:ext uri="{FF2B5EF4-FFF2-40B4-BE49-F238E27FC236}">
                <a16:creationId xmlns:a16="http://schemas.microsoft.com/office/drawing/2014/main" id="{371AF780-5824-4AE9-BE62-C3EE029D2A6F}"/>
              </a:ext>
            </a:extLst>
          </p:cNvPr>
          <p:cNvSpPr>
            <a:spLocks noChangeArrowheads="1"/>
          </p:cNvSpPr>
          <p:nvPr/>
        </p:nvSpPr>
        <p:spPr bwMode="auto">
          <a:xfrm>
            <a:off x="8582197" y="4014270"/>
            <a:ext cx="1214768" cy="712439"/>
          </a:xfrm>
          <a:custGeom>
            <a:avLst/>
            <a:gdLst>
              <a:gd name="T0" fmla="*/ 2217 w 2218"/>
              <a:gd name="T1" fmla="*/ 1301 h 1302"/>
              <a:gd name="T2" fmla="*/ 0 w 2218"/>
              <a:gd name="T3" fmla="*/ 1301 h 1302"/>
              <a:gd name="T4" fmla="*/ 0 w 2218"/>
              <a:gd name="T5" fmla="*/ 0 h 1302"/>
              <a:gd name="T6" fmla="*/ 2217 w 2218"/>
              <a:gd name="T7" fmla="*/ 0 h 1302"/>
              <a:gd name="T8" fmla="*/ 2217 w 2218"/>
              <a:gd name="T9" fmla="*/ 1301 h 1302"/>
            </a:gdLst>
            <a:ahLst/>
            <a:cxnLst>
              <a:cxn ang="0">
                <a:pos x="T0" y="T1"/>
              </a:cxn>
              <a:cxn ang="0">
                <a:pos x="T2" y="T3"/>
              </a:cxn>
              <a:cxn ang="0">
                <a:pos x="T4" y="T5"/>
              </a:cxn>
              <a:cxn ang="0">
                <a:pos x="T6" y="T7"/>
              </a:cxn>
              <a:cxn ang="0">
                <a:pos x="T8" y="T9"/>
              </a:cxn>
            </a:cxnLst>
            <a:rect l="0" t="0" r="r" b="b"/>
            <a:pathLst>
              <a:path w="2218" h="1302">
                <a:moveTo>
                  <a:pt x="2217" y="1301"/>
                </a:moveTo>
                <a:lnTo>
                  <a:pt x="0" y="1301"/>
                </a:lnTo>
                <a:lnTo>
                  <a:pt x="0" y="0"/>
                </a:lnTo>
                <a:lnTo>
                  <a:pt x="2217" y="0"/>
                </a:lnTo>
                <a:lnTo>
                  <a:pt x="2217" y="1301"/>
                </a:lnTo>
              </a:path>
            </a:pathLst>
          </a:custGeom>
          <a:noFill/>
          <a:ln w="6350" cap="flat">
            <a:solidFill>
              <a:srgbClr val="001135"/>
            </a:solidFill>
            <a:bevel/>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08" name="Freeform 10">
            <a:extLst>
              <a:ext uri="{FF2B5EF4-FFF2-40B4-BE49-F238E27FC236}">
                <a16:creationId xmlns:a16="http://schemas.microsoft.com/office/drawing/2014/main" id="{78752E68-4B6F-4D46-A071-D3C746971EB1}"/>
              </a:ext>
            </a:extLst>
          </p:cNvPr>
          <p:cNvSpPr>
            <a:spLocks noEditPoints="1"/>
          </p:cNvSpPr>
          <p:nvPr/>
        </p:nvSpPr>
        <p:spPr bwMode="auto">
          <a:xfrm>
            <a:off x="8936612" y="4117419"/>
            <a:ext cx="491449" cy="506139"/>
          </a:xfrm>
          <a:custGeom>
            <a:avLst/>
            <a:gdLst>
              <a:gd name="T0" fmla="*/ 44 w 89"/>
              <a:gd name="T1" fmla="*/ 10 h 89"/>
              <a:gd name="T2" fmla="*/ 44 w 89"/>
              <a:gd name="T3" fmla="*/ 45 h 89"/>
              <a:gd name="T4" fmla="*/ 75 w 89"/>
              <a:gd name="T5" fmla="*/ 60 h 89"/>
              <a:gd name="T6" fmla="*/ 89 w 89"/>
              <a:gd name="T7" fmla="*/ 45 h 89"/>
              <a:gd name="T8" fmla="*/ 44 w 89"/>
              <a:gd name="T9" fmla="*/ 89 h 89"/>
              <a:gd name="T10" fmla="*/ 0 w 89"/>
              <a:gd name="T11" fmla="*/ 45 h 89"/>
              <a:gd name="T12" fmla="*/ 44 w 89"/>
              <a:gd name="T13" fmla="*/ 0 h 89"/>
              <a:gd name="T14" fmla="*/ 89 w 89"/>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89">
                <a:moveTo>
                  <a:pt x="44" y="10"/>
                </a:moveTo>
                <a:cubicBezTo>
                  <a:pt x="44" y="45"/>
                  <a:pt x="44" y="45"/>
                  <a:pt x="44" y="45"/>
                </a:cubicBezTo>
                <a:cubicBezTo>
                  <a:pt x="75" y="60"/>
                  <a:pt x="75" y="60"/>
                  <a:pt x="75" y="60"/>
                </a:cubicBezTo>
                <a:moveTo>
                  <a:pt x="89" y="45"/>
                </a:moveTo>
                <a:cubicBezTo>
                  <a:pt x="89" y="69"/>
                  <a:pt x="69" y="89"/>
                  <a:pt x="44" y="89"/>
                </a:cubicBezTo>
                <a:cubicBezTo>
                  <a:pt x="20" y="89"/>
                  <a:pt x="0" y="69"/>
                  <a:pt x="0" y="45"/>
                </a:cubicBezTo>
                <a:cubicBezTo>
                  <a:pt x="0" y="20"/>
                  <a:pt x="20" y="0"/>
                  <a:pt x="44" y="0"/>
                </a:cubicBezTo>
                <a:cubicBezTo>
                  <a:pt x="69" y="0"/>
                  <a:pt x="89" y="20"/>
                  <a:pt x="89" y="45"/>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cxnSp>
        <p:nvCxnSpPr>
          <p:cNvPr id="109" name="Straight Connector 108">
            <a:extLst>
              <a:ext uri="{FF2B5EF4-FFF2-40B4-BE49-F238E27FC236}">
                <a16:creationId xmlns:a16="http://schemas.microsoft.com/office/drawing/2014/main" id="{6C0F0C1F-402E-4167-A318-7304B0EFE16A}"/>
              </a:ext>
            </a:extLst>
          </p:cNvPr>
          <p:cNvCxnSpPr>
            <a:cxnSpLocks/>
          </p:cNvCxnSpPr>
          <p:nvPr/>
        </p:nvCxnSpPr>
        <p:spPr>
          <a:xfrm>
            <a:off x="2571959" y="4729681"/>
            <a:ext cx="2269335" cy="953409"/>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DC86DE9-1F37-45E4-B8AF-5E25B1B339AD}"/>
              </a:ext>
            </a:extLst>
          </p:cNvPr>
          <p:cNvCxnSpPr>
            <a:cxnSpLocks/>
          </p:cNvCxnSpPr>
          <p:nvPr/>
        </p:nvCxnSpPr>
        <p:spPr>
          <a:xfrm flipV="1">
            <a:off x="6919186" y="3666596"/>
            <a:ext cx="1340079" cy="1024001"/>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4E46785-3B97-4F4E-9E10-C8859C72AD63}"/>
              </a:ext>
            </a:extLst>
          </p:cNvPr>
          <p:cNvCxnSpPr>
            <a:cxnSpLocks/>
          </p:cNvCxnSpPr>
          <p:nvPr/>
        </p:nvCxnSpPr>
        <p:spPr>
          <a:xfrm flipV="1">
            <a:off x="2595168" y="3678052"/>
            <a:ext cx="2266544" cy="363552"/>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94026B-0696-47A4-BCFF-4EC070CF0D7F}"/>
              </a:ext>
            </a:extLst>
          </p:cNvPr>
          <p:cNvCxnSpPr>
            <a:cxnSpLocks/>
          </p:cNvCxnSpPr>
          <p:nvPr/>
        </p:nvCxnSpPr>
        <p:spPr>
          <a:xfrm>
            <a:off x="6939093" y="5348948"/>
            <a:ext cx="1423713" cy="19876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9534ADB-8BFA-4D4C-88AA-E6A94DF15347}"/>
              </a:ext>
            </a:extLst>
          </p:cNvPr>
          <p:cNvSpPr/>
          <p:nvPr/>
        </p:nvSpPr>
        <p:spPr>
          <a:xfrm>
            <a:off x="8994181" y="2828364"/>
            <a:ext cx="1425390" cy="461665"/>
          </a:xfrm>
          <a:prstGeom prst="rect">
            <a:avLst/>
          </a:prstGeom>
        </p:spPr>
        <p:txBody>
          <a:bodyPr wrap="none">
            <a:spAutoFit/>
          </a:bodyPr>
          <a:lstStyle/>
          <a:p>
            <a:r>
              <a:rPr lang="en-US" sz="2400">
                <a:solidFill>
                  <a:schemeClr val="tx2"/>
                </a:solidFill>
              </a:rPr>
              <a:t>… not lag!</a:t>
            </a:r>
            <a:endParaRPr lang="en-CA" sz="2400">
              <a:solidFill>
                <a:schemeClr val="tx2"/>
              </a:solidFill>
            </a:endParaRPr>
          </a:p>
        </p:txBody>
      </p:sp>
    </p:spTree>
    <p:extLst>
      <p:ext uri="{BB962C8B-B14F-4D97-AF65-F5344CB8AC3E}">
        <p14:creationId xmlns:p14="http://schemas.microsoft.com/office/powerpoint/2010/main" val="1731357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C96F2-4A5D-4494-8189-6FF49E5CA99C}"/>
              </a:ext>
            </a:extLst>
          </p:cNvPr>
          <p:cNvPicPr>
            <a:picLocks noChangeAspect="1"/>
          </p:cNvPicPr>
          <p:nvPr/>
        </p:nvPicPr>
        <p:blipFill>
          <a:blip r:embed="rId2"/>
          <a:stretch>
            <a:fillRect/>
          </a:stretch>
        </p:blipFill>
        <p:spPr>
          <a:xfrm>
            <a:off x="2446669" y="1440000"/>
            <a:ext cx="7300043" cy="4747200"/>
          </a:xfrm>
          <a:prstGeom prst="rect">
            <a:avLst/>
          </a:prstGeom>
          <a:noFill/>
        </p:spPr>
      </p:pic>
      <p:sp>
        <p:nvSpPr>
          <p:cNvPr id="11" name="Text Placeholder 1">
            <a:extLst>
              <a:ext uri="{FF2B5EF4-FFF2-40B4-BE49-F238E27FC236}">
                <a16:creationId xmlns:a16="http://schemas.microsoft.com/office/drawing/2014/main" id="{A59A498C-5179-4273-AA5B-7C7B4EA30F50}"/>
              </a:ext>
            </a:extLst>
          </p:cNvPr>
          <p:cNvSpPr txBox="1">
            <a:spLocks/>
          </p:cNvSpPr>
          <p:nvPr/>
        </p:nvSpPr>
        <p:spPr>
          <a:xfrm>
            <a:off x="556800" y="374400"/>
            <a:ext cx="11078400" cy="412800"/>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800" dirty="0"/>
              <a:t>NPC Architecture</a:t>
            </a:r>
          </a:p>
        </p:txBody>
      </p:sp>
      <p:sp>
        <p:nvSpPr>
          <p:cNvPr id="13" name="Text Placeholder 1">
            <a:extLst>
              <a:ext uri="{FF2B5EF4-FFF2-40B4-BE49-F238E27FC236}">
                <a16:creationId xmlns:a16="http://schemas.microsoft.com/office/drawing/2014/main" id="{02936368-4BC1-4F3E-B643-7C2D7EB5B117}"/>
              </a:ext>
            </a:extLst>
          </p:cNvPr>
          <p:cNvSpPr txBox="1">
            <a:spLocks/>
          </p:cNvSpPr>
          <p:nvPr/>
        </p:nvSpPr>
        <p:spPr>
          <a:xfrm>
            <a:off x="556800" y="787200"/>
            <a:ext cx="11078400" cy="41280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spcBef>
                <a:spcPct val="0"/>
              </a:spcBef>
            </a:pPr>
            <a:r>
              <a:rPr lang="en-US" sz="2667" dirty="0">
                <a:solidFill>
                  <a:schemeClr val="bg2"/>
                </a:solidFill>
                <a:latin typeface="+mj-lt"/>
              </a:rPr>
              <a:t>Layered Architecture View</a:t>
            </a:r>
          </a:p>
        </p:txBody>
      </p:sp>
    </p:spTree>
    <p:extLst>
      <p:ext uri="{BB962C8B-B14F-4D97-AF65-F5344CB8AC3E}">
        <p14:creationId xmlns:p14="http://schemas.microsoft.com/office/powerpoint/2010/main" val="314826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988E0D3-A18F-4D46-AF35-C69975D3437E}"/>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0F0C9656-E469-4E91-AA36-9A0CF19A3157}"/>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2946612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240D7-2A94-4C17-90E0-173760ECD67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41DDC98F-CBFF-4074-83CD-73DEDB6B50D2}"/>
              </a:ext>
            </a:extLst>
          </p:cNvPr>
          <p:cNvSpPr>
            <a:spLocks noGrp="1"/>
          </p:cNvSpPr>
          <p:nvPr>
            <p:ph type="body" sz="quarter" idx="10"/>
          </p:nvPr>
        </p:nvSpPr>
        <p:spPr/>
        <p:txBody>
          <a:bodyPr/>
          <a:lstStyle/>
          <a:p>
            <a:r>
              <a:rPr lang="en-US"/>
              <a:t>Gaming experience – standard connectivity establishment</a:t>
            </a:r>
            <a:endParaRPr lang="en-CA"/>
          </a:p>
        </p:txBody>
      </p:sp>
      <p:sp>
        <p:nvSpPr>
          <p:cNvPr id="6" name="Oval 5">
            <a:extLst>
              <a:ext uri="{FF2B5EF4-FFF2-40B4-BE49-F238E27FC236}">
                <a16:creationId xmlns:a16="http://schemas.microsoft.com/office/drawing/2014/main" id="{857A830D-5FD0-4E37-BD7F-89D8F8D550DF}"/>
              </a:ext>
            </a:extLst>
          </p:cNvPr>
          <p:cNvSpPr/>
          <p:nvPr/>
        </p:nvSpPr>
        <p:spPr>
          <a:xfrm>
            <a:off x="7452519" y="3348989"/>
            <a:ext cx="1754707" cy="1756800"/>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a:spcAft>
                <a:spcPts val="400"/>
              </a:spcAft>
              <a:buSzPct val="100000"/>
            </a:pPr>
            <a:r>
              <a:rPr lang="en-US" sz="1467">
                <a:solidFill>
                  <a:schemeClr val="tx2"/>
                </a:solidFill>
              </a:rPr>
              <a:t>Service based architecture</a:t>
            </a:r>
          </a:p>
        </p:txBody>
      </p:sp>
      <p:grpSp>
        <p:nvGrpSpPr>
          <p:cNvPr id="8" name="Group 7">
            <a:extLst>
              <a:ext uri="{FF2B5EF4-FFF2-40B4-BE49-F238E27FC236}">
                <a16:creationId xmlns:a16="http://schemas.microsoft.com/office/drawing/2014/main" id="{0A55C6BE-B581-4B48-8B8B-AD796FA19417}"/>
              </a:ext>
            </a:extLst>
          </p:cNvPr>
          <p:cNvGrpSpPr/>
          <p:nvPr/>
        </p:nvGrpSpPr>
        <p:grpSpPr>
          <a:xfrm>
            <a:off x="8898473" y="5198673"/>
            <a:ext cx="504299" cy="665553"/>
            <a:chOff x="417600" y="3468654"/>
            <a:chExt cx="900000" cy="1187784"/>
          </a:xfrm>
        </p:grpSpPr>
        <p:pic>
          <p:nvPicPr>
            <p:cNvPr id="9"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0A3DA418-29C4-472A-BB18-2D2A2E0A47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5D43E3BA-2C0A-4333-B766-A8F4E852B998}"/>
                </a:ext>
              </a:extLst>
            </p:cNvPr>
            <p:cNvSpPr txBox="1"/>
            <p:nvPr/>
          </p:nvSpPr>
          <p:spPr>
            <a:xfrm>
              <a:off x="4176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grpSp>
        <p:nvGrpSpPr>
          <p:cNvPr id="11" name="Group 10">
            <a:extLst>
              <a:ext uri="{FF2B5EF4-FFF2-40B4-BE49-F238E27FC236}">
                <a16:creationId xmlns:a16="http://schemas.microsoft.com/office/drawing/2014/main" id="{F0DE38A4-CE98-4891-B725-BBDD0908E5DC}"/>
              </a:ext>
            </a:extLst>
          </p:cNvPr>
          <p:cNvGrpSpPr/>
          <p:nvPr/>
        </p:nvGrpSpPr>
        <p:grpSpPr>
          <a:xfrm>
            <a:off x="876496" y="5199516"/>
            <a:ext cx="504299" cy="663866"/>
            <a:chOff x="417600" y="2236195"/>
            <a:chExt cx="900000" cy="1184774"/>
          </a:xfrm>
        </p:grpSpPr>
        <p:pic>
          <p:nvPicPr>
            <p:cNvPr id="12" name="Picture 11" descr="HOME WIFI ICON_Blue Black_RGB.png">
              <a:extLst>
                <a:ext uri="{FF2B5EF4-FFF2-40B4-BE49-F238E27FC236}">
                  <a16:creationId xmlns:a16="http://schemas.microsoft.com/office/drawing/2014/main" id="{B65FC017-9582-402D-A613-FC17117FF5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00" y="2236195"/>
              <a:ext cx="900000" cy="900000"/>
            </a:xfrm>
            <a:prstGeom prst="rect">
              <a:avLst/>
            </a:prstGeom>
          </p:spPr>
        </p:pic>
        <p:sp>
          <p:nvSpPr>
            <p:cNvPr id="13" name="TextBox 12">
              <a:extLst>
                <a:ext uri="{FF2B5EF4-FFF2-40B4-BE49-F238E27FC236}">
                  <a16:creationId xmlns:a16="http://schemas.microsoft.com/office/drawing/2014/main" id="{5251B04A-131F-4D69-A3FB-B0E95C772EDE}"/>
                </a:ext>
              </a:extLst>
            </p:cNvPr>
            <p:cNvSpPr txBox="1"/>
            <p:nvPr/>
          </p:nvSpPr>
          <p:spPr>
            <a:xfrm>
              <a:off x="417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Home</a:t>
              </a:r>
            </a:p>
          </p:txBody>
        </p:sp>
      </p:grpSp>
      <p:grpSp>
        <p:nvGrpSpPr>
          <p:cNvPr id="14" name="Group 13">
            <a:extLst>
              <a:ext uri="{FF2B5EF4-FFF2-40B4-BE49-F238E27FC236}">
                <a16:creationId xmlns:a16="http://schemas.microsoft.com/office/drawing/2014/main" id="{D016F2ED-7217-4D80-A4BB-4921D37AFE0B}"/>
              </a:ext>
            </a:extLst>
          </p:cNvPr>
          <p:cNvGrpSpPr/>
          <p:nvPr/>
        </p:nvGrpSpPr>
        <p:grpSpPr>
          <a:xfrm>
            <a:off x="7254299" y="4348412"/>
            <a:ext cx="504299" cy="663866"/>
            <a:chOff x="4651200" y="2236195"/>
            <a:chExt cx="900000" cy="1184774"/>
          </a:xfrm>
        </p:grpSpPr>
        <p:pic>
          <p:nvPicPr>
            <p:cNvPr id="15" name="Picture 9" descr="\\DML-NAS\DML_Data\1 Live Jobs\Nokia\21314 - Nokia Icon update March 2016\Artwork\NOKIA Network Icons - All PNGs\Blue Black PNG Icons\X JUNCTION ICON_Blue Black_RGB.png">
              <a:extLst>
                <a:ext uri="{FF2B5EF4-FFF2-40B4-BE49-F238E27FC236}">
                  <a16:creationId xmlns:a16="http://schemas.microsoft.com/office/drawing/2014/main" id="{B3B91113-2E72-4EA7-B9CC-05E80DAFA3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DBD2D01F-A815-4335-BFC2-CA60032D1000}"/>
                </a:ext>
              </a:extLst>
            </p:cNvPr>
            <p:cNvSpPr txBox="1"/>
            <p:nvPr/>
          </p:nvSpPr>
          <p:spPr>
            <a:xfrm>
              <a:off x="46512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AMF</a:t>
              </a:r>
            </a:p>
          </p:txBody>
        </p:sp>
      </p:grpSp>
      <p:sp>
        <p:nvSpPr>
          <p:cNvPr id="17" name="Freeform 179">
            <a:extLst>
              <a:ext uri="{FF2B5EF4-FFF2-40B4-BE49-F238E27FC236}">
                <a16:creationId xmlns:a16="http://schemas.microsoft.com/office/drawing/2014/main" id="{E50EA307-FA56-48BF-98BF-981B3C6DA65F}"/>
              </a:ext>
            </a:extLst>
          </p:cNvPr>
          <p:cNvSpPr>
            <a:spLocks/>
          </p:cNvSpPr>
          <p:nvPr/>
        </p:nvSpPr>
        <p:spPr bwMode="auto">
          <a:xfrm>
            <a:off x="5818950" y="2613816"/>
            <a:ext cx="5032759" cy="3290645"/>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8" name="Group 17">
            <a:extLst>
              <a:ext uri="{FF2B5EF4-FFF2-40B4-BE49-F238E27FC236}">
                <a16:creationId xmlns:a16="http://schemas.microsoft.com/office/drawing/2014/main" id="{3D6A7D5A-6ED6-4247-94F1-0AE967958341}"/>
              </a:ext>
            </a:extLst>
          </p:cNvPr>
          <p:cNvGrpSpPr/>
          <p:nvPr/>
        </p:nvGrpSpPr>
        <p:grpSpPr>
          <a:xfrm>
            <a:off x="8898473" y="4344223"/>
            <a:ext cx="504299" cy="665553"/>
            <a:chOff x="417600" y="3468654"/>
            <a:chExt cx="900000" cy="1187783"/>
          </a:xfrm>
        </p:grpSpPr>
        <p:pic>
          <p:nvPicPr>
            <p:cNvPr id="19"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9ED85047-3BDA-4E93-9DC7-E882B1B37E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a:extLst>
                <a:ext uri="{FF2B5EF4-FFF2-40B4-BE49-F238E27FC236}">
                  <a16:creationId xmlns:a16="http://schemas.microsoft.com/office/drawing/2014/main" id="{5200B8A7-B209-448A-B25A-910E31C121E1}"/>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SMF</a:t>
              </a:r>
            </a:p>
          </p:txBody>
        </p:sp>
      </p:grpSp>
      <p:cxnSp>
        <p:nvCxnSpPr>
          <p:cNvPr id="21" name="Straight Connector 20">
            <a:extLst>
              <a:ext uri="{FF2B5EF4-FFF2-40B4-BE49-F238E27FC236}">
                <a16:creationId xmlns:a16="http://schemas.microsoft.com/office/drawing/2014/main" id="{E33ACF84-B31E-4EEF-A9BD-DA1EBDAE920B}"/>
              </a:ext>
            </a:extLst>
          </p:cNvPr>
          <p:cNvCxnSpPr>
            <a:cxnSpLocks/>
          </p:cNvCxnSpPr>
          <p:nvPr/>
        </p:nvCxnSpPr>
        <p:spPr>
          <a:xfrm>
            <a:off x="9150623" y="4848521"/>
            <a:ext cx="0" cy="350152"/>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D2C18-41D4-43DF-AA8A-B68E17C9142E}"/>
              </a:ext>
            </a:extLst>
          </p:cNvPr>
          <p:cNvCxnSpPr>
            <a:cxnSpLocks/>
            <a:endCxn id="12" idx="3"/>
          </p:cNvCxnSpPr>
          <p:nvPr/>
        </p:nvCxnSpPr>
        <p:spPr>
          <a:xfrm flipH="1">
            <a:off x="1380795" y="5450823"/>
            <a:ext cx="7517679" cy="843"/>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Elbow Connector 23">
            <a:extLst>
              <a:ext uri="{FF2B5EF4-FFF2-40B4-BE49-F238E27FC236}">
                <a16:creationId xmlns:a16="http://schemas.microsoft.com/office/drawing/2014/main" id="{725314C2-0B67-4C64-ADB9-9FF7C379E3F0}"/>
              </a:ext>
            </a:extLst>
          </p:cNvPr>
          <p:cNvCxnSpPr>
            <a:cxnSpLocks/>
            <a:endCxn id="12" idx="0"/>
          </p:cNvCxnSpPr>
          <p:nvPr/>
        </p:nvCxnSpPr>
        <p:spPr>
          <a:xfrm rot="10800000" flipV="1">
            <a:off x="1128646" y="4600561"/>
            <a:ext cx="6125653" cy="598955"/>
          </a:xfrm>
          <a:prstGeom prst="bentConnector2">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241571E-C456-4E6C-947C-3AEF2298A38C}"/>
              </a:ext>
            </a:extLst>
          </p:cNvPr>
          <p:cNvGrpSpPr/>
          <p:nvPr/>
        </p:nvGrpSpPr>
        <p:grpSpPr>
          <a:xfrm>
            <a:off x="2866211" y="5160858"/>
            <a:ext cx="504299" cy="663867"/>
            <a:chOff x="4651200" y="2236195"/>
            <a:chExt cx="900000" cy="1184775"/>
          </a:xfrm>
        </p:grpSpPr>
        <p:pic>
          <p:nvPicPr>
            <p:cNvPr id="25"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B114B94A-BC4B-413F-9D83-DF8057B3DF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a:extLst>
                <a:ext uri="{FF2B5EF4-FFF2-40B4-BE49-F238E27FC236}">
                  <a16:creationId xmlns:a16="http://schemas.microsoft.com/office/drawing/2014/main" id="{8A7FF299-B37E-4FEB-90FA-A2C8E687BBB3}"/>
                </a:ext>
              </a:extLst>
            </p:cNvPr>
            <p:cNvSpPr txBox="1"/>
            <p:nvPr/>
          </p:nvSpPr>
          <p:spPr>
            <a:xfrm>
              <a:off x="4651200" y="3182836"/>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FWA</a:t>
              </a:r>
            </a:p>
          </p:txBody>
        </p:sp>
      </p:grpSp>
      <p:cxnSp>
        <p:nvCxnSpPr>
          <p:cNvPr id="27" name="Straight Connector 26">
            <a:extLst>
              <a:ext uri="{FF2B5EF4-FFF2-40B4-BE49-F238E27FC236}">
                <a16:creationId xmlns:a16="http://schemas.microsoft.com/office/drawing/2014/main" id="{17A7FF8B-2887-413F-B36F-5D0CF4EC0363}"/>
              </a:ext>
            </a:extLst>
          </p:cNvPr>
          <p:cNvCxnSpPr>
            <a:cxnSpLocks/>
          </p:cNvCxnSpPr>
          <p:nvPr/>
        </p:nvCxnSpPr>
        <p:spPr>
          <a:xfrm flipV="1">
            <a:off x="3370510" y="4600562"/>
            <a:ext cx="3883789" cy="812444"/>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DEBB3CE-5FE8-4104-8CB5-05D98217E91B}"/>
              </a:ext>
            </a:extLst>
          </p:cNvPr>
          <p:cNvGrpSpPr/>
          <p:nvPr/>
        </p:nvGrpSpPr>
        <p:grpSpPr>
          <a:xfrm>
            <a:off x="8238359" y="2940541"/>
            <a:ext cx="504299" cy="665553"/>
            <a:chOff x="4651200" y="3468654"/>
            <a:chExt cx="900000" cy="1187784"/>
          </a:xfrm>
        </p:grpSpPr>
        <p:sp>
          <p:nvSpPr>
            <p:cNvPr id="29" name="TextBox 28">
              <a:extLst>
                <a:ext uri="{FF2B5EF4-FFF2-40B4-BE49-F238E27FC236}">
                  <a16:creationId xmlns:a16="http://schemas.microsoft.com/office/drawing/2014/main" id="{0B1FC9FD-B916-4554-9F0D-5BCAAF4E312B}"/>
                </a:ext>
              </a:extLst>
            </p:cNvPr>
            <p:cNvSpPr txBox="1"/>
            <p:nvPr/>
          </p:nvSpPr>
          <p:spPr>
            <a:xfrm>
              <a:off x="46512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PCF</a:t>
              </a:r>
            </a:p>
          </p:txBody>
        </p:sp>
        <p:pic>
          <p:nvPicPr>
            <p:cNvPr id="30" name="Picture 29" descr="RACK ICON_Blue Black_RGB.png">
              <a:extLst>
                <a:ext uri="{FF2B5EF4-FFF2-40B4-BE49-F238E27FC236}">
                  <a16:creationId xmlns:a16="http://schemas.microsoft.com/office/drawing/2014/main" id="{8CC34921-D45B-4FF1-A1F8-6D5E25FD27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200" y="3468654"/>
              <a:ext cx="900000" cy="900000"/>
            </a:xfrm>
            <a:prstGeom prst="rect">
              <a:avLst/>
            </a:prstGeom>
          </p:spPr>
        </p:pic>
      </p:grpSp>
      <p:grpSp>
        <p:nvGrpSpPr>
          <p:cNvPr id="31" name="Group 30">
            <a:extLst>
              <a:ext uri="{FF2B5EF4-FFF2-40B4-BE49-F238E27FC236}">
                <a16:creationId xmlns:a16="http://schemas.microsoft.com/office/drawing/2014/main" id="{1ACF179F-B372-4068-AD93-0D3E64243BC4}"/>
              </a:ext>
            </a:extLst>
          </p:cNvPr>
          <p:cNvGrpSpPr/>
          <p:nvPr/>
        </p:nvGrpSpPr>
        <p:grpSpPr>
          <a:xfrm>
            <a:off x="8818291" y="3184875"/>
            <a:ext cx="504299" cy="665553"/>
            <a:chOff x="417600" y="3468654"/>
            <a:chExt cx="900000" cy="1187783"/>
          </a:xfrm>
        </p:grpSpPr>
        <p:pic>
          <p:nvPicPr>
            <p:cNvPr id="32"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7322AA72-79A0-4B0D-852D-9FA07C1FBF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a:extLst>
                <a:ext uri="{FF2B5EF4-FFF2-40B4-BE49-F238E27FC236}">
                  <a16:creationId xmlns:a16="http://schemas.microsoft.com/office/drawing/2014/main" id="{B90FC81F-7F55-462A-B085-DB7208678FB2}"/>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NRF</a:t>
              </a:r>
            </a:p>
          </p:txBody>
        </p:sp>
      </p:grpSp>
      <p:grpSp>
        <p:nvGrpSpPr>
          <p:cNvPr id="34" name="Group 33">
            <a:extLst>
              <a:ext uri="{FF2B5EF4-FFF2-40B4-BE49-F238E27FC236}">
                <a16:creationId xmlns:a16="http://schemas.microsoft.com/office/drawing/2014/main" id="{C86B5AA2-6098-47B4-B801-D25348454D5D}"/>
              </a:ext>
            </a:extLst>
          </p:cNvPr>
          <p:cNvGrpSpPr/>
          <p:nvPr/>
        </p:nvGrpSpPr>
        <p:grpSpPr>
          <a:xfrm>
            <a:off x="7111624" y="3688627"/>
            <a:ext cx="504299" cy="663866"/>
            <a:chOff x="5709600" y="2236195"/>
            <a:chExt cx="900000" cy="1184774"/>
          </a:xfrm>
        </p:grpSpPr>
        <p:pic>
          <p:nvPicPr>
            <p:cNvPr id="35" name="Picture 2" descr="\\DML-NAS\DML_Data\1 Live Jobs\Nokia\21314 - Nokia Icon update March 2016\Artwork\NOKIA Network Icons - All PNGs\Blue Black PNG Icons\SERVER ICON_Blue Black_RGB.png">
              <a:extLst>
                <a:ext uri="{FF2B5EF4-FFF2-40B4-BE49-F238E27FC236}">
                  <a16:creationId xmlns:a16="http://schemas.microsoft.com/office/drawing/2014/main" id="{2F9DF58E-7468-4A03-8941-955B62A5CD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9600" y="2236195"/>
              <a:ext cx="900000" cy="900001"/>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a:extLst>
                <a:ext uri="{FF2B5EF4-FFF2-40B4-BE49-F238E27FC236}">
                  <a16:creationId xmlns:a16="http://schemas.microsoft.com/office/drawing/2014/main" id="{26F89117-6129-493B-96F7-147BA01D5E7E}"/>
                </a:ext>
              </a:extLst>
            </p:cNvPr>
            <p:cNvSpPr txBox="1"/>
            <p:nvPr/>
          </p:nvSpPr>
          <p:spPr>
            <a:xfrm>
              <a:off x="5709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UDM</a:t>
              </a:r>
            </a:p>
          </p:txBody>
        </p:sp>
      </p:grpSp>
      <p:sp>
        <p:nvSpPr>
          <p:cNvPr id="37" name="Oval 229">
            <a:extLst>
              <a:ext uri="{FF2B5EF4-FFF2-40B4-BE49-F238E27FC236}">
                <a16:creationId xmlns:a16="http://schemas.microsoft.com/office/drawing/2014/main" id="{15132B36-AC51-4872-A768-2584F9FE5CAE}"/>
              </a:ext>
            </a:extLst>
          </p:cNvPr>
          <p:cNvSpPr>
            <a:spLocks noChangeAspect="1"/>
          </p:cNvSpPr>
          <p:nvPr/>
        </p:nvSpPr>
        <p:spPr>
          <a:xfrm>
            <a:off x="3731708" y="492419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2</a:t>
            </a:r>
          </a:p>
        </p:txBody>
      </p:sp>
      <p:sp>
        <p:nvSpPr>
          <p:cNvPr id="38" name="Oval 229">
            <a:extLst>
              <a:ext uri="{FF2B5EF4-FFF2-40B4-BE49-F238E27FC236}">
                <a16:creationId xmlns:a16="http://schemas.microsoft.com/office/drawing/2014/main" id="{E546BB12-8B88-4E7D-B81D-07FD25822337}"/>
              </a:ext>
            </a:extLst>
          </p:cNvPr>
          <p:cNvSpPr>
            <a:spLocks noChangeAspect="1"/>
          </p:cNvSpPr>
          <p:nvPr/>
        </p:nvSpPr>
        <p:spPr>
          <a:xfrm>
            <a:off x="1511407" y="506729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1</a:t>
            </a:r>
          </a:p>
        </p:txBody>
      </p:sp>
      <p:sp>
        <p:nvSpPr>
          <p:cNvPr id="40" name="Oval 229">
            <a:extLst>
              <a:ext uri="{FF2B5EF4-FFF2-40B4-BE49-F238E27FC236}">
                <a16:creationId xmlns:a16="http://schemas.microsoft.com/office/drawing/2014/main" id="{CA9F828F-304F-4F9F-BE75-B333E273E0A5}"/>
              </a:ext>
            </a:extLst>
          </p:cNvPr>
          <p:cNvSpPr>
            <a:spLocks noChangeAspect="1"/>
          </p:cNvSpPr>
          <p:nvPr/>
        </p:nvSpPr>
        <p:spPr>
          <a:xfrm>
            <a:off x="8340781" y="360895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3</a:t>
            </a:r>
          </a:p>
        </p:txBody>
      </p:sp>
      <p:grpSp>
        <p:nvGrpSpPr>
          <p:cNvPr id="41" name="Group 40">
            <a:extLst>
              <a:ext uri="{FF2B5EF4-FFF2-40B4-BE49-F238E27FC236}">
                <a16:creationId xmlns:a16="http://schemas.microsoft.com/office/drawing/2014/main" id="{B9F7884C-0B54-4451-972D-F1B4468052C7}"/>
              </a:ext>
            </a:extLst>
          </p:cNvPr>
          <p:cNvGrpSpPr/>
          <p:nvPr/>
        </p:nvGrpSpPr>
        <p:grpSpPr>
          <a:xfrm>
            <a:off x="7552459" y="3015916"/>
            <a:ext cx="487680" cy="625904"/>
            <a:chOff x="4712529" y="1525701"/>
            <a:chExt cx="365760" cy="469428"/>
          </a:xfrm>
        </p:grpSpPr>
        <p:sp>
          <p:nvSpPr>
            <p:cNvPr id="42" name="TextBox 41">
              <a:extLst>
                <a:ext uri="{FF2B5EF4-FFF2-40B4-BE49-F238E27FC236}">
                  <a16:creationId xmlns:a16="http://schemas.microsoft.com/office/drawing/2014/main" id="{F45B8F57-E153-40EC-815A-18AAB5C1BC85}"/>
                </a:ext>
              </a:extLst>
            </p:cNvPr>
            <p:cNvSpPr txBox="1"/>
            <p:nvPr/>
          </p:nvSpPr>
          <p:spPr>
            <a:xfrm>
              <a:off x="4712529" y="1895053"/>
              <a:ext cx="360790" cy="100076"/>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NFP</a:t>
              </a:r>
            </a:p>
          </p:txBody>
        </p:sp>
        <p:pic>
          <p:nvPicPr>
            <p:cNvPr id="43" name="Picture 42" descr="ARROWS ICON 9_Blue Black_RGB.png">
              <a:extLst>
                <a:ext uri="{FF2B5EF4-FFF2-40B4-BE49-F238E27FC236}">
                  <a16:creationId xmlns:a16="http://schemas.microsoft.com/office/drawing/2014/main" id="{7ED1EFAF-46FA-4413-B362-266DD245FB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2529" y="1525701"/>
              <a:ext cx="365760" cy="365760"/>
            </a:xfrm>
            <a:prstGeom prst="rect">
              <a:avLst/>
            </a:prstGeom>
          </p:spPr>
        </p:pic>
      </p:grpSp>
      <p:sp>
        <p:nvSpPr>
          <p:cNvPr id="44" name="Oval 229">
            <a:extLst>
              <a:ext uri="{FF2B5EF4-FFF2-40B4-BE49-F238E27FC236}">
                <a16:creationId xmlns:a16="http://schemas.microsoft.com/office/drawing/2014/main" id="{38F03FC6-F4D9-41CA-B46C-E78C275C5D93}"/>
              </a:ext>
            </a:extLst>
          </p:cNvPr>
          <p:cNvSpPr>
            <a:spLocks noChangeAspect="1"/>
          </p:cNvSpPr>
          <p:nvPr/>
        </p:nvSpPr>
        <p:spPr>
          <a:xfrm>
            <a:off x="622577" y="353371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1</a:t>
            </a:r>
          </a:p>
        </p:txBody>
      </p:sp>
      <p:sp>
        <p:nvSpPr>
          <p:cNvPr id="45" name="TextBox 44">
            <a:extLst>
              <a:ext uri="{FF2B5EF4-FFF2-40B4-BE49-F238E27FC236}">
                <a16:creationId xmlns:a16="http://schemas.microsoft.com/office/drawing/2014/main" id="{7B69F0BB-B047-48A0-8C05-6AF46A73FD79}"/>
              </a:ext>
            </a:extLst>
          </p:cNvPr>
          <p:cNvSpPr txBox="1"/>
          <p:nvPr/>
        </p:nvSpPr>
        <p:spPr>
          <a:xfrm>
            <a:off x="908777" y="3456767"/>
            <a:ext cx="2738847"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UE triggers a PDU session establishment for the game</a:t>
            </a:r>
            <a:endParaRPr lang="en-CA" sz="1600">
              <a:solidFill>
                <a:schemeClr val="accent3"/>
              </a:solidFill>
              <a:latin typeface="Nokia Pure Text Light" panose="020B0403020202020204" pitchFamily="34" charset="0"/>
              <a:ea typeface="Nokia Pure Text Light" panose="020B0403020202020204" pitchFamily="34" charset="0"/>
            </a:endParaRPr>
          </a:p>
        </p:txBody>
      </p:sp>
      <p:sp>
        <p:nvSpPr>
          <p:cNvPr id="46" name="Oval 229">
            <a:extLst>
              <a:ext uri="{FF2B5EF4-FFF2-40B4-BE49-F238E27FC236}">
                <a16:creationId xmlns:a16="http://schemas.microsoft.com/office/drawing/2014/main" id="{1099C2BE-44AD-4E4C-A109-9B870E6C68F0}"/>
              </a:ext>
            </a:extLst>
          </p:cNvPr>
          <p:cNvSpPr>
            <a:spLocks noChangeAspect="1"/>
          </p:cNvSpPr>
          <p:nvPr/>
        </p:nvSpPr>
        <p:spPr>
          <a:xfrm>
            <a:off x="3841712" y="2929903"/>
            <a:ext cx="327665"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2</a:t>
            </a:r>
          </a:p>
        </p:txBody>
      </p:sp>
      <p:sp>
        <p:nvSpPr>
          <p:cNvPr id="47" name="TextBox 46">
            <a:extLst>
              <a:ext uri="{FF2B5EF4-FFF2-40B4-BE49-F238E27FC236}">
                <a16:creationId xmlns:a16="http://schemas.microsoft.com/office/drawing/2014/main" id="{4CDCBD26-E9A7-43EA-A22D-4CF867F820C3}"/>
              </a:ext>
            </a:extLst>
          </p:cNvPr>
          <p:cNvSpPr txBox="1"/>
          <p:nvPr/>
        </p:nvSpPr>
        <p:spPr>
          <a:xfrm>
            <a:off x="4127911" y="2852955"/>
            <a:ext cx="2691036"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RAN sends PDU session establishment to AMF/5GC</a:t>
            </a:r>
            <a:endParaRPr lang="en-CA" sz="1600">
              <a:solidFill>
                <a:schemeClr val="accent3"/>
              </a:solidFill>
              <a:latin typeface="Nokia Pure Text Light" panose="020B0403020202020204" pitchFamily="34" charset="0"/>
              <a:ea typeface="Nokia Pure Text Light" panose="020B0403020202020204" pitchFamily="34" charset="0"/>
            </a:endParaRPr>
          </a:p>
        </p:txBody>
      </p:sp>
      <p:cxnSp>
        <p:nvCxnSpPr>
          <p:cNvPr id="48" name="Straight Connector 47">
            <a:extLst>
              <a:ext uri="{FF2B5EF4-FFF2-40B4-BE49-F238E27FC236}">
                <a16:creationId xmlns:a16="http://schemas.microsoft.com/office/drawing/2014/main" id="{A849C9F5-8365-4216-A720-F1D66B7CD681}"/>
              </a:ext>
            </a:extLst>
          </p:cNvPr>
          <p:cNvCxnSpPr>
            <a:cxnSpLocks/>
            <a:endCxn id="30" idx="2"/>
          </p:cNvCxnSpPr>
          <p:nvPr/>
        </p:nvCxnSpPr>
        <p:spPr>
          <a:xfrm flipH="1" flipV="1">
            <a:off x="8490508" y="3444841"/>
            <a:ext cx="660115" cy="899383"/>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1" name="Oval 229">
            <a:extLst>
              <a:ext uri="{FF2B5EF4-FFF2-40B4-BE49-F238E27FC236}">
                <a16:creationId xmlns:a16="http://schemas.microsoft.com/office/drawing/2014/main" id="{F330B165-CDE5-4344-820F-EB69EA59E41F}"/>
              </a:ext>
            </a:extLst>
          </p:cNvPr>
          <p:cNvSpPr>
            <a:spLocks noChangeAspect="1"/>
          </p:cNvSpPr>
          <p:nvPr/>
        </p:nvSpPr>
        <p:spPr>
          <a:xfrm>
            <a:off x="7367155" y="1697037"/>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3</a:t>
            </a:r>
          </a:p>
        </p:txBody>
      </p:sp>
      <p:sp>
        <p:nvSpPr>
          <p:cNvPr id="52" name="TextBox 51">
            <a:extLst>
              <a:ext uri="{FF2B5EF4-FFF2-40B4-BE49-F238E27FC236}">
                <a16:creationId xmlns:a16="http://schemas.microsoft.com/office/drawing/2014/main" id="{A0CF9596-1943-45AF-A8D1-C15D8D14B65C}"/>
              </a:ext>
            </a:extLst>
          </p:cNvPr>
          <p:cNvSpPr txBox="1"/>
          <p:nvPr/>
        </p:nvSpPr>
        <p:spPr>
          <a:xfrm>
            <a:off x="7653355" y="1620089"/>
            <a:ext cx="2350496"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PCF provides standard policy to AMF &amp; SMF</a:t>
            </a:r>
            <a:endParaRPr lang="en-CA" sz="1600">
              <a:solidFill>
                <a:schemeClr val="accent3"/>
              </a:solidFill>
              <a:latin typeface="Nokia Pure Text Light" panose="020B0403020202020204" pitchFamily="34" charset="0"/>
              <a:ea typeface="Nokia Pure Text Light" panose="020B0403020202020204" pitchFamily="34" charset="0"/>
            </a:endParaRPr>
          </a:p>
        </p:txBody>
      </p:sp>
      <p:cxnSp>
        <p:nvCxnSpPr>
          <p:cNvPr id="53" name="Straight Connector 52">
            <a:extLst>
              <a:ext uri="{FF2B5EF4-FFF2-40B4-BE49-F238E27FC236}">
                <a16:creationId xmlns:a16="http://schemas.microsoft.com/office/drawing/2014/main" id="{B249FAB5-A615-4858-B1A2-F95D19D97438}"/>
              </a:ext>
            </a:extLst>
          </p:cNvPr>
          <p:cNvCxnSpPr>
            <a:cxnSpLocks/>
            <a:endCxn id="30" idx="2"/>
          </p:cNvCxnSpPr>
          <p:nvPr/>
        </p:nvCxnSpPr>
        <p:spPr>
          <a:xfrm flipV="1">
            <a:off x="7506449" y="3444841"/>
            <a:ext cx="984060" cy="903572"/>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7" name="Oval 229">
            <a:extLst>
              <a:ext uri="{FF2B5EF4-FFF2-40B4-BE49-F238E27FC236}">
                <a16:creationId xmlns:a16="http://schemas.microsoft.com/office/drawing/2014/main" id="{FD26D780-8B49-49C1-B2DB-5576A6C42BFC}"/>
              </a:ext>
            </a:extLst>
          </p:cNvPr>
          <p:cNvSpPr>
            <a:spLocks noChangeAspect="1"/>
          </p:cNvSpPr>
          <p:nvPr/>
        </p:nvSpPr>
        <p:spPr>
          <a:xfrm>
            <a:off x="9436271" y="2498480"/>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4</a:t>
            </a:r>
          </a:p>
        </p:txBody>
      </p:sp>
      <p:sp>
        <p:nvSpPr>
          <p:cNvPr id="58" name="TextBox 57">
            <a:extLst>
              <a:ext uri="{FF2B5EF4-FFF2-40B4-BE49-F238E27FC236}">
                <a16:creationId xmlns:a16="http://schemas.microsoft.com/office/drawing/2014/main" id="{459971C7-4680-4C2E-8603-9F8A16164F46}"/>
              </a:ext>
            </a:extLst>
          </p:cNvPr>
          <p:cNvSpPr txBox="1"/>
          <p:nvPr/>
        </p:nvSpPr>
        <p:spPr>
          <a:xfrm>
            <a:off x="9722471" y="2421532"/>
            <a:ext cx="2350496"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SMF selects centralized UPF based on policy</a:t>
            </a:r>
            <a:endParaRPr lang="en-CA" sz="1600">
              <a:solidFill>
                <a:schemeClr val="accent3"/>
              </a:solidFill>
              <a:latin typeface="Nokia Pure Text Light" panose="020B0403020202020204" pitchFamily="34" charset="0"/>
              <a:ea typeface="Nokia Pure Text Light" panose="020B0403020202020204" pitchFamily="34" charset="0"/>
            </a:endParaRPr>
          </a:p>
        </p:txBody>
      </p:sp>
      <p:sp>
        <p:nvSpPr>
          <p:cNvPr id="59" name="Oval 229">
            <a:extLst>
              <a:ext uri="{FF2B5EF4-FFF2-40B4-BE49-F238E27FC236}">
                <a16:creationId xmlns:a16="http://schemas.microsoft.com/office/drawing/2014/main" id="{9EB62C0A-2E4F-46C0-AA1D-2B1BDA96FE59}"/>
              </a:ext>
            </a:extLst>
          </p:cNvPr>
          <p:cNvSpPr>
            <a:spLocks noChangeAspect="1"/>
          </p:cNvSpPr>
          <p:nvPr/>
        </p:nvSpPr>
        <p:spPr>
          <a:xfrm>
            <a:off x="9436271" y="4867203"/>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4</a:t>
            </a:r>
          </a:p>
        </p:txBody>
      </p:sp>
    </p:spTree>
    <p:extLst>
      <p:ext uri="{BB962C8B-B14F-4D97-AF65-F5344CB8AC3E}">
        <p14:creationId xmlns:p14="http://schemas.microsoft.com/office/powerpoint/2010/main" val="221422094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C563AA-2642-45AC-9E81-F137C35BA344}"/>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D097376B-24EB-41EA-B3DB-E1F8C7419151}"/>
              </a:ext>
            </a:extLst>
          </p:cNvPr>
          <p:cNvSpPr>
            <a:spLocks noGrp="1"/>
          </p:cNvSpPr>
          <p:nvPr>
            <p:ph type="body" sz="quarter" idx="10"/>
          </p:nvPr>
        </p:nvSpPr>
        <p:spPr/>
        <p:txBody>
          <a:bodyPr/>
          <a:lstStyle/>
          <a:p>
            <a:r>
              <a:rPr lang="en-US"/>
              <a:t>Gaming experience – standard connectivity</a:t>
            </a:r>
            <a:endParaRPr lang="en-CA"/>
          </a:p>
        </p:txBody>
      </p:sp>
      <p:sp>
        <p:nvSpPr>
          <p:cNvPr id="6" name="Oval 5">
            <a:extLst>
              <a:ext uri="{FF2B5EF4-FFF2-40B4-BE49-F238E27FC236}">
                <a16:creationId xmlns:a16="http://schemas.microsoft.com/office/drawing/2014/main" id="{09E51C3F-EA13-45B4-97BA-33E8E533558F}"/>
              </a:ext>
            </a:extLst>
          </p:cNvPr>
          <p:cNvSpPr/>
          <p:nvPr/>
        </p:nvSpPr>
        <p:spPr>
          <a:xfrm>
            <a:off x="7519899" y="1668737"/>
            <a:ext cx="1754707" cy="1756800"/>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a:spcAft>
                <a:spcPts val="400"/>
              </a:spcAft>
              <a:buSzPct val="100000"/>
            </a:pPr>
            <a:r>
              <a:rPr lang="en-US" sz="1467">
                <a:solidFill>
                  <a:schemeClr val="tx2"/>
                </a:solidFill>
              </a:rPr>
              <a:t>Service based architecture</a:t>
            </a:r>
          </a:p>
        </p:txBody>
      </p:sp>
      <p:grpSp>
        <p:nvGrpSpPr>
          <p:cNvPr id="7" name="Group 6">
            <a:extLst>
              <a:ext uri="{FF2B5EF4-FFF2-40B4-BE49-F238E27FC236}">
                <a16:creationId xmlns:a16="http://schemas.microsoft.com/office/drawing/2014/main" id="{81AB5042-B87B-4A75-8E50-63762156FF02}"/>
              </a:ext>
            </a:extLst>
          </p:cNvPr>
          <p:cNvGrpSpPr/>
          <p:nvPr/>
        </p:nvGrpSpPr>
        <p:grpSpPr>
          <a:xfrm>
            <a:off x="6762942" y="4374629"/>
            <a:ext cx="799785" cy="1272616"/>
            <a:chOff x="8122637" y="2518518"/>
            <a:chExt cx="1117451" cy="1778084"/>
          </a:xfrm>
        </p:grpSpPr>
        <p:sp>
          <p:nvSpPr>
            <p:cNvPr id="8" name="Freeform 252">
              <a:extLst>
                <a:ext uri="{FF2B5EF4-FFF2-40B4-BE49-F238E27FC236}">
                  <a16:creationId xmlns:a16="http://schemas.microsoft.com/office/drawing/2014/main" id="{E725E7E1-0899-46CF-8C03-27AA7C896B50}"/>
                </a:ext>
              </a:extLst>
            </p:cNvPr>
            <p:cNvSpPr>
              <a:spLocks/>
            </p:cNvSpPr>
            <p:nvPr/>
          </p:nvSpPr>
          <p:spPr bwMode="auto">
            <a:xfrm>
              <a:off x="8231612" y="3541658"/>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9" name="Freeform 206">
              <a:extLst>
                <a:ext uri="{FF2B5EF4-FFF2-40B4-BE49-F238E27FC236}">
                  <a16:creationId xmlns:a16="http://schemas.microsoft.com/office/drawing/2014/main" id="{FBE166E3-9F85-4C13-BA40-354AF465ED16}"/>
                </a:ext>
              </a:extLst>
            </p:cNvPr>
            <p:cNvSpPr>
              <a:spLocks noEditPoints="1"/>
            </p:cNvSpPr>
            <p:nvPr/>
          </p:nvSpPr>
          <p:spPr bwMode="auto">
            <a:xfrm>
              <a:off x="8674335" y="2518518"/>
              <a:ext cx="565753" cy="1778084"/>
            </a:xfrm>
            <a:custGeom>
              <a:avLst/>
              <a:gdLst>
                <a:gd name="T0" fmla="*/ 34 w 161"/>
                <a:gd name="T1" fmla="*/ 172 h 506"/>
                <a:gd name="T2" fmla="*/ 34 w 161"/>
                <a:gd name="T3" fmla="*/ 113 h 506"/>
                <a:gd name="T4" fmla="*/ 58 w 161"/>
                <a:gd name="T5" fmla="*/ 113 h 506"/>
                <a:gd name="T6" fmla="*/ 102 w 161"/>
                <a:gd name="T7" fmla="*/ 172 h 506"/>
                <a:gd name="T8" fmla="*/ 102 w 161"/>
                <a:gd name="T9" fmla="*/ 113 h 506"/>
                <a:gd name="T10" fmla="*/ 127 w 161"/>
                <a:gd name="T11" fmla="*/ 113 h 506"/>
                <a:gd name="T12" fmla="*/ 107 w 161"/>
                <a:gd name="T13" fmla="*/ 88 h 506"/>
                <a:gd name="T14" fmla="*/ 107 w 161"/>
                <a:gd name="T15" fmla="*/ 29 h 506"/>
                <a:gd name="T16" fmla="*/ 127 w 161"/>
                <a:gd name="T17" fmla="*/ 29 h 506"/>
                <a:gd name="T18" fmla="*/ 68 w 161"/>
                <a:gd name="T19" fmla="*/ 88 h 506"/>
                <a:gd name="T20" fmla="*/ 68 w 161"/>
                <a:gd name="T21" fmla="*/ 29 h 506"/>
                <a:gd name="T22" fmla="*/ 93 w 161"/>
                <a:gd name="T23" fmla="*/ 29 h 506"/>
                <a:gd name="T24" fmla="*/ 0 w 161"/>
                <a:gd name="T25" fmla="*/ 501 h 506"/>
                <a:gd name="T26" fmla="*/ 0 w 161"/>
                <a:gd name="T27" fmla="*/ 0 h 506"/>
                <a:gd name="T28" fmla="*/ 161 w 161"/>
                <a:gd name="T29" fmla="*/ 0 h 506"/>
                <a:gd name="T30" fmla="*/ 161 w 161"/>
                <a:gd name="T31"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506">
                  <a:moveTo>
                    <a:pt x="34" y="172"/>
                  </a:moveTo>
                  <a:lnTo>
                    <a:pt x="34" y="113"/>
                  </a:lnTo>
                  <a:lnTo>
                    <a:pt x="58" y="113"/>
                  </a:lnTo>
                  <a:moveTo>
                    <a:pt x="102" y="172"/>
                  </a:moveTo>
                  <a:lnTo>
                    <a:pt x="102" y="113"/>
                  </a:lnTo>
                  <a:lnTo>
                    <a:pt x="127" y="113"/>
                  </a:lnTo>
                  <a:moveTo>
                    <a:pt x="107" y="88"/>
                  </a:moveTo>
                  <a:lnTo>
                    <a:pt x="107" y="29"/>
                  </a:lnTo>
                  <a:lnTo>
                    <a:pt x="127" y="29"/>
                  </a:lnTo>
                  <a:moveTo>
                    <a:pt x="68" y="88"/>
                  </a:moveTo>
                  <a:lnTo>
                    <a:pt x="68" y="29"/>
                  </a:lnTo>
                  <a:lnTo>
                    <a:pt x="93" y="29"/>
                  </a:lnTo>
                  <a:moveTo>
                    <a:pt x="0" y="501"/>
                  </a:moveTo>
                  <a:lnTo>
                    <a:pt x="0" y="0"/>
                  </a:lnTo>
                  <a:lnTo>
                    <a:pt x="161" y="0"/>
                  </a:lnTo>
                  <a:lnTo>
                    <a:pt x="161" y="506"/>
                  </a:lnTo>
                </a:path>
              </a:pathLst>
            </a:custGeom>
            <a:noFill/>
            <a:ln w="6350" cap="flat">
              <a:solidFill>
                <a:schemeClr val="tx2"/>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0" name="Freeform 207">
              <a:extLst>
                <a:ext uri="{FF2B5EF4-FFF2-40B4-BE49-F238E27FC236}">
                  <a16:creationId xmlns:a16="http://schemas.microsoft.com/office/drawing/2014/main" id="{331CAD99-8740-4B51-BFA9-FED2D62B656D}"/>
                </a:ext>
              </a:extLst>
            </p:cNvPr>
            <p:cNvSpPr>
              <a:spLocks noEditPoints="1"/>
            </p:cNvSpPr>
            <p:nvPr/>
          </p:nvSpPr>
          <p:spPr bwMode="auto">
            <a:xfrm>
              <a:off x="8122637" y="2915600"/>
              <a:ext cx="551698" cy="1381002"/>
            </a:xfrm>
            <a:custGeom>
              <a:avLst/>
              <a:gdLst>
                <a:gd name="T0" fmla="*/ 103 w 157"/>
                <a:gd name="T1" fmla="*/ 162 h 393"/>
                <a:gd name="T2" fmla="*/ 103 w 157"/>
                <a:gd name="T3" fmla="*/ 103 h 393"/>
                <a:gd name="T4" fmla="*/ 127 w 157"/>
                <a:gd name="T5" fmla="*/ 103 h 393"/>
                <a:gd name="T6" fmla="*/ 103 w 157"/>
                <a:gd name="T7" fmla="*/ 88 h 393"/>
                <a:gd name="T8" fmla="*/ 103 w 157"/>
                <a:gd name="T9" fmla="*/ 24 h 393"/>
                <a:gd name="T10" fmla="*/ 127 w 157"/>
                <a:gd name="T11" fmla="*/ 24 h 393"/>
                <a:gd name="T12" fmla="*/ 34 w 157"/>
                <a:gd name="T13" fmla="*/ 162 h 393"/>
                <a:gd name="T14" fmla="*/ 34 w 157"/>
                <a:gd name="T15" fmla="*/ 103 h 393"/>
                <a:gd name="T16" fmla="*/ 54 w 157"/>
                <a:gd name="T17" fmla="*/ 103 h 393"/>
                <a:gd name="T18" fmla="*/ 68 w 157"/>
                <a:gd name="T19" fmla="*/ 88 h 393"/>
                <a:gd name="T20" fmla="*/ 68 w 157"/>
                <a:gd name="T21" fmla="*/ 24 h 393"/>
                <a:gd name="T22" fmla="*/ 93 w 157"/>
                <a:gd name="T23" fmla="*/ 24 h 393"/>
                <a:gd name="T24" fmla="*/ 0 w 157"/>
                <a:gd name="T25" fmla="*/ 393 h 393"/>
                <a:gd name="T26" fmla="*/ 0 w 157"/>
                <a:gd name="T27" fmla="*/ 0 h 393"/>
                <a:gd name="T28" fmla="*/ 157 w 157"/>
                <a:gd name="T2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93">
                  <a:moveTo>
                    <a:pt x="103" y="162"/>
                  </a:moveTo>
                  <a:lnTo>
                    <a:pt x="103" y="103"/>
                  </a:lnTo>
                  <a:lnTo>
                    <a:pt x="127" y="103"/>
                  </a:lnTo>
                  <a:moveTo>
                    <a:pt x="103" y="88"/>
                  </a:moveTo>
                  <a:lnTo>
                    <a:pt x="103" y="24"/>
                  </a:lnTo>
                  <a:lnTo>
                    <a:pt x="127" y="24"/>
                  </a:lnTo>
                  <a:moveTo>
                    <a:pt x="34" y="162"/>
                  </a:moveTo>
                  <a:lnTo>
                    <a:pt x="34" y="103"/>
                  </a:lnTo>
                  <a:lnTo>
                    <a:pt x="54" y="103"/>
                  </a:lnTo>
                  <a:moveTo>
                    <a:pt x="68" y="88"/>
                  </a:moveTo>
                  <a:lnTo>
                    <a:pt x="68" y="24"/>
                  </a:lnTo>
                  <a:lnTo>
                    <a:pt x="93" y="24"/>
                  </a:lnTo>
                  <a:moveTo>
                    <a:pt x="0" y="393"/>
                  </a:moveTo>
                  <a:lnTo>
                    <a:pt x="0" y="0"/>
                  </a:lnTo>
                  <a:lnTo>
                    <a:pt x="157"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1" name="Freeform 252">
              <a:extLst>
                <a:ext uri="{FF2B5EF4-FFF2-40B4-BE49-F238E27FC236}">
                  <a16:creationId xmlns:a16="http://schemas.microsoft.com/office/drawing/2014/main" id="{1C6129EC-F769-4103-B164-AEB9EC240B13}"/>
                </a:ext>
              </a:extLst>
            </p:cNvPr>
            <p:cNvSpPr>
              <a:spLocks/>
            </p:cNvSpPr>
            <p:nvPr/>
          </p:nvSpPr>
          <p:spPr bwMode="auto">
            <a:xfrm>
              <a:off x="8475176" y="3537482"/>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 name="Freeform 252">
              <a:extLst>
                <a:ext uri="{FF2B5EF4-FFF2-40B4-BE49-F238E27FC236}">
                  <a16:creationId xmlns:a16="http://schemas.microsoft.com/office/drawing/2014/main" id="{D8545528-B4FE-4A61-9BDD-1A031B64AD58}"/>
                </a:ext>
              </a:extLst>
            </p:cNvPr>
            <p:cNvSpPr>
              <a:spLocks/>
            </p:cNvSpPr>
            <p:nvPr/>
          </p:nvSpPr>
          <p:spPr bwMode="auto">
            <a:xfrm>
              <a:off x="8231612" y="3794581"/>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 name="Freeform 252">
              <a:extLst>
                <a:ext uri="{FF2B5EF4-FFF2-40B4-BE49-F238E27FC236}">
                  <a16:creationId xmlns:a16="http://schemas.microsoft.com/office/drawing/2014/main" id="{2B991726-29BA-4836-AE2C-877D6613A8BE}"/>
                </a:ext>
              </a:extLst>
            </p:cNvPr>
            <p:cNvSpPr>
              <a:spLocks/>
            </p:cNvSpPr>
            <p:nvPr/>
          </p:nvSpPr>
          <p:spPr bwMode="auto">
            <a:xfrm>
              <a:off x="8475176" y="3790405"/>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 name="Rectangle 13">
              <a:extLst>
                <a:ext uri="{FF2B5EF4-FFF2-40B4-BE49-F238E27FC236}">
                  <a16:creationId xmlns:a16="http://schemas.microsoft.com/office/drawing/2014/main" id="{51688858-1C55-4F6D-B3D5-0EFCF24461D3}"/>
                </a:ext>
              </a:extLst>
            </p:cNvPr>
            <p:cNvSpPr/>
            <p:nvPr/>
          </p:nvSpPr>
          <p:spPr>
            <a:xfrm>
              <a:off x="8170699" y="2934024"/>
              <a:ext cx="454680" cy="594569"/>
            </a:xfrm>
            <a:prstGeom prst="rect">
              <a:avLst/>
            </a:prstGeom>
            <a:solidFill>
              <a:schemeClr val="bg1"/>
            </a:solidFill>
            <a:ln w="3175">
              <a:no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fontAlgn="base">
                <a:spcBef>
                  <a:spcPct val="0"/>
                </a:spcBef>
                <a:spcAft>
                  <a:spcPct val="0"/>
                </a:spcAft>
                <a:defRPr/>
              </a:pPr>
              <a:endParaRPr lang="en-GB" sz="1600">
                <a:solidFill>
                  <a:srgbClr val="FFFFFF"/>
                </a:solidFill>
                <a:latin typeface="Nokia Pure Text Light" panose="020B0403020202020204" pitchFamily="34" charset="0"/>
                <a:ea typeface="Nokia Pure Text Light" panose="020B0403020202020204" pitchFamily="34" charset="0"/>
              </a:endParaRPr>
            </a:p>
          </p:txBody>
        </p:sp>
        <p:sp>
          <p:nvSpPr>
            <p:cNvPr id="15" name="Freeform 252">
              <a:extLst>
                <a:ext uri="{FF2B5EF4-FFF2-40B4-BE49-F238E27FC236}">
                  <a16:creationId xmlns:a16="http://schemas.microsoft.com/office/drawing/2014/main" id="{4812B9E3-B0C8-4B05-8034-103B6C4DC24E}"/>
                </a:ext>
              </a:extLst>
            </p:cNvPr>
            <p:cNvSpPr>
              <a:spLocks/>
            </p:cNvSpPr>
            <p:nvPr/>
          </p:nvSpPr>
          <p:spPr bwMode="auto">
            <a:xfrm>
              <a:off x="8231612" y="3292312"/>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6" name="Freeform 252">
              <a:extLst>
                <a:ext uri="{FF2B5EF4-FFF2-40B4-BE49-F238E27FC236}">
                  <a16:creationId xmlns:a16="http://schemas.microsoft.com/office/drawing/2014/main" id="{CDE0B520-18C2-4D87-8891-E76F5259DE26}"/>
                </a:ext>
              </a:extLst>
            </p:cNvPr>
            <p:cNvSpPr>
              <a:spLocks/>
            </p:cNvSpPr>
            <p:nvPr/>
          </p:nvSpPr>
          <p:spPr bwMode="auto">
            <a:xfrm>
              <a:off x="8475176" y="3288136"/>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7" name="Freeform 252">
              <a:extLst>
                <a:ext uri="{FF2B5EF4-FFF2-40B4-BE49-F238E27FC236}">
                  <a16:creationId xmlns:a16="http://schemas.microsoft.com/office/drawing/2014/main" id="{4E06742E-B378-481F-92AC-52B194DDE79D}"/>
                </a:ext>
              </a:extLst>
            </p:cNvPr>
            <p:cNvSpPr>
              <a:spLocks/>
            </p:cNvSpPr>
            <p:nvPr/>
          </p:nvSpPr>
          <p:spPr bwMode="auto">
            <a:xfrm>
              <a:off x="8352105" y="304742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8" name="Freeform 252">
              <a:extLst>
                <a:ext uri="{FF2B5EF4-FFF2-40B4-BE49-F238E27FC236}">
                  <a16:creationId xmlns:a16="http://schemas.microsoft.com/office/drawing/2014/main" id="{9B73400D-07E3-4B1C-B94E-5C1D3AF6695A}"/>
                </a:ext>
              </a:extLst>
            </p:cNvPr>
            <p:cNvSpPr>
              <a:spLocks/>
            </p:cNvSpPr>
            <p:nvPr/>
          </p:nvSpPr>
          <p:spPr bwMode="auto">
            <a:xfrm>
              <a:off x="8480188" y="3047424"/>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9" name="Rectangle 18">
              <a:extLst>
                <a:ext uri="{FF2B5EF4-FFF2-40B4-BE49-F238E27FC236}">
                  <a16:creationId xmlns:a16="http://schemas.microsoft.com/office/drawing/2014/main" id="{34184911-AC23-4A96-81E8-02784F7A0269}"/>
                </a:ext>
              </a:extLst>
            </p:cNvPr>
            <p:cNvSpPr/>
            <p:nvPr/>
          </p:nvSpPr>
          <p:spPr>
            <a:xfrm>
              <a:off x="8751738" y="2583507"/>
              <a:ext cx="454680" cy="594569"/>
            </a:xfrm>
            <a:prstGeom prst="rect">
              <a:avLst/>
            </a:prstGeom>
            <a:solidFill>
              <a:schemeClr val="bg1"/>
            </a:solidFill>
            <a:ln w="3175">
              <a:no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fontAlgn="base">
                <a:spcBef>
                  <a:spcPct val="0"/>
                </a:spcBef>
                <a:spcAft>
                  <a:spcPct val="0"/>
                </a:spcAft>
                <a:defRPr/>
              </a:pPr>
              <a:endParaRPr lang="en-GB" sz="1600">
                <a:solidFill>
                  <a:srgbClr val="FFFFFF"/>
                </a:solidFill>
                <a:latin typeface="Nokia Pure Text Light" panose="020B0403020202020204" pitchFamily="34" charset="0"/>
                <a:ea typeface="Nokia Pure Text Light" panose="020B0403020202020204" pitchFamily="34" charset="0"/>
              </a:endParaRPr>
            </a:p>
          </p:txBody>
        </p:sp>
        <p:sp>
          <p:nvSpPr>
            <p:cNvPr id="20" name="Freeform 252">
              <a:extLst>
                <a:ext uri="{FF2B5EF4-FFF2-40B4-BE49-F238E27FC236}">
                  <a16:creationId xmlns:a16="http://schemas.microsoft.com/office/drawing/2014/main" id="{23DFD11C-27D9-4FC3-B735-2D382E660810}"/>
                </a:ext>
              </a:extLst>
            </p:cNvPr>
            <p:cNvSpPr>
              <a:spLocks/>
            </p:cNvSpPr>
            <p:nvPr/>
          </p:nvSpPr>
          <p:spPr bwMode="auto">
            <a:xfrm>
              <a:off x="8807545" y="320064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1" name="Freeform 252">
              <a:extLst>
                <a:ext uri="{FF2B5EF4-FFF2-40B4-BE49-F238E27FC236}">
                  <a16:creationId xmlns:a16="http://schemas.microsoft.com/office/drawing/2014/main" id="{5967ACF6-76D7-4537-A7DF-D0BFE95296B8}"/>
                </a:ext>
              </a:extLst>
            </p:cNvPr>
            <p:cNvSpPr>
              <a:spLocks/>
            </p:cNvSpPr>
            <p:nvPr/>
          </p:nvSpPr>
          <p:spPr bwMode="auto">
            <a:xfrm>
              <a:off x="9051109" y="3196467"/>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2" name="Freeform 252">
              <a:extLst>
                <a:ext uri="{FF2B5EF4-FFF2-40B4-BE49-F238E27FC236}">
                  <a16:creationId xmlns:a16="http://schemas.microsoft.com/office/drawing/2014/main" id="{EB7FF87A-FB63-4A79-B273-4AC226FC685C}"/>
                </a:ext>
              </a:extLst>
            </p:cNvPr>
            <p:cNvSpPr>
              <a:spLocks/>
            </p:cNvSpPr>
            <p:nvPr/>
          </p:nvSpPr>
          <p:spPr bwMode="auto">
            <a:xfrm>
              <a:off x="8806828" y="3482915"/>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3" name="Freeform 252">
              <a:extLst>
                <a:ext uri="{FF2B5EF4-FFF2-40B4-BE49-F238E27FC236}">
                  <a16:creationId xmlns:a16="http://schemas.microsoft.com/office/drawing/2014/main" id="{4DB6D6C7-5EF6-44FC-BCCA-C35B8DA3A895}"/>
                </a:ext>
              </a:extLst>
            </p:cNvPr>
            <p:cNvSpPr>
              <a:spLocks/>
            </p:cNvSpPr>
            <p:nvPr/>
          </p:nvSpPr>
          <p:spPr bwMode="auto">
            <a:xfrm>
              <a:off x="9050392" y="347873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4" name="Freeform 252">
              <a:extLst>
                <a:ext uri="{FF2B5EF4-FFF2-40B4-BE49-F238E27FC236}">
                  <a16:creationId xmlns:a16="http://schemas.microsoft.com/office/drawing/2014/main" id="{01A0CCF2-B7BB-4A9D-A75F-1900900E0555}"/>
                </a:ext>
              </a:extLst>
            </p:cNvPr>
            <p:cNvSpPr>
              <a:spLocks/>
            </p:cNvSpPr>
            <p:nvPr/>
          </p:nvSpPr>
          <p:spPr bwMode="auto">
            <a:xfrm>
              <a:off x="8812676" y="292538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5" name="Freeform 252">
              <a:extLst>
                <a:ext uri="{FF2B5EF4-FFF2-40B4-BE49-F238E27FC236}">
                  <a16:creationId xmlns:a16="http://schemas.microsoft.com/office/drawing/2014/main" id="{49B8B1E1-F986-4519-A04C-F68150C7DE0A}"/>
                </a:ext>
              </a:extLst>
            </p:cNvPr>
            <p:cNvSpPr>
              <a:spLocks/>
            </p:cNvSpPr>
            <p:nvPr/>
          </p:nvSpPr>
          <p:spPr bwMode="auto">
            <a:xfrm>
              <a:off x="9056240" y="292121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6" name="Freeform 252">
              <a:extLst>
                <a:ext uri="{FF2B5EF4-FFF2-40B4-BE49-F238E27FC236}">
                  <a16:creationId xmlns:a16="http://schemas.microsoft.com/office/drawing/2014/main" id="{86501BF9-4302-4BD2-A39C-AC4EB9588237}"/>
                </a:ext>
              </a:extLst>
            </p:cNvPr>
            <p:cNvSpPr>
              <a:spLocks/>
            </p:cNvSpPr>
            <p:nvPr/>
          </p:nvSpPr>
          <p:spPr bwMode="auto">
            <a:xfrm>
              <a:off x="8922309" y="2664578"/>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7" name="Freeform 252">
              <a:extLst>
                <a:ext uri="{FF2B5EF4-FFF2-40B4-BE49-F238E27FC236}">
                  <a16:creationId xmlns:a16="http://schemas.microsoft.com/office/drawing/2014/main" id="{B3AA5220-0BA6-4808-9F7A-9950949B365F}"/>
                </a:ext>
              </a:extLst>
            </p:cNvPr>
            <p:cNvSpPr>
              <a:spLocks/>
            </p:cNvSpPr>
            <p:nvPr/>
          </p:nvSpPr>
          <p:spPr bwMode="auto">
            <a:xfrm>
              <a:off x="9050392" y="266457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8" name="Freeform 252">
              <a:extLst>
                <a:ext uri="{FF2B5EF4-FFF2-40B4-BE49-F238E27FC236}">
                  <a16:creationId xmlns:a16="http://schemas.microsoft.com/office/drawing/2014/main" id="{3D3B3309-1BFF-410E-8A14-910FBC424E56}"/>
                </a:ext>
              </a:extLst>
            </p:cNvPr>
            <p:cNvSpPr>
              <a:spLocks/>
            </p:cNvSpPr>
            <p:nvPr/>
          </p:nvSpPr>
          <p:spPr bwMode="auto">
            <a:xfrm>
              <a:off x="8798219" y="3791930"/>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9" name="Freeform 252">
              <a:extLst>
                <a:ext uri="{FF2B5EF4-FFF2-40B4-BE49-F238E27FC236}">
                  <a16:creationId xmlns:a16="http://schemas.microsoft.com/office/drawing/2014/main" id="{C5C6A0B1-DE3A-4E6D-A4ED-48AA0D97BAEB}"/>
                </a:ext>
              </a:extLst>
            </p:cNvPr>
            <p:cNvSpPr>
              <a:spLocks/>
            </p:cNvSpPr>
            <p:nvPr/>
          </p:nvSpPr>
          <p:spPr bwMode="auto">
            <a:xfrm>
              <a:off x="9041783" y="3787754"/>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30" name="Group 29">
            <a:extLst>
              <a:ext uri="{FF2B5EF4-FFF2-40B4-BE49-F238E27FC236}">
                <a16:creationId xmlns:a16="http://schemas.microsoft.com/office/drawing/2014/main" id="{24CBF541-1D2C-4A86-AAD2-AD71805458CC}"/>
              </a:ext>
            </a:extLst>
          </p:cNvPr>
          <p:cNvGrpSpPr/>
          <p:nvPr/>
        </p:nvGrpSpPr>
        <p:grpSpPr>
          <a:xfrm>
            <a:off x="9060948" y="4796393"/>
            <a:ext cx="708661" cy="935264"/>
            <a:chOff x="6136311" y="1909799"/>
            <a:chExt cx="762350" cy="1089069"/>
          </a:xfrm>
        </p:grpSpPr>
        <p:sp>
          <p:nvSpPr>
            <p:cNvPr id="31" name="Freeform 18">
              <a:extLst>
                <a:ext uri="{FF2B5EF4-FFF2-40B4-BE49-F238E27FC236}">
                  <a16:creationId xmlns:a16="http://schemas.microsoft.com/office/drawing/2014/main" id="{91286B17-061A-4A47-B37F-9865FCF91516}"/>
                </a:ext>
              </a:extLst>
            </p:cNvPr>
            <p:cNvSpPr>
              <a:spLocks noChangeArrowheads="1"/>
            </p:cNvSpPr>
            <p:nvPr/>
          </p:nvSpPr>
          <p:spPr bwMode="auto">
            <a:xfrm>
              <a:off x="6136311" y="1909799"/>
              <a:ext cx="353948" cy="684070"/>
            </a:xfrm>
            <a:custGeom>
              <a:avLst/>
              <a:gdLst>
                <a:gd name="T0" fmla="*/ 0 w 460"/>
                <a:gd name="T1" fmla="*/ 884 h 885"/>
                <a:gd name="T2" fmla="*/ 0 w 460"/>
                <a:gd name="T3" fmla="*/ 0 h 885"/>
                <a:gd name="T4" fmla="*/ 459 w 460"/>
                <a:gd name="T5" fmla="*/ 0 h 885"/>
                <a:gd name="T6" fmla="*/ 0 w 460"/>
                <a:gd name="T7" fmla="*/ 884 h 885"/>
              </a:gdLst>
              <a:ahLst/>
              <a:cxnLst>
                <a:cxn ang="0">
                  <a:pos x="T0" y="T1"/>
                </a:cxn>
                <a:cxn ang="0">
                  <a:pos x="T2" y="T3"/>
                </a:cxn>
                <a:cxn ang="0">
                  <a:pos x="T4" y="T5"/>
                </a:cxn>
                <a:cxn ang="0">
                  <a:pos x="T6" y="T7"/>
                </a:cxn>
              </a:cxnLst>
              <a:rect l="0" t="0" r="r" b="b"/>
              <a:pathLst>
                <a:path w="460" h="885">
                  <a:moveTo>
                    <a:pt x="0" y="884"/>
                  </a:moveTo>
                  <a:lnTo>
                    <a:pt x="0" y="0"/>
                  </a:lnTo>
                  <a:lnTo>
                    <a:pt x="459" y="0"/>
                  </a:lnTo>
                  <a:lnTo>
                    <a:pt x="0" y="884"/>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2" name="Freeform 19">
              <a:extLst>
                <a:ext uri="{FF2B5EF4-FFF2-40B4-BE49-F238E27FC236}">
                  <a16:creationId xmlns:a16="http://schemas.microsoft.com/office/drawing/2014/main" id="{9E127D81-5B11-4BF9-9E46-94B72A259A5D}"/>
                </a:ext>
              </a:extLst>
            </p:cNvPr>
            <p:cNvSpPr>
              <a:spLocks noChangeArrowheads="1"/>
            </p:cNvSpPr>
            <p:nvPr/>
          </p:nvSpPr>
          <p:spPr bwMode="auto">
            <a:xfrm>
              <a:off x="6136311" y="1909799"/>
              <a:ext cx="353948" cy="684070"/>
            </a:xfrm>
            <a:custGeom>
              <a:avLst/>
              <a:gdLst>
                <a:gd name="T0" fmla="*/ 0 w 460"/>
                <a:gd name="T1" fmla="*/ 884 h 885"/>
                <a:gd name="T2" fmla="*/ 0 w 460"/>
                <a:gd name="T3" fmla="*/ 0 h 885"/>
                <a:gd name="T4" fmla="*/ 459 w 460"/>
                <a:gd name="T5" fmla="*/ 0 h 885"/>
              </a:gdLst>
              <a:ahLst/>
              <a:cxnLst>
                <a:cxn ang="0">
                  <a:pos x="T0" y="T1"/>
                </a:cxn>
                <a:cxn ang="0">
                  <a:pos x="T2" y="T3"/>
                </a:cxn>
                <a:cxn ang="0">
                  <a:pos x="T4" y="T5"/>
                </a:cxn>
              </a:cxnLst>
              <a:rect l="0" t="0" r="r" b="b"/>
              <a:pathLst>
                <a:path w="460" h="885">
                  <a:moveTo>
                    <a:pt x="0" y="884"/>
                  </a:moveTo>
                  <a:lnTo>
                    <a:pt x="0" y="0"/>
                  </a:lnTo>
                  <a:lnTo>
                    <a:pt x="459" y="0"/>
                  </a:lnTo>
                </a:path>
              </a:pathLst>
            </a:custGeom>
            <a:noFill/>
            <a:ln w="635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3" name="Freeform 20">
              <a:extLst>
                <a:ext uri="{FF2B5EF4-FFF2-40B4-BE49-F238E27FC236}">
                  <a16:creationId xmlns:a16="http://schemas.microsoft.com/office/drawing/2014/main" id="{8B5BBE71-CB1C-4B27-BA40-EFE47B008F6C}"/>
                </a:ext>
              </a:extLst>
            </p:cNvPr>
            <p:cNvSpPr>
              <a:spLocks noChangeArrowheads="1"/>
            </p:cNvSpPr>
            <p:nvPr/>
          </p:nvSpPr>
          <p:spPr bwMode="auto">
            <a:xfrm>
              <a:off x="6303072" y="2205891"/>
              <a:ext cx="68067" cy="108907"/>
            </a:xfrm>
            <a:custGeom>
              <a:avLst/>
              <a:gdLst>
                <a:gd name="T0" fmla="*/ 0 w 89"/>
                <a:gd name="T1" fmla="*/ 142 h 143"/>
                <a:gd name="T2" fmla="*/ 0 w 89"/>
                <a:gd name="T3" fmla="*/ 0 h 143"/>
                <a:gd name="T4" fmla="*/ 88 w 89"/>
                <a:gd name="T5" fmla="*/ 0 h 143"/>
                <a:gd name="T6" fmla="*/ 0 w 89"/>
                <a:gd name="T7" fmla="*/ 142 h 143"/>
              </a:gdLst>
              <a:ahLst/>
              <a:cxnLst>
                <a:cxn ang="0">
                  <a:pos x="T0" y="T1"/>
                </a:cxn>
                <a:cxn ang="0">
                  <a:pos x="T2" y="T3"/>
                </a:cxn>
                <a:cxn ang="0">
                  <a:pos x="T4" y="T5"/>
                </a:cxn>
                <a:cxn ang="0">
                  <a:pos x="T6" y="T7"/>
                </a:cxn>
              </a:cxnLst>
              <a:rect l="0" t="0" r="r" b="b"/>
              <a:pathLst>
                <a:path w="89" h="143">
                  <a:moveTo>
                    <a:pt x="0" y="142"/>
                  </a:moveTo>
                  <a:lnTo>
                    <a:pt x="0" y="0"/>
                  </a:lnTo>
                  <a:lnTo>
                    <a:pt x="88" y="0"/>
                  </a:lnTo>
                  <a:lnTo>
                    <a:pt x="0" y="142"/>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4" name="Freeform 21">
              <a:extLst>
                <a:ext uri="{FF2B5EF4-FFF2-40B4-BE49-F238E27FC236}">
                  <a16:creationId xmlns:a16="http://schemas.microsoft.com/office/drawing/2014/main" id="{FB523571-FB47-42A8-9849-F96DDA5CB9E8}"/>
                </a:ext>
              </a:extLst>
            </p:cNvPr>
            <p:cNvSpPr>
              <a:spLocks noChangeArrowheads="1"/>
            </p:cNvSpPr>
            <p:nvPr/>
          </p:nvSpPr>
          <p:spPr bwMode="auto">
            <a:xfrm>
              <a:off x="6303072" y="2205891"/>
              <a:ext cx="68067" cy="108907"/>
            </a:xfrm>
            <a:custGeom>
              <a:avLst/>
              <a:gdLst>
                <a:gd name="T0" fmla="*/ 0 w 89"/>
                <a:gd name="T1" fmla="*/ 142 h 143"/>
                <a:gd name="T2" fmla="*/ 0 w 89"/>
                <a:gd name="T3" fmla="*/ 0 h 143"/>
                <a:gd name="T4" fmla="*/ 88 w 89"/>
                <a:gd name="T5" fmla="*/ 0 h 143"/>
              </a:gdLst>
              <a:ahLst/>
              <a:cxnLst>
                <a:cxn ang="0">
                  <a:pos x="T0" y="T1"/>
                </a:cxn>
                <a:cxn ang="0">
                  <a:pos x="T2" y="T3"/>
                </a:cxn>
                <a:cxn ang="0">
                  <a:pos x="T4" y="T5"/>
                </a:cxn>
              </a:cxnLst>
              <a:rect l="0" t="0" r="r" b="b"/>
              <a:pathLst>
                <a:path w="89" h="143">
                  <a:moveTo>
                    <a:pt x="0" y="142"/>
                  </a:moveTo>
                  <a:lnTo>
                    <a:pt x="0" y="0"/>
                  </a:lnTo>
                  <a:lnTo>
                    <a:pt x="88"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5" name="Freeform 22">
              <a:extLst>
                <a:ext uri="{FF2B5EF4-FFF2-40B4-BE49-F238E27FC236}">
                  <a16:creationId xmlns:a16="http://schemas.microsoft.com/office/drawing/2014/main" id="{F39FF4B4-CB7A-4EBB-82D3-72A23EB19ABC}"/>
                </a:ext>
              </a:extLst>
            </p:cNvPr>
            <p:cNvSpPr>
              <a:spLocks noChangeArrowheads="1"/>
            </p:cNvSpPr>
            <p:nvPr/>
          </p:nvSpPr>
          <p:spPr bwMode="auto">
            <a:xfrm>
              <a:off x="6194168" y="2103790"/>
              <a:ext cx="68067" cy="102101"/>
            </a:xfrm>
            <a:custGeom>
              <a:avLst/>
              <a:gdLst>
                <a:gd name="T0" fmla="*/ 0 w 88"/>
                <a:gd name="T1" fmla="*/ 131 h 132"/>
                <a:gd name="T2" fmla="*/ 0 w 88"/>
                <a:gd name="T3" fmla="*/ 0 h 132"/>
                <a:gd name="T4" fmla="*/ 87 w 88"/>
                <a:gd name="T5" fmla="*/ 0 h 132"/>
                <a:gd name="T6" fmla="*/ 0 w 88"/>
                <a:gd name="T7" fmla="*/ 131 h 132"/>
              </a:gdLst>
              <a:ahLst/>
              <a:cxnLst>
                <a:cxn ang="0">
                  <a:pos x="T0" y="T1"/>
                </a:cxn>
                <a:cxn ang="0">
                  <a:pos x="T2" y="T3"/>
                </a:cxn>
                <a:cxn ang="0">
                  <a:pos x="T4" y="T5"/>
                </a:cxn>
                <a:cxn ang="0">
                  <a:pos x="T6" y="T7"/>
                </a:cxn>
              </a:cxnLst>
              <a:rect l="0" t="0" r="r" b="b"/>
              <a:pathLst>
                <a:path w="88" h="132">
                  <a:moveTo>
                    <a:pt x="0" y="131"/>
                  </a:moveTo>
                  <a:lnTo>
                    <a:pt x="0" y="0"/>
                  </a:lnTo>
                  <a:lnTo>
                    <a:pt x="87" y="0"/>
                  </a:lnTo>
                  <a:lnTo>
                    <a:pt x="0" y="131"/>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6" name="Freeform 23">
              <a:extLst>
                <a:ext uri="{FF2B5EF4-FFF2-40B4-BE49-F238E27FC236}">
                  <a16:creationId xmlns:a16="http://schemas.microsoft.com/office/drawing/2014/main" id="{0D38C53A-DEF9-48FD-9A0B-3FC6115CB43D}"/>
                </a:ext>
              </a:extLst>
            </p:cNvPr>
            <p:cNvSpPr>
              <a:spLocks noChangeArrowheads="1"/>
            </p:cNvSpPr>
            <p:nvPr/>
          </p:nvSpPr>
          <p:spPr bwMode="auto">
            <a:xfrm>
              <a:off x="6194168" y="2103790"/>
              <a:ext cx="68067" cy="102101"/>
            </a:xfrm>
            <a:custGeom>
              <a:avLst/>
              <a:gdLst>
                <a:gd name="T0" fmla="*/ 0 w 88"/>
                <a:gd name="T1" fmla="*/ 131 h 132"/>
                <a:gd name="T2" fmla="*/ 0 w 88"/>
                <a:gd name="T3" fmla="*/ 0 h 132"/>
                <a:gd name="T4" fmla="*/ 87 w 88"/>
                <a:gd name="T5" fmla="*/ 0 h 132"/>
              </a:gdLst>
              <a:ahLst/>
              <a:cxnLst>
                <a:cxn ang="0">
                  <a:pos x="T0" y="T1"/>
                </a:cxn>
                <a:cxn ang="0">
                  <a:pos x="T2" y="T3"/>
                </a:cxn>
                <a:cxn ang="0">
                  <a:pos x="T4" y="T5"/>
                </a:cxn>
              </a:cxnLst>
              <a:rect l="0" t="0" r="r" b="b"/>
              <a:pathLst>
                <a:path w="88" h="132">
                  <a:moveTo>
                    <a:pt x="0" y="131"/>
                  </a:moveTo>
                  <a:lnTo>
                    <a:pt x="0" y="0"/>
                  </a:lnTo>
                  <a:lnTo>
                    <a:pt x="87"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7" name="Freeform 24">
              <a:extLst>
                <a:ext uri="{FF2B5EF4-FFF2-40B4-BE49-F238E27FC236}">
                  <a16:creationId xmlns:a16="http://schemas.microsoft.com/office/drawing/2014/main" id="{C6425897-6503-43D8-AB5D-920E0C7C50A1}"/>
                </a:ext>
              </a:extLst>
            </p:cNvPr>
            <p:cNvSpPr>
              <a:spLocks noChangeArrowheads="1"/>
            </p:cNvSpPr>
            <p:nvPr/>
          </p:nvSpPr>
          <p:spPr bwMode="auto">
            <a:xfrm>
              <a:off x="6194168" y="2331814"/>
              <a:ext cx="68067" cy="108907"/>
            </a:xfrm>
            <a:custGeom>
              <a:avLst/>
              <a:gdLst>
                <a:gd name="T0" fmla="*/ 0 w 88"/>
                <a:gd name="T1" fmla="*/ 142 h 143"/>
                <a:gd name="T2" fmla="*/ 0 w 88"/>
                <a:gd name="T3" fmla="*/ 0 h 143"/>
                <a:gd name="T4" fmla="*/ 87 w 88"/>
                <a:gd name="T5" fmla="*/ 0 h 143"/>
                <a:gd name="T6" fmla="*/ 0 w 88"/>
                <a:gd name="T7" fmla="*/ 142 h 143"/>
              </a:gdLst>
              <a:ahLst/>
              <a:cxnLst>
                <a:cxn ang="0">
                  <a:pos x="T0" y="T1"/>
                </a:cxn>
                <a:cxn ang="0">
                  <a:pos x="T2" y="T3"/>
                </a:cxn>
                <a:cxn ang="0">
                  <a:pos x="T4" y="T5"/>
                </a:cxn>
                <a:cxn ang="0">
                  <a:pos x="T6" y="T7"/>
                </a:cxn>
              </a:cxnLst>
              <a:rect l="0" t="0" r="r" b="b"/>
              <a:pathLst>
                <a:path w="88" h="143">
                  <a:moveTo>
                    <a:pt x="0" y="142"/>
                  </a:moveTo>
                  <a:lnTo>
                    <a:pt x="0" y="0"/>
                  </a:lnTo>
                  <a:lnTo>
                    <a:pt x="87" y="0"/>
                  </a:lnTo>
                  <a:lnTo>
                    <a:pt x="0" y="142"/>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8" name="Freeform 25">
              <a:extLst>
                <a:ext uri="{FF2B5EF4-FFF2-40B4-BE49-F238E27FC236}">
                  <a16:creationId xmlns:a16="http://schemas.microsoft.com/office/drawing/2014/main" id="{118B874E-EC56-4A32-8FC5-B7DC3C8C2BE8}"/>
                </a:ext>
              </a:extLst>
            </p:cNvPr>
            <p:cNvSpPr>
              <a:spLocks noChangeArrowheads="1"/>
            </p:cNvSpPr>
            <p:nvPr/>
          </p:nvSpPr>
          <p:spPr bwMode="auto">
            <a:xfrm>
              <a:off x="6194168" y="2331814"/>
              <a:ext cx="68067" cy="108907"/>
            </a:xfrm>
            <a:custGeom>
              <a:avLst/>
              <a:gdLst>
                <a:gd name="T0" fmla="*/ 0 w 88"/>
                <a:gd name="T1" fmla="*/ 142 h 143"/>
                <a:gd name="T2" fmla="*/ 0 w 88"/>
                <a:gd name="T3" fmla="*/ 0 h 143"/>
                <a:gd name="T4" fmla="*/ 87 w 88"/>
                <a:gd name="T5" fmla="*/ 0 h 143"/>
              </a:gdLst>
              <a:ahLst/>
              <a:cxnLst>
                <a:cxn ang="0">
                  <a:pos x="T0" y="T1"/>
                </a:cxn>
                <a:cxn ang="0">
                  <a:pos x="T2" y="T3"/>
                </a:cxn>
                <a:cxn ang="0">
                  <a:pos x="T4" y="T5"/>
                </a:cxn>
              </a:cxnLst>
              <a:rect l="0" t="0" r="r" b="b"/>
              <a:pathLst>
                <a:path w="88" h="143">
                  <a:moveTo>
                    <a:pt x="0" y="142"/>
                  </a:moveTo>
                  <a:lnTo>
                    <a:pt x="0" y="0"/>
                  </a:lnTo>
                  <a:lnTo>
                    <a:pt x="87"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9" name="Freeform 26">
              <a:extLst>
                <a:ext uri="{FF2B5EF4-FFF2-40B4-BE49-F238E27FC236}">
                  <a16:creationId xmlns:a16="http://schemas.microsoft.com/office/drawing/2014/main" id="{26CF3333-038A-442C-B3B1-BF68804F9771}"/>
                </a:ext>
              </a:extLst>
            </p:cNvPr>
            <p:cNvSpPr>
              <a:spLocks noChangeArrowheads="1"/>
            </p:cNvSpPr>
            <p:nvPr/>
          </p:nvSpPr>
          <p:spPr bwMode="auto">
            <a:xfrm>
              <a:off x="6449419" y="2045933"/>
              <a:ext cx="449242" cy="952935"/>
            </a:xfrm>
            <a:custGeom>
              <a:avLst/>
              <a:gdLst>
                <a:gd name="T0" fmla="*/ 0 w 581"/>
                <a:gd name="T1" fmla="*/ 1234 h 1235"/>
                <a:gd name="T2" fmla="*/ 0 w 581"/>
                <a:gd name="T3" fmla="*/ 0 h 1235"/>
                <a:gd name="T4" fmla="*/ 580 w 581"/>
                <a:gd name="T5" fmla="*/ 0 h 1235"/>
              </a:gdLst>
              <a:ahLst/>
              <a:cxnLst>
                <a:cxn ang="0">
                  <a:pos x="T0" y="T1"/>
                </a:cxn>
                <a:cxn ang="0">
                  <a:pos x="T2" y="T3"/>
                </a:cxn>
                <a:cxn ang="0">
                  <a:pos x="T4" y="T5"/>
                </a:cxn>
              </a:cxnLst>
              <a:rect l="0" t="0" r="r" b="b"/>
              <a:pathLst>
                <a:path w="581" h="1235">
                  <a:moveTo>
                    <a:pt x="0" y="1234"/>
                  </a:moveTo>
                  <a:lnTo>
                    <a:pt x="0" y="0"/>
                  </a:lnTo>
                  <a:lnTo>
                    <a:pt x="580" y="0"/>
                  </a:lnTo>
                </a:path>
              </a:pathLst>
            </a:custGeom>
            <a:noFill/>
            <a:ln w="635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0" name="Freeform 27">
              <a:extLst>
                <a:ext uri="{FF2B5EF4-FFF2-40B4-BE49-F238E27FC236}">
                  <a16:creationId xmlns:a16="http://schemas.microsoft.com/office/drawing/2014/main" id="{4D32D27F-A04A-41F1-9E95-215DEBCCC658}"/>
                </a:ext>
              </a:extLst>
            </p:cNvPr>
            <p:cNvSpPr>
              <a:spLocks noChangeArrowheads="1"/>
            </p:cNvSpPr>
            <p:nvPr/>
          </p:nvSpPr>
          <p:spPr bwMode="auto">
            <a:xfrm>
              <a:off x="6531099" y="2566642"/>
              <a:ext cx="85084" cy="159957"/>
            </a:xfrm>
            <a:custGeom>
              <a:avLst/>
              <a:gdLst>
                <a:gd name="T0" fmla="*/ 0 w 111"/>
                <a:gd name="T1" fmla="*/ 208 h 209"/>
                <a:gd name="T2" fmla="*/ 0 w 111"/>
                <a:gd name="T3" fmla="*/ 0 h 209"/>
                <a:gd name="T4" fmla="*/ 110 w 111"/>
                <a:gd name="T5" fmla="*/ 0 h 209"/>
              </a:gdLst>
              <a:ahLst/>
              <a:cxnLst>
                <a:cxn ang="0">
                  <a:pos x="T0" y="T1"/>
                </a:cxn>
                <a:cxn ang="0">
                  <a:pos x="T2" y="T3"/>
                </a:cxn>
                <a:cxn ang="0">
                  <a:pos x="T4" y="T5"/>
                </a:cxn>
              </a:cxnLst>
              <a:rect l="0" t="0" r="r" b="b"/>
              <a:pathLst>
                <a:path w="111" h="209">
                  <a:moveTo>
                    <a:pt x="0" y="208"/>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1" name="Freeform 28">
              <a:extLst>
                <a:ext uri="{FF2B5EF4-FFF2-40B4-BE49-F238E27FC236}">
                  <a16:creationId xmlns:a16="http://schemas.microsoft.com/office/drawing/2014/main" id="{D3EC09C7-AF2E-4316-B311-F648F089DFEF}"/>
                </a:ext>
              </a:extLst>
            </p:cNvPr>
            <p:cNvSpPr>
              <a:spLocks noChangeArrowheads="1"/>
            </p:cNvSpPr>
            <p:nvPr/>
          </p:nvSpPr>
          <p:spPr bwMode="auto">
            <a:xfrm>
              <a:off x="6531099" y="2188874"/>
              <a:ext cx="85084" cy="153151"/>
            </a:xfrm>
            <a:custGeom>
              <a:avLst/>
              <a:gdLst>
                <a:gd name="T0" fmla="*/ 0 w 111"/>
                <a:gd name="T1" fmla="*/ 197 h 198"/>
                <a:gd name="T2" fmla="*/ 0 w 111"/>
                <a:gd name="T3" fmla="*/ 0 h 198"/>
                <a:gd name="T4" fmla="*/ 110 w 111"/>
                <a:gd name="T5" fmla="*/ 0 h 198"/>
              </a:gdLst>
              <a:ahLst/>
              <a:cxnLst>
                <a:cxn ang="0">
                  <a:pos x="T0" y="T1"/>
                </a:cxn>
                <a:cxn ang="0">
                  <a:pos x="T2" y="T3"/>
                </a:cxn>
                <a:cxn ang="0">
                  <a:pos x="T4" y="T5"/>
                </a:cxn>
              </a:cxnLst>
              <a:rect l="0" t="0" r="r" b="b"/>
              <a:pathLst>
                <a:path w="111" h="198">
                  <a:moveTo>
                    <a:pt x="0" y="197"/>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2" name="Freeform 29">
              <a:extLst>
                <a:ext uri="{FF2B5EF4-FFF2-40B4-BE49-F238E27FC236}">
                  <a16:creationId xmlns:a16="http://schemas.microsoft.com/office/drawing/2014/main" id="{7B4E4C42-F979-4F78-9514-E5E0EFFA483C}"/>
                </a:ext>
              </a:extLst>
            </p:cNvPr>
            <p:cNvSpPr>
              <a:spLocks noChangeArrowheads="1"/>
            </p:cNvSpPr>
            <p:nvPr/>
          </p:nvSpPr>
          <p:spPr bwMode="auto">
            <a:xfrm>
              <a:off x="6660427" y="2382862"/>
              <a:ext cx="85084" cy="159957"/>
            </a:xfrm>
            <a:custGeom>
              <a:avLst/>
              <a:gdLst>
                <a:gd name="T0" fmla="*/ 0 w 111"/>
                <a:gd name="T1" fmla="*/ 207 h 208"/>
                <a:gd name="T2" fmla="*/ 0 w 111"/>
                <a:gd name="T3" fmla="*/ 0 h 208"/>
                <a:gd name="T4" fmla="*/ 110 w 111"/>
                <a:gd name="T5" fmla="*/ 0 h 208"/>
              </a:gdLst>
              <a:ahLst/>
              <a:cxnLst>
                <a:cxn ang="0">
                  <a:pos x="T0" y="T1"/>
                </a:cxn>
                <a:cxn ang="0">
                  <a:pos x="T2" y="T3"/>
                </a:cxn>
                <a:cxn ang="0">
                  <a:pos x="T4" y="T5"/>
                </a:cxn>
              </a:cxnLst>
              <a:rect l="0" t="0" r="r" b="b"/>
              <a:pathLst>
                <a:path w="111" h="208">
                  <a:moveTo>
                    <a:pt x="0" y="207"/>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grpSp>
      <p:grpSp>
        <p:nvGrpSpPr>
          <p:cNvPr id="43" name="Group 89">
            <a:extLst>
              <a:ext uri="{FF2B5EF4-FFF2-40B4-BE49-F238E27FC236}">
                <a16:creationId xmlns:a16="http://schemas.microsoft.com/office/drawing/2014/main" id="{25FDF4A1-97F9-4F26-AC19-6D5BF2582931}"/>
              </a:ext>
            </a:extLst>
          </p:cNvPr>
          <p:cNvGrpSpPr>
            <a:grpSpLocks noChangeAspect="1"/>
          </p:cNvGrpSpPr>
          <p:nvPr/>
        </p:nvGrpSpPr>
        <p:grpSpPr bwMode="auto">
          <a:xfrm>
            <a:off x="4816264" y="5201875"/>
            <a:ext cx="369525" cy="441277"/>
            <a:chOff x="465" y="1671"/>
            <a:chExt cx="412" cy="492"/>
          </a:xfrm>
        </p:grpSpPr>
        <p:sp>
          <p:nvSpPr>
            <p:cNvPr id="44" name="Freeform 90">
              <a:extLst>
                <a:ext uri="{FF2B5EF4-FFF2-40B4-BE49-F238E27FC236}">
                  <a16:creationId xmlns:a16="http://schemas.microsoft.com/office/drawing/2014/main" id="{6DEE5F0F-34A8-4091-B524-CAE356595391}"/>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5" name="Freeform 91">
              <a:extLst>
                <a:ext uri="{FF2B5EF4-FFF2-40B4-BE49-F238E27FC236}">
                  <a16:creationId xmlns:a16="http://schemas.microsoft.com/office/drawing/2014/main" id="{E26BE1CE-907E-4A7E-8215-AFD647C96588}"/>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sp>
        <p:nvSpPr>
          <p:cNvPr id="46" name="Freeform 175">
            <a:extLst>
              <a:ext uri="{FF2B5EF4-FFF2-40B4-BE49-F238E27FC236}">
                <a16:creationId xmlns:a16="http://schemas.microsoft.com/office/drawing/2014/main" id="{12070DB7-F233-4349-9DA7-9A2CFFCEAB4D}"/>
              </a:ext>
            </a:extLst>
          </p:cNvPr>
          <p:cNvSpPr>
            <a:spLocks noEditPoints="1"/>
          </p:cNvSpPr>
          <p:nvPr/>
        </p:nvSpPr>
        <p:spPr bwMode="auto">
          <a:xfrm>
            <a:off x="9759858" y="4755551"/>
            <a:ext cx="491197" cy="934707"/>
          </a:xfrm>
          <a:custGeom>
            <a:avLst/>
            <a:gdLst>
              <a:gd name="T0" fmla="*/ 83 w 210"/>
              <a:gd name="T1" fmla="*/ 364 h 492"/>
              <a:gd name="T2" fmla="*/ 83 w 210"/>
              <a:gd name="T3" fmla="*/ 291 h 492"/>
              <a:gd name="T4" fmla="*/ 122 w 210"/>
              <a:gd name="T5" fmla="*/ 291 h 492"/>
              <a:gd name="T6" fmla="*/ 24 w 210"/>
              <a:gd name="T7" fmla="*/ 271 h 492"/>
              <a:gd name="T8" fmla="*/ 24 w 210"/>
              <a:gd name="T9" fmla="*/ 197 h 492"/>
              <a:gd name="T10" fmla="*/ 63 w 210"/>
              <a:gd name="T11" fmla="*/ 197 h 492"/>
              <a:gd name="T12" fmla="*/ 83 w 210"/>
              <a:gd name="T13" fmla="*/ 178 h 492"/>
              <a:gd name="T14" fmla="*/ 83 w 210"/>
              <a:gd name="T15" fmla="*/ 104 h 492"/>
              <a:gd name="T16" fmla="*/ 122 w 210"/>
              <a:gd name="T17" fmla="*/ 104 h 492"/>
              <a:gd name="T18" fmla="*/ 0 w 210"/>
              <a:gd name="T19" fmla="*/ 492 h 492"/>
              <a:gd name="T20" fmla="*/ 0 w 210"/>
              <a:gd name="T21" fmla="*/ 0 h 492"/>
              <a:gd name="T22" fmla="*/ 210 w 210"/>
              <a:gd name="T23" fmla="*/ 114 h 492"/>
              <a:gd name="T24" fmla="*/ 210 w 210"/>
              <a:gd name="T25"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492">
                <a:moveTo>
                  <a:pt x="83" y="364"/>
                </a:moveTo>
                <a:lnTo>
                  <a:pt x="83" y="291"/>
                </a:lnTo>
                <a:lnTo>
                  <a:pt x="122" y="291"/>
                </a:lnTo>
                <a:moveTo>
                  <a:pt x="24" y="271"/>
                </a:moveTo>
                <a:lnTo>
                  <a:pt x="24" y="197"/>
                </a:lnTo>
                <a:lnTo>
                  <a:pt x="63" y="197"/>
                </a:lnTo>
                <a:moveTo>
                  <a:pt x="83" y="178"/>
                </a:moveTo>
                <a:lnTo>
                  <a:pt x="83" y="104"/>
                </a:lnTo>
                <a:lnTo>
                  <a:pt x="122" y="104"/>
                </a:lnTo>
                <a:moveTo>
                  <a:pt x="0" y="492"/>
                </a:moveTo>
                <a:lnTo>
                  <a:pt x="0" y="0"/>
                </a:lnTo>
                <a:lnTo>
                  <a:pt x="210" y="114"/>
                </a:lnTo>
                <a:lnTo>
                  <a:pt x="210"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7" name="Freeform 5">
            <a:extLst>
              <a:ext uri="{FF2B5EF4-FFF2-40B4-BE49-F238E27FC236}">
                <a16:creationId xmlns:a16="http://schemas.microsoft.com/office/drawing/2014/main" id="{170282EE-5318-4920-8DA5-B9994A7452A8}"/>
              </a:ext>
            </a:extLst>
          </p:cNvPr>
          <p:cNvSpPr>
            <a:spLocks/>
          </p:cNvSpPr>
          <p:nvPr/>
        </p:nvSpPr>
        <p:spPr bwMode="auto">
          <a:xfrm>
            <a:off x="535979" y="5279399"/>
            <a:ext cx="11065588" cy="728133"/>
          </a:xfrm>
          <a:custGeom>
            <a:avLst/>
            <a:gdLst>
              <a:gd name="T0" fmla="*/ 426 w 426"/>
              <a:gd name="T1" fmla="*/ 58 h 70"/>
              <a:gd name="T2" fmla="*/ 0 w 426"/>
              <a:gd name="T3" fmla="*/ 70 h 70"/>
            </a:gdLst>
            <a:ahLst/>
            <a:cxnLst>
              <a:cxn ang="0">
                <a:pos x="T0" y="T1"/>
              </a:cxn>
              <a:cxn ang="0">
                <a:pos x="T2" y="T3"/>
              </a:cxn>
            </a:cxnLst>
            <a:rect l="0" t="0" r="r" b="b"/>
            <a:pathLst>
              <a:path w="426" h="70">
                <a:moveTo>
                  <a:pt x="426" y="58"/>
                </a:moveTo>
                <a:cubicBezTo>
                  <a:pt x="426" y="58"/>
                  <a:pt x="166" y="0"/>
                  <a:pt x="0" y="70"/>
                </a:cubicBez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8" name="Freeform 191">
            <a:extLst>
              <a:ext uri="{FF2B5EF4-FFF2-40B4-BE49-F238E27FC236}">
                <a16:creationId xmlns:a16="http://schemas.microsoft.com/office/drawing/2014/main" id="{F6A30A55-C6C5-4DAA-8428-6FB76D3CC833}"/>
              </a:ext>
            </a:extLst>
          </p:cNvPr>
          <p:cNvSpPr>
            <a:spLocks noEditPoints="1"/>
          </p:cNvSpPr>
          <p:nvPr/>
        </p:nvSpPr>
        <p:spPr bwMode="auto">
          <a:xfrm>
            <a:off x="365062" y="5369316"/>
            <a:ext cx="412543" cy="609859"/>
          </a:xfrm>
          <a:custGeom>
            <a:avLst/>
            <a:gdLst>
              <a:gd name="T0" fmla="*/ 38 w 75"/>
              <a:gd name="T1" fmla="*/ 40 h 97"/>
              <a:gd name="T2" fmla="*/ 38 w 75"/>
              <a:gd name="T3" fmla="*/ 97 h 97"/>
              <a:gd name="T4" fmla="*/ 37 w 75"/>
              <a:gd name="T5" fmla="*/ 50 h 97"/>
              <a:gd name="T6" fmla="*/ 33 w 75"/>
              <a:gd name="T7" fmla="*/ 50 h 97"/>
              <a:gd name="T8" fmla="*/ 26 w 75"/>
              <a:gd name="T9" fmla="*/ 44 h 97"/>
              <a:gd name="T10" fmla="*/ 26 w 75"/>
              <a:gd name="T11" fmla="*/ 24 h 97"/>
              <a:gd name="T12" fmla="*/ 50 w 75"/>
              <a:gd name="T13" fmla="*/ 13 h 97"/>
              <a:gd name="T14" fmla="*/ 25 w 75"/>
              <a:gd name="T15" fmla="*/ 13 h 97"/>
              <a:gd name="T16" fmla="*/ 12 w 75"/>
              <a:gd name="T17" fmla="*/ 25 h 97"/>
              <a:gd name="T18" fmla="*/ 12 w 75"/>
              <a:gd name="T19" fmla="*/ 50 h 97"/>
              <a:gd name="T20" fmla="*/ 25 w 75"/>
              <a:gd name="T21" fmla="*/ 63 h 97"/>
              <a:gd name="T22" fmla="*/ 50 w 75"/>
              <a:gd name="T23" fmla="*/ 63 h 97"/>
              <a:gd name="T24" fmla="*/ 63 w 75"/>
              <a:gd name="T25" fmla="*/ 50 h 97"/>
              <a:gd name="T26" fmla="*/ 63 w 75"/>
              <a:gd name="T27" fmla="*/ 25 h 97"/>
              <a:gd name="T28" fmla="*/ 50 w 75"/>
              <a:gd name="T29"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97">
                <a:moveTo>
                  <a:pt x="38" y="40"/>
                </a:moveTo>
                <a:cubicBezTo>
                  <a:pt x="38" y="97"/>
                  <a:pt x="38" y="97"/>
                  <a:pt x="38" y="97"/>
                </a:cubicBezTo>
                <a:moveTo>
                  <a:pt x="37" y="50"/>
                </a:moveTo>
                <a:cubicBezTo>
                  <a:pt x="33" y="50"/>
                  <a:pt x="33" y="50"/>
                  <a:pt x="33" y="50"/>
                </a:cubicBezTo>
                <a:cubicBezTo>
                  <a:pt x="29" y="50"/>
                  <a:pt x="26" y="47"/>
                  <a:pt x="26" y="44"/>
                </a:cubicBezTo>
                <a:cubicBezTo>
                  <a:pt x="26" y="24"/>
                  <a:pt x="26" y="24"/>
                  <a:pt x="26" y="24"/>
                </a:cubicBezTo>
                <a:moveTo>
                  <a:pt x="50" y="13"/>
                </a:moveTo>
                <a:cubicBezTo>
                  <a:pt x="50" y="13"/>
                  <a:pt x="37" y="0"/>
                  <a:pt x="25" y="13"/>
                </a:cubicBezTo>
                <a:cubicBezTo>
                  <a:pt x="12" y="25"/>
                  <a:pt x="12" y="25"/>
                  <a:pt x="12" y="25"/>
                </a:cubicBezTo>
                <a:cubicBezTo>
                  <a:pt x="12" y="25"/>
                  <a:pt x="0" y="38"/>
                  <a:pt x="12" y="50"/>
                </a:cubicBezTo>
                <a:cubicBezTo>
                  <a:pt x="25" y="63"/>
                  <a:pt x="25" y="63"/>
                  <a:pt x="25" y="63"/>
                </a:cubicBezTo>
                <a:cubicBezTo>
                  <a:pt x="25" y="63"/>
                  <a:pt x="37" y="75"/>
                  <a:pt x="50" y="63"/>
                </a:cubicBezTo>
                <a:cubicBezTo>
                  <a:pt x="63" y="50"/>
                  <a:pt x="63" y="50"/>
                  <a:pt x="63" y="50"/>
                </a:cubicBezTo>
                <a:cubicBezTo>
                  <a:pt x="63" y="50"/>
                  <a:pt x="75" y="38"/>
                  <a:pt x="63" y="25"/>
                </a:cubicBezTo>
                <a:lnTo>
                  <a:pt x="50" y="13"/>
                </a:lnTo>
                <a:close/>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nvGrpSpPr>
          <p:cNvPr id="49" name="Group 178">
            <a:extLst>
              <a:ext uri="{FF2B5EF4-FFF2-40B4-BE49-F238E27FC236}">
                <a16:creationId xmlns:a16="http://schemas.microsoft.com/office/drawing/2014/main" id="{D5C96A1D-1FFB-49C7-A551-72233CAFA7A3}"/>
              </a:ext>
            </a:extLst>
          </p:cNvPr>
          <p:cNvGrpSpPr>
            <a:grpSpLocks noChangeAspect="1"/>
          </p:cNvGrpSpPr>
          <p:nvPr/>
        </p:nvGrpSpPr>
        <p:grpSpPr bwMode="auto">
          <a:xfrm>
            <a:off x="10545051" y="4886397"/>
            <a:ext cx="722240" cy="908705"/>
            <a:chOff x="1164" y="2072"/>
            <a:chExt cx="488" cy="614"/>
          </a:xfrm>
        </p:grpSpPr>
        <p:sp>
          <p:nvSpPr>
            <p:cNvPr id="50" name="Freeform 179">
              <a:extLst>
                <a:ext uri="{FF2B5EF4-FFF2-40B4-BE49-F238E27FC236}">
                  <a16:creationId xmlns:a16="http://schemas.microsoft.com/office/drawing/2014/main" id="{258DA4E8-2686-4BB8-8B8E-ADB88D7B9C50}"/>
                </a:ext>
              </a:extLst>
            </p:cNvPr>
            <p:cNvSpPr>
              <a:spLocks/>
            </p:cNvSpPr>
            <p:nvPr/>
          </p:nvSpPr>
          <p:spPr bwMode="auto">
            <a:xfrm>
              <a:off x="1245" y="2260"/>
              <a:ext cx="25" cy="56"/>
            </a:xfrm>
            <a:custGeom>
              <a:avLst/>
              <a:gdLst>
                <a:gd name="T0" fmla="*/ 25 w 25"/>
                <a:gd name="T1" fmla="*/ 37 h 56"/>
                <a:gd name="T2" fmla="*/ 25 w 25"/>
                <a:gd name="T3" fmla="*/ 0 h 56"/>
                <a:gd name="T4" fmla="*/ 0 w 25"/>
                <a:gd name="T5" fmla="*/ 0 h 56"/>
                <a:gd name="T6" fmla="*/ 0 w 25"/>
                <a:gd name="T7" fmla="*/ 56 h 56"/>
              </a:gdLst>
              <a:ahLst/>
              <a:cxnLst>
                <a:cxn ang="0">
                  <a:pos x="T0" y="T1"/>
                </a:cxn>
                <a:cxn ang="0">
                  <a:pos x="T2" y="T3"/>
                </a:cxn>
                <a:cxn ang="0">
                  <a:pos x="T4" y="T5"/>
                </a:cxn>
                <a:cxn ang="0">
                  <a:pos x="T6" y="T7"/>
                </a:cxn>
              </a:cxnLst>
              <a:rect l="0" t="0" r="r" b="b"/>
              <a:pathLst>
                <a:path w="25" h="56">
                  <a:moveTo>
                    <a:pt x="25" y="37"/>
                  </a:moveTo>
                  <a:lnTo>
                    <a:pt x="25" y="0"/>
                  </a:lnTo>
                  <a:lnTo>
                    <a:pt x="0" y="0"/>
                  </a:lnTo>
                  <a:lnTo>
                    <a:pt x="0" y="56"/>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1" name="Freeform 180">
              <a:extLst>
                <a:ext uri="{FF2B5EF4-FFF2-40B4-BE49-F238E27FC236}">
                  <a16:creationId xmlns:a16="http://schemas.microsoft.com/office/drawing/2014/main" id="{18FD9CBD-8C17-4C7B-AB15-DBEC9B0A9E76}"/>
                </a:ext>
              </a:extLst>
            </p:cNvPr>
            <p:cNvSpPr>
              <a:spLocks noEditPoints="1"/>
            </p:cNvSpPr>
            <p:nvPr/>
          </p:nvSpPr>
          <p:spPr bwMode="auto">
            <a:xfrm>
              <a:off x="1164" y="2072"/>
              <a:ext cx="488" cy="614"/>
            </a:xfrm>
            <a:custGeom>
              <a:avLst/>
              <a:gdLst>
                <a:gd name="T0" fmla="*/ 307 w 488"/>
                <a:gd name="T1" fmla="*/ 376 h 614"/>
                <a:gd name="T2" fmla="*/ 307 w 488"/>
                <a:gd name="T3" fmla="*/ 301 h 614"/>
                <a:gd name="T4" fmla="*/ 351 w 488"/>
                <a:gd name="T5" fmla="*/ 301 h 614"/>
                <a:gd name="T6" fmla="*/ 307 w 488"/>
                <a:gd name="T7" fmla="*/ 282 h 614"/>
                <a:gd name="T8" fmla="*/ 307 w 488"/>
                <a:gd name="T9" fmla="*/ 207 h 614"/>
                <a:gd name="T10" fmla="*/ 351 w 488"/>
                <a:gd name="T11" fmla="*/ 207 h 614"/>
                <a:gd name="T12" fmla="*/ 363 w 488"/>
                <a:gd name="T13" fmla="*/ 194 h 614"/>
                <a:gd name="T14" fmla="*/ 363 w 488"/>
                <a:gd name="T15" fmla="*/ 119 h 614"/>
                <a:gd name="T16" fmla="*/ 407 w 488"/>
                <a:gd name="T17" fmla="*/ 119 h 614"/>
                <a:gd name="T18" fmla="*/ 426 w 488"/>
                <a:gd name="T19" fmla="*/ 282 h 614"/>
                <a:gd name="T20" fmla="*/ 426 w 488"/>
                <a:gd name="T21" fmla="*/ 207 h 614"/>
                <a:gd name="T22" fmla="*/ 463 w 488"/>
                <a:gd name="T23" fmla="*/ 207 h 614"/>
                <a:gd name="T24" fmla="*/ 363 w 488"/>
                <a:gd name="T25" fmla="*/ 100 h 614"/>
                <a:gd name="T26" fmla="*/ 363 w 488"/>
                <a:gd name="T27" fmla="*/ 25 h 614"/>
                <a:gd name="T28" fmla="*/ 407 w 488"/>
                <a:gd name="T29" fmla="*/ 25 h 614"/>
                <a:gd name="T30" fmla="*/ 250 w 488"/>
                <a:gd name="T31" fmla="*/ 194 h 614"/>
                <a:gd name="T32" fmla="*/ 250 w 488"/>
                <a:gd name="T33" fmla="*/ 119 h 614"/>
                <a:gd name="T34" fmla="*/ 288 w 488"/>
                <a:gd name="T35" fmla="*/ 119 h 614"/>
                <a:gd name="T36" fmla="*/ 307 w 488"/>
                <a:gd name="T37" fmla="*/ 100 h 614"/>
                <a:gd name="T38" fmla="*/ 307 w 488"/>
                <a:gd name="T39" fmla="*/ 25 h 614"/>
                <a:gd name="T40" fmla="*/ 351 w 488"/>
                <a:gd name="T41" fmla="*/ 25 h 614"/>
                <a:gd name="T42" fmla="*/ 225 w 488"/>
                <a:gd name="T43" fmla="*/ 244 h 614"/>
                <a:gd name="T44" fmla="*/ 225 w 488"/>
                <a:gd name="T45" fmla="*/ 0 h 614"/>
                <a:gd name="T46" fmla="*/ 488 w 488"/>
                <a:gd name="T47" fmla="*/ 0 h 614"/>
                <a:gd name="T48" fmla="*/ 488 w 488"/>
                <a:gd name="T49" fmla="*/ 495 h 614"/>
                <a:gd name="T50" fmla="*/ 81 w 488"/>
                <a:gd name="T51" fmla="*/ 595 h 614"/>
                <a:gd name="T52" fmla="*/ 81 w 488"/>
                <a:gd name="T53" fmla="*/ 520 h 614"/>
                <a:gd name="T54" fmla="*/ 125 w 488"/>
                <a:gd name="T55" fmla="*/ 520 h 614"/>
                <a:gd name="T56" fmla="*/ 25 w 488"/>
                <a:gd name="T57" fmla="*/ 595 h 614"/>
                <a:gd name="T58" fmla="*/ 25 w 488"/>
                <a:gd name="T59" fmla="*/ 520 h 614"/>
                <a:gd name="T60" fmla="*/ 62 w 488"/>
                <a:gd name="T61" fmla="*/ 520 h 614"/>
                <a:gd name="T62" fmla="*/ 138 w 488"/>
                <a:gd name="T63" fmla="*/ 413 h 614"/>
                <a:gd name="T64" fmla="*/ 138 w 488"/>
                <a:gd name="T65" fmla="*/ 338 h 614"/>
                <a:gd name="T66" fmla="*/ 181 w 488"/>
                <a:gd name="T67" fmla="*/ 338 h 614"/>
                <a:gd name="T68" fmla="*/ 25 w 488"/>
                <a:gd name="T69" fmla="*/ 413 h 614"/>
                <a:gd name="T70" fmla="*/ 25 w 488"/>
                <a:gd name="T71" fmla="*/ 338 h 614"/>
                <a:gd name="T72" fmla="*/ 62 w 488"/>
                <a:gd name="T73" fmla="*/ 338 h 614"/>
                <a:gd name="T74" fmla="*/ 0 w 488"/>
                <a:gd name="T75" fmla="*/ 614 h 614"/>
                <a:gd name="T76" fmla="*/ 0 w 488"/>
                <a:gd name="T77" fmla="*/ 313 h 614"/>
                <a:gd name="T78" fmla="*/ 131 w 488"/>
                <a:gd name="T79" fmla="*/ 207 h 614"/>
                <a:gd name="T80" fmla="*/ 263 w 488"/>
                <a:gd name="T81" fmla="*/ 313 h 614"/>
                <a:gd name="T82" fmla="*/ 263 w 488"/>
                <a:gd name="T83" fmla="*/ 50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8" h="614">
                  <a:moveTo>
                    <a:pt x="307" y="376"/>
                  </a:moveTo>
                  <a:lnTo>
                    <a:pt x="307" y="301"/>
                  </a:lnTo>
                  <a:lnTo>
                    <a:pt x="351" y="301"/>
                  </a:lnTo>
                  <a:moveTo>
                    <a:pt x="307" y="282"/>
                  </a:moveTo>
                  <a:lnTo>
                    <a:pt x="307" y="207"/>
                  </a:lnTo>
                  <a:lnTo>
                    <a:pt x="351" y="207"/>
                  </a:lnTo>
                  <a:moveTo>
                    <a:pt x="363" y="194"/>
                  </a:moveTo>
                  <a:lnTo>
                    <a:pt x="363" y="119"/>
                  </a:lnTo>
                  <a:lnTo>
                    <a:pt x="407" y="119"/>
                  </a:lnTo>
                  <a:moveTo>
                    <a:pt x="426" y="282"/>
                  </a:moveTo>
                  <a:lnTo>
                    <a:pt x="426" y="207"/>
                  </a:lnTo>
                  <a:lnTo>
                    <a:pt x="463" y="207"/>
                  </a:lnTo>
                  <a:moveTo>
                    <a:pt x="363" y="100"/>
                  </a:moveTo>
                  <a:lnTo>
                    <a:pt x="363" y="25"/>
                  </a:lnTo>
                  <a:lnTo>
                    <a:pt x="407" y="25"/>
                  </a:lnTo>
                  <a:moveTo>
                    <a:pt x="250" y="194"/>
                  </a:moveTo>
                  <a:lnTo>
                    <a:pt x="250" y="119"/>
                  </a:lnTo>
                  <a:lnTo>
                    <a:pt x="288" y="119"/>
                  </a:lnTo>
                  <a:moveTo>
                    <a:pt x="307" y="100"/>
                  </a:moveTo>
                  <a:lnTo>
                    <a:pt x="307" y="25"/>
                  </a:lnTo>
                  <a:lnTo>
                    <a:pt x="351" y="25"/>
                  </a:lnTo>
                  <a:moveTo>
                    <a:pt x="225" y="244"/>
                  </a:moveTo>
                  <a:lnTo>
                    <a:pt x="225" y="0"/>
                  </a:lnTo>
                  <a:lnTo>
                    <a:pt x="488" y="0"/>
                  </a:lnTo>
                  <a:lnTo>
                    <a:pt x="488" y="495"/>
                  </a:lnTo>
                  <a:moveTo>
                    <a:pt x="81" y="595"/>
                  </a:moveTo>
                  <a:lnTo>
                    <a:pt x="81" y="520"/>
                  </a:lnTo>
                  <a:lnTo>
                    <a:pt x="125" y="520"/>
                  </a:lnTo>
                  <a:moveTo>
                    <a:pt x="25" y="595"/>
                  </a:moveTo>
                  <a:lnTo>
                    <a:pt x="25" y="520"/>
                  </a:lnTo>
                  <a:lnTo>
                    <a:pt x="62" y="520"/>
                  </a:lnTo>
                  <a:moveTo>
                    <a:pt x="138" y="413"/>
                  </a:moveTo>
                  <a:lnTo>
                    <a:pt x="138" y="338"/>
                  </a:lnTo>
                  <a:lnTo>
                    <a:pt x="181" y="338"/>
                  </a:lnTo>
                  <a:moveTo>
                    <a:pt x="25" y="413"/>
                  </a:moveTo>
                  <a:lnTo>
                    <a:pt x="25" y="338"/>
                  </a:lnTo>
                  <a:lnTo>
                    <a:pt x="62" y="338"/>
                  </a:lnTo>
                  <a:moveTo>
                    <a:pt x="0" y="614"/>
                  </a:moveTo>
                  <a:lnTo>
                    <a:pt x="0" y="313"/>
                  </a:lnTo>
                  <a:lnTo>
                    <a:pt x="131" y="207"/>
                  </a:lnTo>
                  <a:lnTo>
                    <a:pt x="263" y="313"/>
                  </a:lnTo>
                  <a:lnTo>
                    <a:pt x="263" y="50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2" name="Group 89">
            <a:extLst>
              <a:ext uri="{FF2B5EF4-FFF2-40B4-BE49-F238E27FC236}">
                <a16:creationId xmlns:a16="http://schemas.microsoft.com/office/drawing/2014/main" id="{9107DE26-A2E8-4E3E-AC92-5A7BF53C2675}"/>
              </a:ext>
            </a:extLst>
          </p:cNvPr>
          <p:cNvGrpSpPr>
            <a:grpSpLocks noChangeAspect="1"/>
          </p:cNvGrpSpPr>
          <p:nvPr/>
        </p:nvGrpSpPr>
        <p:grpSpPr bwMode="auto">
          <a:xfrm>
            <a:off x="4169595" y="5207791"/>
            <a:ext cx="369525" cy="441277"/>
            <a:chOff x="465" y="1671"/>
            <a:chExt cx="412" cy="492"/>
          </a:xfrm>
        </p:grpSpPr>
        <p:sp>
          <p:nvSpPr>
            <p:cNvPr id="53" name="Freeform 90">
              <a:extLst>
                <a:ext uri="{FF2B5EF4-FFF2-40B4-BE49-F238E27FC236}">
                  <a16:creationId xmlns:a16="http://schemas.microsoft.com/office/drawing/2014/main" id="{BFB699BD-BCB6-43FE-B658-DAE2D635A15B}"/>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4" name="Freeform 91">
              <a:extLst>
                <a:ext uri="{FF2B5EF4-FFF2-40B4-BE49-F238E27FC236}">
                  <a16:creationId xmlns:a16="http://schemas.microsoft.com/office/drawing/2014/main" id="{9F4F308A-4190-4E3C-9C14-BA3EB0910864}"/>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5" name="Group 89">
            <a:extLst>
              <a:ext uri="{FF2B5EF4-FFF2-40B4-BE49-F238E27FC236}">
                <a16:creationId xmlns:a16="http://schemas.microsoft.com/office/drawing/2014/main" id="{CA0DF1E5-69CA-41CD-8D2F-9F6C695425B5}"/>
              </a:ext>
            </a:extLst>
          </p:cNvPr>
          <p:cNvGrpSpPr>
            <a:grpSpLocks noChangeAspect="1"/>
          </p:cNvGrpSpPr>
          <p:nvPr/>
        </p:nvGrpSpPr>
        <p:grpSpPr bwMode="auto">
          <a:xfrm>
            <a:off x="2362699" y="5329967"/>
            <a:ext cx="369525" cy="441277"/>
            <a:chOff x="465" y="1671"/>
            <a:chExt cx="412" cy="492"/>
          </a:xfrm>
        </p:grpSpPr>
        <p:sp>
          <p:nvSpPr>
            <p:cNvPr id="56" name="Freeform 90">
              <a:extLst>
                <a:ext uri="{FF2B5EF4-FFF2-40B4-BE49-F238E27FC236}">
                  <a16:creationId xmlns:a16="http://schemas.microsoft.com/office/drawing/2014/main" id="{843ECD05-5E1D-4D46-836A-06181E5E1A5B}"/>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7" name="Freeform 91">
              <a:extLst>
                <a:ext uri="{FF2B5EF4-FFF2-40B4-BE49-F238E27FC236}">
                  <a16:creationId xmlns:a16="http://schemas.microsoft.com/office/drawing/2014/main" id="{30DC332C-190E-4D45-96D4-C4F0415D9F2C}"/>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8" name="Group 89">
            <a:extLst>
              <a:ext uri="{FF2B5EF4-FFF2-40B4-BE49-F238E27FC236}">
                <a16:creationId xmlns:a16="http://schemas.microsoft.com/office/drawing/2014/main" id="{2DF1580E-ACAC-4253-B589-D951F120EF9A}"/>
              </a:ext>
            </a:extLst>
          </p:cNvPr>
          <p:cNvGrpSpPr>
            <a:grpSpLocks noChangeAspect="1"/>
          </p:cNvGrpSpPr>
          <p:nvPr/>
        </p:nvGrpSpPr>
        <p:grpSpPr bwMode="auto">
          <a:xfrm>
            <a:off x="1873679" y="5353842"/>
            <a:ext cx="369525" cy="441277"/>
            <a:chOff x="465" y="1671"/>
            <a:chExt cx="412" cy="492"/>
          </a:xfrm>
        </p:grpSpPr>
        <p:sp>
          <p:nvSpPr>
            <p:cNvPr id="59" name="Freeform 90">
              <a:extLst>
                <a:ext uri="{FF2B5EF4-FFF2-40B4-BE49-F238E27FC236}">
                  <a16:creationId xmlns:a16="http://schemas.microsoft.com/office/drawing/2014/main" id="{AA3C9F2F-71DE-4C75-9C59-E0E680244F24}"/>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0" name="Freeform 91">
              <a:extLst>
                <a:ext uri="{FF2B5EF4-FFF2-40B4-BE49-F238E27FC236}">
                  <a16:creationId xmlns:a16="http://schemas.microsoft.com/office/drawing/2014/main" id="{7F78BFA3-7F23-4E03-AD87-BF703675E3D5}"/>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61" name="Group 89">
            <a:extLst>
              <a:ext uri="{FF2B5EF4-FFF2-40B4-BE49-F238E27FC236}">
                <a16:creationId xmlns:a16="http://schemas.microsoft.com/office/drawing/2014/main" id="{16A56F37-35E6-4FF1-BB60-7BEEE4250EE8}"/>
              </a:ext>
            </a:extLst>
          </p:cNvPr>
          <p:cNvGrpSpPr>
            <a:grpSpLocks noChangeAspect="1"/>
          </p:cNvGrpSpPr>
          <p:nvPr/>
        </p:nvGrpSpPr>
        <p:grpSpPr bwMode="auto">
          <a:xfrm>
            <a:off x="1400596" y="5405388"/>
            <a:ext cx="369525" cy="441277"/>
            <a:chOff x="465" y="1671"/>
            <a:chExt cx="412" cy="492"/>
          </a:xfrm>
        </p:grpSpPr>
        <p:sp>
          <p:nvSpPr>
            <p:cNvPr id="62" name="Freeform 90">
              <a:extLst>
                <a:ext uri="{FF2B5EF4-FFF2-40B4-BE49-F238E27FC236}">
                  <a16:creationId xmlns:a16="http://schemas.microsoft.com/office/drawing/2014/main" id="{A4763952-BC2A-4D9D-8744-3CED5EB98A66}"/>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3" name="Freeform 91">
              <a:extLst>
                <a:ext uri="{FF2B5EF4-FFF2-40B4-BE49-F238E27FC236}">
                  <a16:creationId xmlns:a16="http://schemas.microsoft.com/office/drawing/2014/main" id="{F1937354-1236-4ADB-A2E5-CAFD7485FF41}"/>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64" name="Group 63">
            <a:extLst>
              <a:ext uri="{FF2B5EF4-FFF2-40B4-BE49-F238E27FC236}">
                <a16:creationId xmlns:a16="http://schemas.microsoft.com/office/drawing/2014/main" id="{88D1C474-1E65-4231-8DA3-040ACCAAF951}"/>
              </a:ext>
            </a:extLst>
          </p:cNvPr>
          <p:cNvGrpSpPr/>
          <p:nvPr/>
        </p:nvGrpSpPr>
        <p:grpSpPr>
          <a:xfrm>
            <a:off x="7749996" y="4846694"/>
            <a:ext cx="1042809" cy="807433"/>
            <a:chOff x="509074" y="1401607"/>
            <a:chExt cx="1570705" cy="1102958"/>
          </a:xfrm>
        </p:grpSpPr>
        <p:sp>
          <p:nvSpPr>
            <p:cNvPr id="65" name="Freeform 5">
              <a:extLst>
                <a:ext uri="{FF2B5EF4-FFF2-40B4-BE49-F238E27FC236}">
                  <a16:creationId xmlns:a16="http://schemas.microsoft.com/office/drawing/2014/main" id="{757B0C63-495E-4BB1-951D-A5DAFF6C8A08}"/>
                </a:ext>
              </a:extLst>
            </p:cNvPr>
            <p:cNvSpPr>
              <a:spLocks/>
            </p:cNvSpPr>
            <p:nvPr/>
          </p:nvSpPr>
          <p:spPr bwMode="auto">
            <a:xfrm>
              <a:off x="1697208" y="1787065"/>
              <a:ext cx="382571" cy="705951"/>
            </a:xfrm>
            <a:custGeom>
              <a:avLst/>
              <a:gdLst>
                <a:gd name="T0" fmla="*/ 265 w 265"/>
                <a:gd name="T1" fmla="*/ 489 h 489"/>
                <a:gd name="T2" fmla="*/ 265 w 265"/>
                <a:gd name="T3" fmla="*/ 0 h 489"/>
                <a:gd name="T4" fmla="*/ 0 w 265"/>
                <a:gd name="T5" fmla="*/ 0 h 489"/>
              </a:gdLst>
              <a:ahLst/>
              <a:cxnLst>
                <a:cxn ang="0">
                  <a:pos x="T0" y="T1"/>
                </a:cxn>
                <a:cxn ang="0">
                  <a:pos x="T2" y="T3"/>
                </a:cxn>
                <a:cxn ang="0">
                  <a:pos x="T4" y="T5"/>
                </a:cxn>
              </a:cxnLst>
              <a:rect l="0" t="0" r="r" b="b"/>
              <a:pathLst>
                <a:path w="265" h="489">
                  <a:moveTo>
                    <a:pt x="265" y="489"/>
                  </a:moveTo>
                  <a:lnTo>
                    <a:pt x="265" y="0"/>
                  </a:lnTo>
                  <a:lnTo>
                    <a:pt x="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6" name="Line 6">
              <a:extLst>
                <a:ext uri="{FF2B5EF4-FFF2-40B4-BE49-F238E27FC236}">
                  <a16:creationId xmlns:a16="http://schemas.microsoft.com/office/drawing/2014/main" id="{BE09E2CE-49FF-4EEE-98A8-F50B0E2A9ABA}"/>
                </a:ext>
              </a:extLst>
            </p:cNvPr>
            <p:cNvSpPr>
              <a:spLocks noChangeShapeType="1"/>
            </p:cNvSpPr>
            <p:nvPr/>
          </p:nvSpPr>
          <p:spPr bwMode="auto">
            <a:xfrm>
              <a:off x="1697208" y="1787065"/>
              <a:ext cx="0" cy="0"/>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7" name="Line 7">
              <a:extLst>
                <a:ext uri="{FF2B5EF4-FFF2-40B4-BE49-F238E27FC236}">
                  <a16:creationId xmlns:a16="http://schemas.microsoft.com/office/drawing/2014/main" id="{D0E0C49D-C95B-4FAA-908A-210CB6BD63FC}"/>
                </a:ext>
              </a:extLst>
            </p:cNvPr>
            <p:cNvSpPr>
              <a:spLocks noChangeShapeType="1"/>
            </p:cNvSpPr>
            <p:nvPr/>
          </p:nvSpPr>
          <p:spPr bwMode="auto">
            <a:xfrm>
              <a:off x="917631" y="1787065"/>
              <a:ext cx="0" cy="0"/>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8" name="Freeform 8">
              <a:extLst>
                <a:ext uri="{FF2B5EF4-FFF2-40B4-BE49-F238E27FC236}">
                  <a16:creationId xmlns:a16="http://schemas.microsoft.com/office/drawing/2014/main" id="{C2CB3B7C-3142-480F-BB09-DE8F774631EC}"/>
                </a:ext>
              </a:extLst>
            </p:cNvPr>
            <p:cNvSpPr>
              <a:spLocks/>
            </p:cNvSpPr>
            <p:nvPr/>
          </p:nvSpPr>
          <p:spPr bwMode="auto">
            <a:xfrm>
              <a:off x="509074" y="1787065"/>
              <a:ext cx="408556" cy="717500"/>
            </a:xfrm>
            <a:custGeom>
              <a:avLst/>
              <a:gdLst>
                <a:gd name="T0" fmla="*/ 283 w 283"/>
                <a:gd name="T1" fmla="*/ 0 h 497"/>
                <a:gd name="T2" fmla="*/ 0 w 283"/>
                <a:gd name="T3" fmla="*/ 0 h 497"/>
                <a:gd name="T4" fmla="*/ 0 w 283"/>
                <a:gd name="T5" fmla="*/ 497 h 497"/>
              </a:gdLst>
              <a:ahLst/>
              <a:cxnLst>
                <a:cxn ang="0">
                  <a:pos x="T0" y="T1"/>
                </a:cxn>
                <a:cxn ang="0">
                  <a:pos x="T2" y="T3"/>
                </a:cxn>
                <a:cxn ang="0">
                  <a:pos x="T4" y="T5"/>
                </a:cxn>
              </a:cxnLst>
              <a:rect l="0" t="0" r="r" b="b"/>
              <a:pathLst>
                <a:path w="283" h="497">
                  <a:moveTo>
                    <a:pt x="283" y="0"/>
                  </a:moveTo>
                  <a:lnTo>
                    <a:pt x="0" y="0"/>
                  </a:lnTo>
                  <a:lnTo>
                    <a:pt x="0" y="49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9" name="Freeform 9">
              <a:extLst>
                <a:ext uri="{FF2B5EF4-FFF2-40B4-BE49-F238E27FC236}">
                  <a16:creationId xmlns:a16="http://schemas.microsoft.com/office/drawing/2014/main" id="{CB8A11FB-D1EA-4BB4-B460-C18A45DCC08D}"/>
                </a:ext>
              </a:extLst>
            </p:cNvPr>
            <p:cNvSpPr>
              <a:spLocks/>
            </p:cNvSpPr>
            <p:nvPr/>
          </p:nvSpPr>
          <p:spPr bwMode="auto">
            <a:xfrm>
              <a:off x="917631" y="1401607"/>
              <a:ext cx="779578" cy="385458"/>
            </a:xfrm>
            <a:custGeom>
              <a:avLst/>
              <a:gdLst>
                <a:gd name="T0" fmla="*/ 540 w 540"/>
                <a:gd name="T1" fmla="*/ 267 h 267"/>
                <a:gd name="T2" fmla="*/ 540 w 540"/>
                <a:gd name="T3" fmla="*/ 0 h 267"/>
                <a:gd name="T4" fmla="*/ 0 w 540"/>
                <a:gd name="T5" fmla="*/ 0 h 267"/>
                <a:gd name="T6" fmla="*/ 0 w 540"/>
                <a:gd name="T7" fmla="*/ 267 h 267"/>
              </a:gdLst>
              <a:ahLst/>
              <a:cxnLst>
                <a:cxn ang="0">
                  <a:pos x="T0" y="T1"/>
                </a:cxn>
                <a:cxn ang="0">
                  <a:pos x="T2" y="T3"/>
                </a:cxn>
                <a:cxn ang="0">
                  <a:pos x="T4" y="T5"/>
                </a:cxn>
                <a:cxn ang="0">
                  <a:pos x="T6" y="T7"/>
                </a:cxn>
              </a:cxnLst>
              <a:rect l="0" t="0" r="r" b="b"/>
              <a:pathLst>
                <a:path w="540" h="267">
                  <a:moveTo>
                    <a:pt x="540" y="267"/>
                  </a:moveTo>
                  <a:lnTo>
                    <a:pt x="540" y="0"/>
                  </a:lnTo>
                  <a:lnTo>
                    <a:pt x="0" y="0"/>
                  </a:lnTo>
                  <a:lnTo>
                    <a:pt x="0" y="26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0" name="Line 10">
              <a:extLst>
                <a:ext uri="{FF2B5EF4-FFF2-40B4-BE49-F238E27FC236}">
                  <a16:creationId xmlns:a16="http://schemas.microsoft.com/office/drawing/2014/main" id="{CF9E3DD4-83F6-4F5F-A4C5-CF152A99F68B}"/>
                </a:ext>
              </a:extLst>
            </p:cNvPr>
            <p:cNvSpPr>
              <a:spLocks noChangeShapeType="1"/>
            </p:cNvSpPr>
            <p:nvPr/>
          </p:nvSpPr>
          <p:spPr bwMode="auto">
            <a:xfrm flipV="1">
              <a:off x="1697208" y="1787065"/>
              <a:ext cx="0" cy="705951"/>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1" name="Line 11">
              <a:extLst>
                <a:ext uri="{FF2B5EF4-FFF2-40B4-BE49-F238E27FC236}">
                  <a16:creationId xmlns:a16="http://schemas.microsoft.com/office/drawing/2014/main" id="{D35459B9-BB90-4349-97FF-81A822077493}"/>
                </a:ext>
              </a:extLst>
            </p:cNvPr>
            <p:cNvSpPr>
              <a:spLocks noChangeShapeType="1"/>
            </p:cNvSpPr>
            <p:nvPr/>
          </p:nvSpPr>
          <p:spPr bwMode="auto">
            <a:xfrm>
              <a:off x="917631" y="1787065"/>
              <a:ext cx="0" cy="705951"/>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2" name="Freeform 12">
              <a:extLst>
                <a:ext uri="{FF2B5EF4-FFF2-40B4-BE49-F238E27FC236}">
                  <a16:creationId xmlns:a16="http://schemas.microsoft.com/office/drawing/2014/main" id="{38C078CA-9E44-4627-AF41-0389864B76E4}"/>
                </a:ext>
              </a:extLst>
            </p:cNvPr>
            <p:cNvSpPr>
              <a:spLocks/>
            </p:cNvSpPr>
            <p:nvPr/>
          </p:nvSpPr>
          <p:spPr bwMode="auto">
            <a:xfrm>
              <a:off x="675095" y="1966079"/>
              <a:ext cx="89507" cy="180458"/>
            </a:xfrm>
            <a:custGeom>
              <a:avLst/>
              <a:gdLst>
                <a:gd name="T0" fmla="*/ 0 w 62"/>
                <a:gd name="T1" fmla="*/ 125 h 125"/>
                <a:gd name="T2" fmla="*/ 0 w 62"/>
                <a:gd name="T3" fmla="*/ 0 h 125"/>
                <a:gd name="T4" fmla="*/ 62 w 62"/>
                <a:gd name="T5" fmla="*/ 0 h 125"/>
              </a:gdLst>
              <a:ahLst/>
              <a:cxnLst>
                <a:cxn ang="0">
                  <a:pos x="T0" y="T1"/>
                </a:cxn>
                <a:cxn ang="0">
                  <a:pos x="T2" y="T3"/>
                </a:cxn>
                <a:cxn ang="0">
                  <a:pos x="T4" y="T5"/>
                </a:cxn>
              </a:cxnLst>
              <a:rect l="0" t="0" r="r" b="b"/>
              <a:pathLst>
                <a:path w="62" h="125">
                  <a:moveTo>
                    <a:pt x="0" y="12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3" name="Freeform 13">
              <a:extLst>
                <a:ext uri="{FF2B5EF4-FFF2-40B4-BE49-F238E27FC236}">
                  <a16:creationId xmlns:a16="http://schemas.microsoft.com/office/drawing/2014/main" id="{2FE74D6A-4574-4A78-BF88-37BE29FC0753}"/>
                </a:ext>
              </a:extLst>
            </p:cNvPr>
            <p:cNvSpPr>
              <a:spLocks/>
            </p:cNvSpPr>
            <p:nvPr/>
          </p:nvSpPr>
          <p:spPr bwMode="auto">
            <a:xfrm>
              <a:off x="1033124" y="1710551"/>
              <a:ext cx="88063" cy="166021"/>
            </a:xfrm>
            <a:custGeom>
              <a:avLst/>
              <a:gdLst>
                <a:gd name="T0" fmla="*/ 0 w 61"/>
                <a:gd name="T1" fmla="*/ 115 h 115"/>
                <a:gd name="T2" fmla="*/ 0 w 61"/>
                <a:gd name="T3" fmla="*/ 0 h 115"/>
                <a:gd name="T4" fmla="*/ 61 w 61"/>
                <a:gd name="T5" fmla="*/ 0 h 115"/>
              </a:gdLst>
              <a:ahLst/>
              <a:cxnLst>
                <a:cxn ang="0">
                  <a:pos x="T0" y="T1"/>
                </a:cxn>
                <a:cxn ang="0">
                  <a:pos x="T2" y="T3"/>
                </a:cxn>
                <a:cxn ang="0">
                  <a:pos x="T4" y="T5"/>
                </a:cxn>
              </a:cxnLst>
              <a:rect l="0" t="0" r="r" b="b"/>
              <a:pathLst>
                <a:path w="61" h="115">
                  <a:moveTo>
                    <a:pt x="0" y="115"/>
                  </a:moveTo>
                  <a:lnTo>
                    <a:pt x="0" y="0"/>
                  </a:lnTo>
                  <a:lnTo>
                    <a:pt x="61"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4" name="Freeform 14">
              <a:extLst>
                <a:ext uri="{FF2B5EF4-FFF2-40B4-BE49-F238E27FC236}">
                  <a16:creationId xmlns:a16="http://schemas.microsoft.com/office/drawing/2014/main" id="{1506EA26-78AA-431B-B81F-508F4B366AB8}"/>
                </a:ext>
              </a:extLst>
            </p:cNvPr>
            <p:cNvSpPr>
              <a:spLocks/>
            </p:cNvSpPr>
            <p:nvPr/>
          </p:nvSpPr>
          <p:spPr bwMode="auto">
            <a:xfrm>
              <a:off x="1033124" y="1966079"/>
              <a:ext cx="88063" cy="167465"/>
            </a:xfrm>
            <a:custGeom>
              <a:avLst/>
              <a:gdLst>
                <a:gd name="T0" fmla="*/ 0 w 61"/>
                <a:gd name="T1" fmla="*/ 116 h 116"/>
                <a:gd name="T2" fmla="*/ 0 w 61"/>
                <a:gd name="T3" fmla="*/ 0 h 116"/>
                <a:gd name="T4" fmla="*/ 61 w 61"/>
                <a:gd name="T5" fmla="*/ 0 h 116"/>
              </a:gdLst>
              <a:ahLst/>
              <a:cxnLst>
                <a:cxn ang="0">
                  <a:pos x="T0" y="T1"/>
                </a:cxn>
                <a:cxn ang="0">
                  <a:pos x="T2" y="T3"/>
                </a:cxn>
                <a:cxn ang="0">
                  <a:pos x="T4" y="T5"/>
                </a:cxn>
              </a:cxnLst>
              <a:rect l="0" t="0" r="r" b="b"/>
              <a:pathLst>
                <a:path w="61" h="116">
                  <a:moveTo>
                    <a:pt x="0" y="116"/>
                  </a:moveTo>
                  <a:lnTo>
                    <a:pt x="0" y="0"/>
                  </a:lnTo>
                  <a:lnTo>
                    <a:pt x="61"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5" name="Freeform 15">
              <a:extLst>
                <a:ext uri="{FF2B5EF4-FFF2-40B4-BE49-F238E27FC236}">
                  <a16:creationId xmlns:a16="http://schemas.microsoft.com/office/drawing/2014/main" id="{ED673A98-1593-4884-8B0A-700D9FA751CB}"/>
                </a:ext>
              </a:extLst>
            </p:cNvPr>
            <p:cNvSpPr>
              <a:spLocks/>
            </p:cNvSpPr>
            <p:nvPr/>
          </p:nvSpPr>
          <p:spPr bwMode="auto">
            <a:xfrm>
              <a:off x="1262666" y="1710551"/>
              <a:ext cx="89507" cy="166021"/>
            </a:xfrm>
            <a:custGeom>
              <a:avLst/>
              <a:gdLst>
                <a:gd name="T0" fmla="*/ 0 w 62"/>
                <a:gd name="T1" fmla="*/ 115 h 115"/>
                <a:gd name="T2" fmla="*/ 0 w 62"/>
                <a:gd name="T3" fmla="*/ 0 h 115"/>
                <a:gd name="T4" fmla="*/ 62 w 62"/>
                <a:gd name="T5" fmla="*/ 0 h 115"/>
              </a:gdLst>
              <a:ahLst/>
              <a:cxnLst>
                <a:cxn ang="0">
                  <a:pos x="T0" y="T1"/>
                </a:cxn>
                <a:cxn ang="0">
                  <a:pos x="T2" y="T3"/>
                </a:cxn>
                <a:cxn ang="0">
                  <a:pos x="T4" y="T5"/>
                </a:cxn>
              </a:cxnLst>
              <a:rect l="0" t="0" r="r" b="b"/>
              <a:pathLst>
                <a:path w="62" h="115">
                  <a:moveTo>
                    <a:pt x="0" y="11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6" name="Freeform 16">
              <a:extLst>
                <a:ext uri="{FF2B5EF4-FFF2-40B4-BE49-F238E27FC236}">
                  <a16:creationId xmlns:a16="http://schemas.microsoft.com/office/drawing/2014/main" id="{28FFA5E1-D651-4C67-A2D7-DE78814A87B9}"/>
                </a:ext>
              </a:extLst>
            </p:cNvPr>
            <p:cNvSpPr>
              <a:spLocks/>
            </p:cNvSpPr>
            <p:nvPr/>
          </p:nvSpPr>
          <p:spPr bwMode="auto">
            <a:xfrm>
              <a:off x="1262666" y="1966079"/>
              <a:ext cx="89507" cy="167465"/>
            </a:xfrm>
            <a:custGeom>
              <a:avLst/>
              <a:gdLst>
                <a:gd name="T0" fmla="*/ 0 w 62"/>
                <a:gd name="T1" fmla="*/ 116 h 116"/>
                <a:gd name="T2" fmla="*/ 0 w 62"/>
                <a:gd name="T3" fmla="*/ 0 h 116"/>
                <a:gd name="T4" fmla="*/ 62 w 62"/>
                <a:gd name="T5" fmla="*/ 0 h 116"/>
              </a:gdLst>
              <a:ahLst/>
              <a:cxnLst>
                <a:cxn ang="0">
                  <a:pos x="T0" y="T1"/>
                </a:cxn>
                <a:cxn ang="0">
                  <a:pos x="T2" y="T3"/>
                </a:cxn>
                <a:cxn ang="0">
                  <a:pos x="T4" y="T5"/>
                </a:cxn>
              </a:cxnLst>
              <a:rect l="0" t="0" r="r" b="b"/>
              <a:pathLst>
                <a:path w="62" h="116">
                  <a:moveTo>
                    <a:pt x="0" y="116"/>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7" name="Freeform 17">
              <a:extLst>
                <a:ext uri="{FF2B5EF4-FFF2-40B4-BE49-F238E27FC236}">
                  <a16:creationId xmlns:a16="http://schemas.microsoft.com/office/drawing/2014/main" id="{E1436CDF-1148-4E9C-9AED-FF20494CD5B4}"/>
                </a:ext>
              </a:extLst>
            </p:cNvPr>
            <p:cNvSpPr>
              <a:spLocks/>
            </p:cNvSpPr>
            <p:nvPr/>
          </p:nvSpPr>
          <p:spPr bwMode="auto">
            <a:xfrm>
              <a:off x="1492208" y="1710551"/>
              <a:ext cx="89507" cy="166021"/>
            </a:xfrm>
            <a:custGeom>
              <a:avLst/>
              <a:gdLst>
                <a:gd name="T0" fmla="*/ 0 w 62"/>
                <a:gd name="T1" fmla="*/ 115 h 115"/>
                <a:gd name="T2" fmla="*/ 0 w 62"/>
                <a:gd name="T3" fmla="*/ 0 h 115"/>
                <a:gd name="T4" fmla="*/ 62 w 62"/>
                <a:gd name="T5" fmla="*/ 0 h 115"/>
              </a:gdLst>
              <a:ahLst/>
              <a:cxnLst>
                <a:cxn ang="0">
                  <a:pos x="T0" y="T1"/>
                </a:cxn>
                <a:cxn ang="0">
                  <a:pos x="T2" y="T3"/>
                </a:cxn>
                <a:cxn ang="0">
                  <a:pos x="T4" y="T5"/>
                </a:cxn>
              </a:cxnLst>
              <a:rect l="0" t="0" r="r" b="b"/>
              <a:pathLst>
                <a:path w="62" h="115">
                  <a:moveTo>
                    <a:pt x="0" y="11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8" name="Freeform 18">
              <a:extLst>
                <a:ext uri="{FF2B5EF4-FFF2-40B4-BE49-F238E27FC236}">
                  <a16:creationId xmlns:a16="http://schemas.microsoft.com/office/drawing/2014/main" id="{84161043-1A6B-4A7E-95C9-5FDA6A921F34}"/>
                </a:ext>
              </a:extLst>
            </p:cNvPr>
            <p:cNvSpPr>
              <a:spLocks/>
            </p:cNvSpPr>
            <p:nvPr/>
          </p:nvSpPr>
          <p:spPr bwMode="auto">
            <a:xfrm>
              <a:off x="1492208" y="1966079"/>
              <a:ext cx="89507" cy="167465"/>
            </a:xfrm>
            <a:custGeom>
              <a:avLst/>
              <a:gdLst>
                <a:gd name="T0" fmla="*/ 0 w 62"/>
                <a:gd name="T1" fmla="*/ 116 h 116"/>
                <a:gd name="T2" fmla="*/ 0 w 62"/>
                <a:gd name="T3" fmla="*/ 0 h 116"/>
                <a:gd name="T4" fmla="*/ 62 w 62"/>
                <a:gd name="T5" fmla="*/ 0 h 116"/>
              </a:gdLst>
              <a:ahLst/>
              <a:cxnLst>
                <a:cxn ang="0">
                  <a:pos x="T0" y="T1"/>
                </a:cxn>
                <a:cxn ang="0">
                  <a:pos x="T2" y="T3"/>
                </a:cxn>
                <a:cxn ang="0">
                  <a:pos x="T4" y="T5"/>
                </a:cxn>
              </a:cxnLst>
              <a:rect l="0" t="0" r="r" b="b"/>
              <a:pathLst>
                <a:path w="62" h="116">
                  <a:moveTo>
                    <a:pt x="0" y="116"/>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9" name="Freeform 19">
              <a:extLst>
                <a:ext uri="{FF2B5EF4-FFF2-40B4-BE49-F238E27FC236}">
                  <a16:creationId xmlns:a16="http://schemas.microsoft.com/office/drawing/2014/main" id="{EC8B6D0C-065C-4F45-A6F2-AD9B16CA71B9}"/>
                </a:ext>
              </a:extLst>
            </p:cNvPr>
            <p:cNvSpPr>
              <a:spLocks/>
            </p:cNvSpPr>
            <p:nvPr/>
          </p:nvSpPr>
          <p:spPr bwMode="auto">
            <a:xfrm>
              <a:off x="1837244" y="1966079"/>
              <a:ext cx="89507" cy="180458"/>
            </a:xfrm>
            <a:custGeom>
              <a:avLst/>
              <a:gdLst>
                <a:gd name="T0" fmla="*/ 0 w 62"/>
                <a:gd name="T1" fmla="*/ 125 h 125"/>
                <a:gd name="T2" fmla="*/ 0 w 62"/>
                <a:gd name="T3" fmla="*/ 0 h 125"/>
                <a:gd name="T4" fmla="*/ 62 w 62"/>
                <a:gd name="T5" fmla="*/ 0 h 125"/>
              </a:gdLst>
              <a:ahLst/>
              <a:cxnLst>
                <a:cxn ang="0">
                  <a:pos x="T0" y="T1"/>
                </a:cxn>
                <a:cxn ang="0">
                  <a:pos x="T2" y="T3"/>
                </a:cxn>
                <a:cxn ang="0">
                  <a:pos x="T4" y="T5"/>
                </a:cxn>
              </a:cxnLst>
              <a:rect l="0" t="0" r="r" b="b"/>
              <a:pathLst>
                <a:path w="62" h="125">
                  <a:moveTo>
                    <a:pt x="0" y="12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0" name="Freeform 20">
              <a:extLst>
                <a:ext uri="{FF2B5EF4-FFF2-40B4-BE49-F238E27FC236}">
                  <a16:creationId xmlns:a16="http://schemas.microsoft.com/office/drawing/2014/main" id="{188CAF95-C086-46DD-A481-FFBBC143239F}"/>
                </a:ext>
              </a:extLst>
            </p:cNvPr>
            <p:cNvSpPr>
              <a:spLocks/>
            </p:cNvSpPr>
            <p:nvPr/>
          </p:nvSpPr>
          <p:spPr bwMode="auto">
            <a:xfrm>
              <a:off x="1223687" y="2223051"/>
              <a:ext cx="166021" cy="269965"/>
            </a:xfrm>
            <a:custGeom>
              <a:avLst/>
              <a:gdLst>
                <a:gd name="T0" fmla="*/ 115 w 115"/>
                <a:gd name="T1" fmla="*/ 187 h 187"/>
                <a:gd name="T2" fmla="*/ 115 w 115"/>
                <a:gd name="T3" fmla="*/ 0 h 187"/>
                <a:gd name="T4" fmla="*/ 0 w 115"/>
                <a:gd name="T5" fmla="*/ 0 h 187"/>
                <a:gd name="T6" fmla="*/ 0 w 115"/>
                <a:gd name="T7" fmla="*/ 187 h 187"/>
              </a:gdLst>
              <a:ahLst/>
              <a:cxnLst>
                <a:cxn ang="0">
                  <a:pos x="T0" y="T1"/>
                </a:cxn>
                <a:cxn ang="0">
                  <a:pos x="T2" y="T3"/>
                </a:cxn>
                <a:cxn ang="0">
                  <a:pos x="T4" y="T5"/>
                </a:cxn>
                <a:cxn ang="0">
                  <a:pos x="T6" y="T7"/>
                </a:cxn>
              </a:cxnLst>
              <a:rect l="0" t="0" r="r" b="b"/>
              <a:pathLst>
                <a:path w="115" h="187">
                  <a:moveTo>
                    <a:pt x="115" y="187"/>
                  </a:moveTo>
                  <a:lnTo>
                    <a:pt x="115" y="0"/>
                  </a:lnTo>
                  <a:lnTo>
                    <a:pt x="0" y="0"/>
                  </a:lnTo>
                  <a:lnTo>
                    <a:pt x="0" y="18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1" name="Group 89">
            <a:extLst>
              <a:ext uri="{FF2B5EF4-FFF2-40B4-BE49-F238E27FC236}">
                <a16:creationId xmlns:a16="http://schemas.microsoft.com/office/drawing/2014/main" id="{C193FC1D-8D1E-4B3F-B414-81896FA18C48}"/>
              </a:ext>
            </a:extLst>
          </p:cNvPr>
          <p:cNvGrpSpPr>
            <a:grpSpLocks noChangeAspect="1"/>
          </p:cNvGrpSpPr>
          <p:nvPr/>
        </p:nvGrpSpPr>
        <p:grpSpPr bwMode="auto">
          <a:xfrm>
            <a:off x="916176" y="5446456"/>
            <a:ext cx="369525" cy="441277"/>
            <a:chOff x="465" y="1671"/>
            <a:chExt cx="412" cy="492"/>
          </a:xfrm>
        </p:grpSpPr>
        <p:sp>
          <p:nvSpPr>
            <p:cNvPr id="82" name="Freeform 90">
              <a:extLst>
                <a:ext uri="{FF2B5EF4-FFF2-40B4-BE49-F238E27FC236}">
                  <a16:creationId xmlns:a16="http://schemas.microsoft.com/office/drawing/2014/main" id="{F159C020-9829-41FD-8EB6-C1BF3942ABD8}"/>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3" name="Freeform 91">
              <a:extLst>
                <a:ext uri="{FF2B5EF4-FFF2-40B4-BE49-F238E27FC236}">
                  <a16:creationId xmlns:a16="http://schemas.microsoft.com/office/drawing/2014/main" id="{79D2E2EF-B9ED-44CB-B005-9F2ABAE4E589}"/>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4" name="Group 54">
            <a:extLst>
              <a:ext uri="{FF2B5EF4-FFF2-40B4-BE49-F238E27FC236}">
                <a16:creationId xmlns:a16="http://schemas.microsoft.com/office/drawing/2014/main" id="{FEB3EE2C-1E1B-49EE-A474-07F56077E210}"/>
              </a:ext>
            </a:extLst>
          </p:cNvPr>
          <p:cNvGrpSpPr>
            <a:grpSpLocks noChangeAspect="1"/>
          </p:cNvGrpSpPr>
          <p:nvPr/>
        </p:nvGrpSpPr>
        <p:grpSpPr bwMode="auto">
          <a:xfrm>
            <a:off x="5406464" y="4750626"/>
            <a:ext cx="546459" cy="879455"/>
            <a:chOff x="541" y="1257"/>
            <a:chExt cx="384" cy="618"/>
          </a:xfrm>
        </p:grpSpPr>
        <p:sp>
          <p:nvSpPr>
            <p:cNvPr id="85" name="Freeform 55">
              <a:extLst>
                <a:ext uri="{FF2B5EF4-FFF2-40B4-BE49-F238E27FC236}">
                  <a16:creationId xmlns:a16="http://schemas.microsoft.com/office/drawing/2014/main" id="{EBEC2E08-0C38-47D4-A159-CB6D0E5546D0}"/>
                </a:ext>
              </a:extLst>
            </p:cNvPr>
            <p:cNvSpPr>
              <a:spLocks/>
            </p:cNvSpPr>
            <p:nvPr/>
          </p:nvSpPr>
          <p:spPr bwMode="auto">
            <a:xfrm>
              <a:off x="687" y="1556"/>
              <a:ext cx="106" cy="319"/>
            </a:xfrm>
            <a:custGeom>
              <a:avLst/>
              <a:gdLst>
                <a:gd name="T0" fmla="*/ 0 w 106"/>
                <a:gd name="T1" fmla="*/ 319 h 319"/>
                <a:gd name="T2" fmla="*/ 53 w 106"/>
                <a:gd name="T3" fmla="*/ 0 h 319"/>
                <a:gd name="T4" fmla="*/ 106 w 106"/>
                <a:gd name="T5" fmla="*/ 319 h 319"/>
              </a:gdLst>
              <a:ahLst/>
              <a:cxnLst>
                <a:cxn ang="0">
                  <a:pos x="T0" y="T1"/>
                </a:cxn>
                <a:cxn ang="0">
                  <a:pos x="T2" y="T3"/>
                </a:cxn>
                <a:cxn ang="0">
                  <a:pos x="T4" y="T5"/>
                </a:cxn>
              </a:cxnLst>
              <a:rect l="0" t="0" r="r" b="b"/>
              <a:pathLst>
                <a:path w="106" h="319">
                  <a:moveTo>
                    <a:pt x="0" y="319"/>
                  </a:moveTo>
                  <a:lnTo>
                    <a:pt x="53" y="0"/>
                  </a:lnTo>
                  <a:lnTo>
                    <a:pt x="106" y="319"/>
                  </a:ln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86" name="Oval 56">
              <a:extLst>
                <a:ext uri="{FF2B5EF4-FFF2-40B4-BE49-F238E27FC236}">
                  <a16:creationId xmlns:a16="http://schemas.microsoft.com/office/drawing/2014/main" id="{71F4471E-B821-445D-AA02-031408DBCEB1}"/>
                </a:ext>
              </a:extLst>
            </p:cNvPr>
            <p:cNvSpPr>
              <a:spLocks noChangeArrowheads="1"/>
            </p:cNvSpPr>
            <p:nvPr/>
          </p:nvSpPr>
          <p:spPr bwMode="auto">
            <a:xfrm>
              <a:off x="727" y="1443"/>
              <a:ext cx="19" cy="20"/>
            </a:xfrm>
            <a:prstGeom prst="ellipse">
              <a:avLst/>
            </a:prstGeom>
            <a:solidFill>
              <a:srgbClr val="00D2FF"/>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87" name="Freeform 57">
              <a:extLst>
                <a:ext uri="{FF2B5EF4-FFF2-40B4-BE49-F238E27FC236}">
                  <a16:creationId xmlns:a16="http://schemas.microsoft.com/office/drawing/2014/main" id="{D8123BAF-306F-4555-9857-CC05BB3BC534}"/>
                </a:ext>
              </a:extLst>
            </p:cNvPr>
            <p:cNvSpPr>
              <a:spLocks noEditPoints="1"/>
            </p:cNvSpPr>
            <p:nvPr/>
          </p:nvSpPr>
          <p:spPr bwMode="auto">
            <a:xfrm>
              <a:off x="541" y="1257"/>
              <a:ext cx="384" cy="385"/>
            </a:xfrm>
            <a:custGeom>
              <a:avLst/>
              <a:gdLst>
                <a:gd name="T0" fmla="*/ 58 w 58"/>
                <a:gd name="T1" fmla="*/ 29 h 58"/>
                <a:gd name="T2" fmla="*/ 29 w 58"/>
                <a:gd name="T3" fmla="*/ 0 h 58"/>
                <a:gd name="T4" fmla="*/ 0 w 58"/>
                <a:gd name="T5" fmla="*/ 29 h 58"/>
                <a:gd name="T6" fmla="*/ 29 w 58"/>
                <a:gd name="T7" fmla="*/ 58 h 58"/>
                <a:gd name="T8" fmla="*/ 58 w 58"/>
                <a:gd name="T9" fmla="*/ 29 h 58"/>
                <a:gd name="T10" fmla="*/ 49 w 58"/>
                <a:gd name="T11" fmla="*/ 29 h 58"/>
                <a:gd name="T12" fmla="*/ 29 w 58"/>
                <a:gd name="T13" fmla="*/ 10 h 58"/>
                <a:gd name="T14" fmla="*/ 10 w 58"/>
                <a:gd name="T15" fmla="*/ 29 h 58"/>
                <a:gd name="T16" fmla="*/ 29 w 58"/>
                <a:gd name="T17" fmla="*/ 49 h 58"/>
                <a:gd name="T18" fmla="*/ 49 w 58"/>
                <a:gd name="T19" fmla="*/ 29 h 58"/>
                <a:gd name="T20" fmla="*/ 39 w 58"/>
                <a:gd name="T21" fmla="*/ 29 h 58"/>
                <a:gd name="T22" fmla="*/ 29 w 58"/>
                <a:gd name="T23" fmla="*/ 20 h 58"/>
                <a:gd name="T24" fmla="*/ 20 w 58"/>
                <a:gd name="T25" fmla="*/ 29 h 58"/>
                <a:gd name="T26" fmla="*/ 29 w 58"/>
                <a:gd name="T27" fmla="*/ 39 h 58"/>
                <a:gd name="T28" fmla="*/ 39 w 58"/>
                <a:gd name="T2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58" y="29"/>
                  </a:moveTo>
                  <a:cubicBezTo>
                    <a:pt x="58" y="13"/>
                    <a:pt x="45" y="0"/>
                    <a:pt x="29" y="0"/>
                  </a:cubicBezTo>
                  <a:cubicBezTo>
                    <a:pt x="13" y="0"/>
                    <a:pt x="0" y="13"/>
                    <a:pt x="0" y="29"/>
                  </a:cubicBezTo>
                  <a:cubicBezTo>
                    <a:pt x="0" y="45"/>
                    <a:pt x="13" y="58"/>
                    <a:pt x="29" y="58"/>
                  </a:cubicBezTo>
                  <a:cubicBezTo>
                    <a:pt x="45" y="58"/>
                    <a:pt x="58" y="45"/>
                    <a:pt x="58" y="29"/>
                  </a:cubicBezTo>
                  <a:close/>
                  <a:moveTo>
                    <a:pt x="49" y="29"/>
                  </a:moveTo>
                  <a:cubicBezTo>
                    <a:pt x="49" y="19"/>
                    <a:pt x="40" y="10"/>
                    <a:pt x="29" y="10"/>
                  </a:cubicBezTo>
                  <a:cubicBezTo>
                    <a:pt x="19" y="10"/>
                    <a:pt x="10" y="19"/>
                    <a:pt x="10" y="29"/>
                  </a:cubicBezTo>
                  <a:cubicBezTo>
                    <a:pt x="10" y="40"/>
                    <a:pt x="19" y="49"/>
                    <a:pt x="29" y="49"/>
                  </a:cubicBezTo>
                  <a:cubicBezTo>
                    <a:pt x="40" y="49"/>
                    <a:pt x="49" y="40"/>
                    <a:pt x="49" y="29"/>
                  </a:cubicBezTo>
                  <a:close/>
                  <a:moveTo>
                    <a:pt x="39" y="29"/>
                  </a:moveTo>
                  <a:cubicBezTo>
                    <a:pt x="39" y="24"/>
                    <a:pt x="35" y="20"/>
                    <a:pt x="29" y="20"/>
                  </a:cubicBezTo>
                  <a:cubicBezTo>
                    <a:pt x="24" y="20"/>
                    <a:pt x="20" y="24"/>
                    <a:pt x="20" y="29"/>
                  </a:cubicBezTo>
                  <a:cubicBezTo>
                    <a:pt x="20" y="35"/>
                    <a:pt x="24" y="39"/>
                    <a:pt x="29" y="39"/>
                  </a:cubicBezTo>
                  <a:cubicBezTo>
                    <a:pt x="35" y="39"/>
                    <a:pt x="39" y="35"/>
                    <a:pt x="39" y="29"/>
                  </a:cubicBezTo>
                  <a:close/>
                </a:path>
              </a:pathLst>
            </a:custGeom>
            <a:noFill/>
            <a:ln w="6350" cap="flat">
              <a:solidFill>
                <a:srgbClr val="00D2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grpSp>
        <p:nvGrpSpPr>
          <p:cNvPr id="88" name="Group 87">
            <a:extLst>
              <a:ext uri="{FF2B5EF4-FFF2-40B4-BE49-F238E27FC236}">
                <a16:creationId xmlns:a16="http://schemas.microsoft.com/office/drawing/2014/main" id="{A3CD7776-2FD9-4B2E-9FF0-E28D3B8533EB}"/>
              </a:ext>
            </a:extLst>
          </p:cNvPr>
          <p:cNvGrpSpPr/>
          <p:nvPr/>
        </p:nvGrpSpPr>
        <p:grpSpPr>
          <a:xfrm>
            <a:off x="2918558" y="4962989"/>
            <a:ext cx="487421" cy="756671"/>
            <a:chOff x="5892263" y="3494791"/>
            <a:chExt cx="886761" cy="1312833"/>
          </a:xfrm>
        </p:grpSpPr>
        <p:grpSp>
          <p:nvGrpSpPr>
            <p:cNvPr id="89" name="Group 9">
              <a:extLst>
                <a:ext uri="{FF2B5EF4-FFF2-40B4-BE49-F238E27FC236}">
                  <a16:creationId xmlns:a16="http://schemas.microsoft.com/office/drawing/2014/main" id="{1AA2F466-661D-4FF9-8E70-895EA903DFF9}"/>
                </a:ext>
              </a:extLst>
            </p:cNvPr>
            <p:cNvGrpSpPr>
              <a:grpSpLocks noChangeAspect="1"/>
            </p:cNvGrpSpPr>
            <p:nvPr/>
          </p:nvGrpSpPr>
          <p:grpSpPr bwMode="auto">
            <a:xfrm>
              <a:off x="5892263" y="3494791"/>
              <a:ext cx="886761" cy="1312833"/>
              <a:chOff x="2711" y="1376"/>
              <a:chExt cx="333" cy="493"/>
            </a:xfrm>
          </p:grpSpPr>
          <p:sp>
            <p:nvSpPr>
              <p:cNvPr id="104" name="Freeform 10">
                <a:extLst>
                  <a:ext uri="{FF2B5EF4-FFF2-40B4-BE49-F238E27FC236}">
                    <a16:creationId xmlns:a16="http://schemas.microsoft.com/office/drawing/2014/main" id="{D8564442-65A0-437A-9FBD-AAEA2922B226}"/>
                  </a:ext>
                </a:extLst>
              </p:cNvPr>
              <p:cNvSpPr>
                <a:spLocks/>
              </p:cNvSpPr>
              <p:nvPr/>
            </p:nvSpPr>
            <p:spPr bwMode="auto">
              <a:xfrm>
                <a:off x="2995" y="1376"/>
                <a:ext cx="49" cy="30"/>
              </a:xfrm>
              <a:custGeom>
                <a:avLst/>
                <a:gdLst>
                  <a:gd name="T0" fmla="*/ 8 w 10"/>
                  <a:gd name="T1" fmla="*/ 6 h 6"/>
                  <a:gd name="T2" fmla="*/ 3 w 10"/>
                  <a:gd name="T3" fmla="*/ 6 h 6"/>
                  <a:gd name="T4" fmla="*/ 0 w 10"/>
                  <a:gd name="T5" fmla="*/ 3 h 6"/>
                  <a:gd name="T6" fmla="*/ 0 w 10"/>
                  <a:gd name="T7" fmla="*/ 3 h 6"/>
                  <a:gd name="T8" fmla="*/ 3 w 10"/>
                  <a:gd name="T9" fmla="*/ 0 h 6"/>
                  <a:gd name="T10" fmla="*/ 8 w 10"/>
                  <a:gd name="T11" fmla="*/ 0 h 6"/>
                  <a:gd name="T12" fmla="*/ 10 w 10"/>
                  <a:gd name="T13" fmla="*/ 3 h 6"/>
                  <a:gd name="T14" fmla="*/ 10 w 10"/>
                  <a:gd name="T15" fmla="*/ 3 h 6"/>
                  <a:gd name="T16" fmla="*/ 8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8" y="6"/>
                    </a:moveTo>
                    <a:cubicBezTo>
                      <a:pt x="3" y="6"/>
                      <a:pt x="3" y="6"/>
                      <a:pt x="3" y="6"/>
                    </a:cubicBezTo>
                    <a:cubicBezTo>
                      <a:pt x="1" y="6"/>
                      <a:pt x="0" y="4"/>
                      <a:pt x="0" y="3"/>
                    </a:cubicBezTo>
                    <a:cubicBezTo>
                      <a:pt x="0" y="3"/>
                      <a:pt x="0" y="3"/>
                      <a:pt x="0" y="3"/>
                    </a:cubicBezTo>
                    <a:cubicBezTo>
                      <a:pt x="0" y="1"/>
                      <a:pt x="1" y="0"/>
                      <a:pt x="3" y="0"/>
                    </a:cubicBezTo>
                    <a:cubicBezTo>
                      <a:pt x="8" y="0"/>
                      <a:pt x="8" y="0"/>
                      <a:pt x="8" y="0"/>
                    </a:cubicBezTo>
                    <a:cubicBezTo>
                      <a:pt x="9" y="0"/>
                      <a:pt x="10" y="1"/>
                      <a:pt x="10" y="3"/>
                    </a:cubicBezTo>
                    <a:cubicBezTo>
                      <a:pt x="10" y="3"/>
                      <a:pt x="10" y="3"/>
                      <a:pt x="10" y="3"/>
                    </a:cubicBezTo>
                    <a:cubicBezTo>
                      <a:pt x="10" y="4"/>
                      <a:pt x="9"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5" name="Freeform 11">
                <a:extLst>
                  <a:ext uri="{FF2B5EF4-FFF2-40B4-BE49-F238E27FC236}">
                    <a16:creationId xmlns:a16="http://schemas.microsoft.com/office/drawing/2014/main" id="{8DAF733B-0615-4051-AF2B-DD1D393595CA}"/>
                  </a:ext>
                </a:extLst>
              </p:cNvPr>
              <p:cNvSpPr>
                <a:spLocks/>
              </p:cNvSpPr>
              <p:nvPr/>
            </p:nvSpPr>
            <p:spPr bwMode="auto">
              <a:xfrm>
                <a:off x="2711" y="1376"/>
                <a:ext cx="54" cy="30"/>
              </a:xfrm>
              <a:custGeom>
                <a:avLst/>
                <a:gdLst>
                  <a:gd name="T0" fmla="*/ 8 w 11"/>
                  <a:gd name="T1" fmla="*/ 6 h 6"/>
                  <a:gd name="T2" fmla="*/ 3 w 11"/>
                  <a:gd name="T3" fmla="*/ 6 h 6"/>
                  <a:gd name="T4" fmla="*/ 0 w 11"/>
                  <a:gd name="T5" fmla="*/ 3 h 6"/>
                  <a:gd name="T6" fmla="*/ 0 w 11"/>
                  <a:gd name="T7" fmla="*/ 3 h 6"/>
                  <a:gd name="T8" fmla="*/ 3 w 11"/>
                  <a:gd name="T9" fmla="*/ 0 h 6"/>
                  <a:gd name="T10" fmla="*/ 8 w 11"/>
                  <a:gd name="T11" fmla="*/ 0 h 6"/>
                  <a:gd name="T12" fmla="*/ 11 w 11"/>
                  <a:gd name="T13" fmla="*/ 3 h 6"/>
                  <a:gd name="T14" fmla="*/ 11 w 11"/>
                  <a:gd name="T15" fmla="*/ 3 h 6"/>
                  <a:gd name="T16" fmla="*/ 8 w 1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8" y="6"/>
                    </a:moveTo>
                    <a:cubicBezTo>
                      <a:pt x="3" y="6"/>
                      <a:pt x="3" y="6"/>
                      <a:pt x="3" y="6"/>
                    </a:cubicBezTo>
                    <a:cubicBezTo>
                      <a:pt x="2" y="6"/>
                      <a:pt x="0" y="4"/>
                      <a:pt x="0" y="3"/>
                    </a:cubicBezTo>
                    <a:cubicBezTo>
                      <a:pt x="0" y="3"/>
                      <a:pt x="0" y="3"/>
                      <a:pt x="0" y="3"/>
                    </a:cubicBezTo>
                    <a:cubicBezTo>
                      <a:pt x="0" y="1"/>
                      <a:pt x="2" y="0"/>
                      <a:pt x="3" y="0"/>
                    </a:cubicBezTo>
                    <a:cubicBezTo>
                      <a:pt x="8" y="0"/>
                      <a:pt x="8" y="0"/>
                      <a:pt x="8" y="0"/>
                    </a:cubicBezTo>
                    <a:cubicBezTo>
                      <a:pt x="10" y="0"/>
                      <a:pt x="11" y="1"/>
                      <a:pt x="11" y="3"/>
                    </a:cubicBezTo>
                    <a:cubicBezTo>
                      <a:pt x="11" y="3"/>
                      <a:pt x="11" y="3"/>
                      <a:pt x="11" y="3"/>
                    </a:cubicBezTo>
                    <a:cubicBezTo>
                      <a:pt x="11" y="4"/>
                      <a:pt x="10"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6" name="Freeform 12">
                <a:extLst>
                  <a:ext uri="{FF2B5EF4-FFF2-40B4-BE49-F238E27FC236}">
                    <a16:creationId xmlns:a16="http://schemas.microsoft.com/office/drawing/2014/main" id="{A1F3CAF4-6B0A-4307-9833-8505F1C68C78}"/>
                  </a:ext>
                </a:extLst>
              </p:cNvPr>
              <p:cNvSpPr>
                <a:spLocks/>
              </p:cNvSpPr>
              <p:nvPr/>
            </p:nvSpPr>
            <p:spPr bwMode="auto">
              <a:xfrm>
                <a:off x="2878" y="1376"/>
                <a:ext cx="127" cy="493"/>
              </a:xfrm>
              <a:custGeom>
                <a:avLst/>
                <a:gdLst>
                  <a:gd name="T0" fmla="*/ 0 w 26"/>
                  <a:gd name="T1" fmla="*/ 100 h 100"/>
                  <a:gd name="T2" fmla="*/ 0 w 26"/>
                  <a:gd name="T3" fmla="*/ 9 h 100"/>
                  <a:gd name="T4" fmla="*/ 26 w 26"/>
                  <a:gd name="T5" fmla="*/ 0 h 100"/>
                </a:gdLst>
                <a:ahLst/>
                <a:cxnLst>
                  <a:cxn ang="0">
                    <a:pos x="T0" y="T1"/>
                  </a:cxn>
                  <a:cxn ang="0">
                    <a:pos x="T2" y="T3"/>
                  </a:cxn>
                  <a:cxn ang="0">
                    <a:pos x="T4" y="T5"/>
                  </a:cxn>
                </a:cxnLst>
                <a:rect l="0" t="0" r="r" b="b"/>
                <a:pathLst>
                  <a:path w="26" h="100">
                    <a:moveTo>
                      <a:pt x="0" y="100"/>
                    </a:moveTo>
                    <a:cubicBezTo>
                      <a:pt x="0" y="9"/>
                      <a:pt x="0" y="9"/>
                      <a:pt x="0" y="9"/>
                    </a:cubicBezTo>
                    <a:cubicBezTo>
                      <a:pt x="0" y="9"/>
                      <a:pt x="10" y="0"/>
                      <a:pt x="26"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7" name="Freeform 13">
                <a:extLst>
                  <a:ext uri="{FF2B5EF4-FFF2-40B4-BE49-F238E27FC236}">
                    <a16:creationId xmlns:a16="http://schemas.microsoft.com/office/drawing/2014/main" id="{053AC2E5-AC62-4720-8448-14A04EA9FABF}"/>
                  </a:ext>
                </a:extLst>
              </p:cNvPr>
              <p:cNvSpPr>
                <a:spLocks/>
              </p:cNvSpPr>
              <p:nvPr/>
            </p:nvSpPr>
            <p:spPr bwMode="auto">
              <a:xfrm>
                <a:off x="2750" y="1376"/>
                <a:ext cx="128" cy="45"/>
              </a:xfrm>
              <a:custGeom>
                <a:avLst/>
                <a:gdLst>
                  <a:gd name="T0" fmla="*/ 26 w 26"/>
                  <a:gd name="T1" fmla="*/ 9 h 9"/>
                  <a:gd name="T2" fmla="*/ 0 w 26"/>
                  <a:gd name="T3" fmla="*/ 0 h 9"/>
                </a:gdLst>
                <a:ahLst/>
                <a:cxnLst>
                  <a:cxn ang="0">
                    <a:pos x="T0" y="T1"/>
                  </a:cxn>
                  <a:cxn ang="0">
                    <a:pos x="T2" y="T3"/>
                  </a:cxn>
                </a:cxnLst>
                <a:rect l="0" t="0" r="r" b="b"/>
                <a:pathLst>
                  <a:path w="26" h="9">
                    <a:moveTo>
                      <a:pt x="26" y="9"/>
                    </a:moveTo>
                    <a:cubicBezTo>
                      <a:pt x="26" y="9"/>
                      <a:pt x="16" y="0"/>
                      <a:pt x="0"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grpSp>
        <p:grpSp>
          <p:nvGrpSpPr>
            <p:cNvPr id="90" name="Group 89">
              <a:extLst>
                <a:ext uri="{FF2B5EF4-FFF2-40B4-BE49-F238E27FC236}">
                  <a16:creationId xmlns:a16="http://schemas.microsoft.com/office/drawing/2014/main" id="{8427A903-81FA-4046-9994-2B5AD142038A}"/>
                </a:ext>
              </a:extLst>
            </p:cNvPr>
            <p:cNvGrpSpPr/>
            <p:nvPr/>
          </p:nvGrpSpPr>
          <p:grpSpPr>
            <a:xfrm rot="16200000">
              <a:off x="5825989" y="3771251"/>
              <a:ext cx="484200" cy="170945"/>
              <a:chOff x="1946334" y="2355832"/>
              <a:chExt cx="538882" cy="190252"/>
            </a:xfrm>
            <a:noFill/>
          </p:grpSpPr>
          <p:grpSp>
            <p:nvGrpSpPr>
              <p:cNvPr id="94" name="Group 65">
                <a:extLst>
                  <a:ext uri="{FF2B5EF4-FFF2-40B4-BE49-F238E27FC236}">
                    <a16:creationId xmlns:a16="http://schemas.microsoft.com/office/drawing/2014/main" id="{9538CC32-BE75-4295-A306-3FCAF9928B0C}"/>
                  </a:ext>
                </a:extLst>
              </p:cNvPr>
              <p:cNvGrpSpPr>
                <a:grpSpLocks noChangeAspect="1"/>
              </p:cNvGrpSpPr>
              <p:nvPr/>
            </p:nvGrpSpPr>
            <p:grpSpPr bwMode="auto">
              <a:xfrm>
                <a:off x="2294963" y="2355832"/>
                <a:ext cx="190253" cy="190252"/>
                <a:chOff x="2425" y="1321"/>
                <a:chExt cx="408" cy="408"/>
              </a:xfrm>
              <a:grpFill/>
            </p:grpSpPr>
            <p:sp>
              <p:nvSpPr>
                <p:cNvPr id="100" name="Freeform 67">
                  <a:extLst>
                    <a:ext uri="{FF2B5EF4-FFF2-40B4-BE49-F238E27FC236}">
                      <a16:creationId xmlns:a16="http://schemas.microsoft.com/office/drawing/2014/main" id="{14B26A82-5974-4235-9908-A03A7F4C8680}"/>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1" name="Freeform 68">
                  <a:extLst>
                    <a:ext uri="{FF2B5EF4-FFF2-40B4-BE49-F238E27FC236}">
                      <a16:creationId xmlns:a16="http://schemas.microsoft.com/office/drawing/2014/main" id="{7D2445DC-E5E7-4A26-8B2D-D36E44965F87}"/>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2" name="Freeform 69">
                  <a:extLst>
                    <a:ext uri="{FF2B5EF4-FFF2-40B4-BE49-F238E27FC236}">
                      <a16:creationId xmlns:a16="http://schemas.microsoft.com/office/drawing/2014/main" id="{41E023B5-14A4-404C-9D96-FE387BACD917}"/>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3" name="Line 70">
                  <a:extLst>
                    <a:ext uri="{FF2B5EF4-FFF2-40B4-BE49-F238E27FC236}">
                      <a16:creationId xmlns:a16="http://schemas.microsoft.com/office/drawing/2014/main" id="{1B0D5E1B-461C-4141-9B42-E822F29F28C1}"/>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nvGrpSpPr>
              <p:cNvPr id="95" name="Group 65">
                <a:extLst>
                  <a:ext uri="{FF2B5EF4-FFF2-40B4-BE49-F238E27FC236}">
                    <a16:creationId xmlns:a16="http://schemas.microsoft.com/office/drawing/2014/main" id="{5A675611-1EA3-4C94-9A22-7EA36DA721F9}"/>
                  </a:ext>
                </a:extLst>
              </p:cNvPr>
              <p:cNvGrpSpPr>
                <a:grpSpLocks noChangeAspect="1"/>
              </p:cNvGrpSpPr>
              <p:nvPr/>
            </p:nvGrpSpPr>
            <p:grpSpPr bwMode="auto">
              <a:xfrm flipH="1">
                <a:off x="1946334" y="2355832"/>
                <a:ext cx="190253" cy="190252"/>
                <a:chOff x="2425" y="1321"/>
                <a:chExt cx="408" cy="408"/>
              </a:xfrm>
              <a:grpFill/>
            </p:grpSpPr>
            <p:sp>
              <p:nvSpPr>
                <p:cNvPr id="96" name="Freeform 67">
                  <a:extLst>
                    <a:ext uri="{FF2B5EF4-FFF2-40B4-BE49-F238E27FC236}">
                      <a16:creationId xmlns:a16="http://schemas.microsoft.com/office/drawing/2014/main" id="{6A85D551-92BD-42FC-8817-285D5F0B44FC}"/>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7" name="Freeform 68">
                  <a:extLst>
                    <a:ext uri="{FF2B5EF4-FFF2-40B4-BE49-F238E27FC236}">
                      <a16:creationId xmlns:a16="http://schemas.microsoft.com/office/drawing/2014/main" id="{B13B0EB3-3C4E-430C-87E1-C145AC3DC166}"/>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8" name="Freeform 69">
                  <a:extLst>
                    <a:ext uri="{FF2B5EF4-FFF2-40B4-BE49-F238E27FC236}">
                      <a16:creationId xmlns:a16="http://schemas.microsoft.com/office/drawing/2014/main" id="{5567AE59-4FBD-4700-89B5-32ECD7448C2E}"/>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9" name="Line 70">
                  <a:extLst>
                    <a:ext uri="{FF2B5EF4-FFF2-40B4-BE49-F238E27FC236}">
                      <a16:creationId xmlns:a16="http://schemas.microsoft.com/office/drawing/2014/main" id="{5B21CC98-4FE1-4859-A47F-4E092E7F60F3}"/>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grpSp>
          <p:nvGrpSpPr>
            <p:cNvPr id="91" name="Group 90">
              <a:extLst>
                <a:ext uri="{FF2B5EF4-FFF2-40B4-BE49-F238E27FC236}">
                  <a16:creationId xmlns:a16="http://schemas.microsoft.com/office/drawing/2014/main" id="{1050E378-FAA7-4B20-97D9-14005D6907A6}"/>
                </a:ext>
              </a:extLst>
            </p:cNvPr>
            <p:cNvGrpSpPr/>
            <p:nvPr/>
          </p:nvGrpSpPr>
          <p:grpSpPr>
            <a:xfrm rot="16200000">
              <a:off x="6226663" y="3765400"/>
              <a:ext cx="111228" cy="136373"/>
              <a:chOff x="6948435" y="2910091"/>
              <a:chExt cx="173334" cy="327568"/>
            </a:xfrm>
            <a:solidFill>
              <a:schemeClr val="accent5"/>
            </a:solidFill>
          </p:grpSpPr>
          <p:sp>
            <p:nvSpPr>
              <p:cNvPr id="92" name="Rounded Rectangle 113">
                <a:extLst>
                  <a:ext uri="{FF2B5EF4-FFF2-40B4-BE49-F238E27FC236}">
                    <a16:creationId xmlns:a16="http://schemas.microsoft.com/office/drawing/2014/main" id="{6C9AEA45-6E95-4F15-B8F1-54F4F0F58BEE}"/>
                  </a:ext>
                </a:extLst>
              </p:cNvPr>
              <p:cNvSpPr/>
              <p:nvPr/>
            </p:nvSpPr>
            <p:spPr>
              <a:xfrm>
                <a:off x="6948435" y="2910091"/>
                <a:ext cx="173334" cy="284449"/>
              </a:xfrm>
              <a:prstGeom prst="roundRect">
                <a:avLst/>
              </a:prstGeom>
              <a:solidFill>
                <a:schemeClr val="accent3"/>
              </a:solidFill>
              <a:ln w="12700" cmpd="sng">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811333"/>
                <a:endParaRPr lang="en-US" sz="2133" err="1">
                  <a:solidFill>
                    <a:srgbClr val="FFFFFF"/>
                  </a:solidFill>
                </a:endParaRPr>
              </a:p>
            </p:txBody>
          </p:sp>
          <p:cxnSp>
            <p:nvCxnSpPr>
              <p:cNvPr id="93" name="Straight Connector 92">
                <a:extLst>
                  <a:ext uri="{FF2B5EF4-FFF2-40B4-BE49-F238E27FC236}">
                    <a16:creationId xmlns:a16="http://schemas.microsoft.com/office/drawing/2014/main" id="{436309EF-3501-478C-910B-FCA63F9FBCAE}"/>
                  </a:ext>
                </a:extLst>
              </p:cNvPr>
              <p:cNvCxnSpPr/>
              <p:nvPr/>
            </p:nvCxnSpPr>
            <p:spPr>
              <a:xfrm>
                <a:off x="7035606" y="3192028"/>
                <a:ext cx="0" cy="45631"/>
              </a:xfrm>
              <a:prstGeom prst="line">
                <a:avLst/>
              </a:prstGeom>
              <a:grpFill/>
              <a:ln w="12700" cmpd="sng">
                <a:solidFill>
                  <a:schemeClr val="tx2"/>
                </a:solidFill>
              </a:ln>
              <a:effectLst/>
              <a:scene3d>
                <a:camera prst="orthographicFront"/>
                <a:lightRig rig="threePt" dir="t"/>
              </a:scene3d>
              <a:sp3d/>
            </p:spPr>
            <p:style>
              <a:lnRef idx="2">
                <a:schemeClr val="accent1"/>
              </a:lnRef>
              <a:fillRef idx="0">
                <a:schemeClr val="accent1"/>
              </a:fillRef>
              <a:effectRef idx="1">
                <a:schemeClr val="accent1"/>
              </a:effectRef>
              <a:fontRef idx="minor">
                <a:schemeClr val="tx1"/>
              </a:fontRef>
            </p:style>
          </p:cxnSp>
        </p:grpSp>
      </p:grpSp>
      <p:grpSp>
        <p:nvGrpSpPr>
          <p:cNvPr id="109" name="Group 108">
            <a:extLst>
              <a:ext uri="{FF2B5EF4-FFF2-40B4-BE49-F238E27FC236}">
                <a16:creationId xmlns:a16="http://schemas.microsoft.com/office/drawing/2014/main" id="{5324FC47-5FCB-434E-9268-DEE58FD74B2A}"/>
              </a:ext>
            </a:extLst>
          </p:cNvPr>
          <p:cNvGrpSpPr/>
          <p:nvPr/>
        </p:nvGrpSpPr>
        <p:grpSpPr>
          <a:xfrm>
            <a:off x="8965853" y="3518421"/>
            <a:ext cx="504299" cy="665553"/>
            <a:chOff x="417600" y="3468654"/>
            <a:chExt cx="900000" cy="1187784"/>
          </a:xfrm>
        </p:grpSpPr>
        <p:pic>
          <p:nvPicPr>
            <p:cNvPr id="110"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6A8C57E5-4D83-45EA-BEF9-09207F636E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11" name="TextBox 110">
              <a:extLst>
                <a:ext uri="{FF2B5EF4-FFF2-40B4-BE49-F238E27FC236}">
                  <a16:creationId xmlns:a16="http://schemas.microsoft.com/office/drawing/2014/main" id="{9DF31349-968A-4B64-AE61-B7B10CCA4482}"/>
                </a:ext>
              </a:extLst>
            </p:cNvPr>
            <p:cNvSpPr txBox="1"/>
            <p:nvPr/>
          </p:nvSpPr>
          <p:spPr>
            <a:xfrm>
              <a:off x="4176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grpSp>
        <p:nvGrpSpPr>
          <p:cNvPr id="112" name="Group 111">
            <a:extLst>
              <a:ext uri="{FF2B5EF4-FFF2-40B4-BE49-F238E27FC236}">
                <a16:creationId xmlns:a16="http://schemas.microsoft.com/office/drawing/2014/main" id="{518227C5-A31D-4F8A-8147-1A2AF00505CD}"/>
              </a:ext>
            </a:extLst>
          </p:cNvPr>
          <p:cNvGrpSpPr/>
          <p:nvPr/>
        </p:nvGrpSpPr>
        <p:grpSpPr>
          <a:xfrm>
            <a:off x="943876" y="3519264"/>
            <a:ext cx="504299" cy="663866"/>
            <a:chOff x="417600" y="2236195"/>
            <a:chExt cx="900000" cy="1184774"/>
          </a:xfrm>
        </p:grpSpPr>
        <p:pic>
          <p:nvPicPr>
            <p:cNvPr id="113" name="Picture 112" descr="HOME WIFI ICON_Blue Black_RGB.png">
              <a:extLst>
                <a:ext uri="{FF2B5EF4-FFF2-40B4-BE49-F238E27FC236}">
                  <a16:creationId xmlns:a16="http://schemas.microsoft.com/office/drawing/2014/main" id="{C7E24684-DF01-4506-877E-9BE88F12A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00" y="2236195"/>
              <a:ext cx="900000" cy="900000"/>
            </a:xfrm>
            <a:prstGeom prst="rect">
              <a:avLst/>
            </a:prstGeom>
          </p:spPr>
        </p:pic>
        <p:sp>
          <p:nvSpPr>
            <p:cNvPr id="114" name="TextBox 113">
              <a:extLst>
                <a:ext uri="{FF2B5EF4-FFF2-40B4-BE49-F238E27FC236}">
                  <a16:creationId xmlns:a16="http://schemas.microsoft.com/office/drawing/2014/main" id="{3DF01FFF-86F5-4AEF-8FC1-D7A1D411B17E}"/>
                </a:ext>
              </a:extLst>
            </p:cNvPr>
            <p:cNvSpPr txBox="1"/>
            <p:nvPr/>
          </p:nvSpPr>
          <p:spPr>
            <a:xfrm>
              <a:off x="417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Home</a:t>
              </a:r>
            </a:p>
          </p:txBody>
        </p:sp>
      </p:grpSp>
      <p:grpSp>
        <p:nvGrpSpPr>
          <p:cNvPr id="115" name="Group 114">
            <a:extLst>
              <a:ext uri="{FF2B5EF4-FFF2-40B4-BE49-F238E27FC236}">
                <a16:creationId xmlns:a16="http://schemas.microsoft.com/office/drawing/2014/main" id="{01954113-10F2-4965-BD1D-A3DE767D4EBE}"/>
              </a:ext>
            </a:extLst>
          </p:cNvPr>
          <p:cNvGrpSpPr/>
          <p:nvPr/>
        </p:nvGrpSpPr>
        <p:grpSpPr>
          <a:xfrm>
            <a:off x="7321679" y="2668160"/>
            <a:ext cx="504299" cy="663866"/>
            <a:chOff x="4651200" y="2236195"/>
            <a:chExt cx="900000" cy="1184774"/>
          </a:xfrm>
        </p:grpSpPr>
        <p:pic>
          <p:nvPicPr>
            <p:cNvPr id="116" name="Picture 9" descr="\\DML-NAS\DML_Data\1 Live Jobs\Nokia\21314 - Nokia Icon update March 2016\Artwork\NOKIA Network Icons - All PNGs\Blue Black PNG Icons\X JUNCTION ICON_Blue Black_RGB.png">
              <a:extLst>
                <a:ext uri="{FF2B5EF4-FFF2-40B4-BE49-F238E27FC236}">
                  <a16:creationId xmlns:a16="http://schemas.microsoft.com/office/drawing/2014/main" id="{B2614B8D-CA45-463B-ABFB-74759C851C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17" name="TextBox 116">
              <a:extLst>
                <a:ext uri="{FF2B5EF4-FFF2-40B4-BE49-F238E27FC236}">
                  <a16:creationId xmlns:a16="http://schemas.microsoft.com/office/drawing/2014/main" id="{4C8FA47D-DAAC-44FA-8744-E74502D81D4D}"/>
                </a:ext>
              </a:extLst>
            </p:cNvPr>
            <p:cNvSpPr txBox="1"/>
            <p:nvPr/>
          </p:nvSpPr>
          <p:spPr>
            <a:xfrm>
              <a:off x="46512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AMF</a:t>
              </a:r>
            </a:p>
          </p:txBody>
        </p:sp>
      </p:grpSp>
      <p:sp>
        <p:nvSpPr>
          <p:cNvPr id="118" name="Freeform 179">
            <a:extLst>
              <a:ext uri="{FF2B5EF4-FFF2-40B4-BE49-F238E27FC236}">
                <a16:creationId xmlns:a16="http://schemas.microsoft.com/office/drawing/2014/main" id="{04D9E059-6C0C-44E3-A9D8-704F46D15388}"/>
              </a:ext>
            </a:extLst>
          </p:cNvPr>
          <p:cNvSpPr>
            <a:spLocks/>
          </p:cNvSpPr>
          <p:nvPr/>
        </p:nvSpPr>
        <p:spPr bwMode="auto">
          <a:xfrm>
            <a:off x="5886330" y="933564"/>
            <a:ext cx="5032759" cy="3290645"/>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19" name="Group 118">
            <a:extLst>
              <a:ext uri="{FF2B5EF4-FFF2-40B4-BE49-F238E27FC236}">
                <a16:creationId xmlns:a16="http://schemas.microsoft.com/office/drawing/2014/main" id="{2B16F06F-EA08-499A-936A-B556D1E1D587}"/>
              </a:ext>
            </a:extLst>
          </p:cNvPr>
          <p:cNvGrpSpPr/>
          <p:nvPr/>
        </p:nvGrpSpPr>
        <p:grpSpPr>
          <a:xfrm>
            <a:off x="8965853" y="2663971"/>
            <a:ext cx="504299" cy="665553"/>
            <a:chOff x="417600" y="3468654"/>
            <a:chExt cx="900000" cy="1187783"/>
          </a:xfrm>
        </p:grpSpPr>
        <p:pic>
          <p:nvPicPr>
            <p:cNvPr id="120"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CEA5799C-92AA-4FC9-9BF9-FFD7425A13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21" name="TextBox 120">
              <a:extLst>
                <a:ext uri="{FF2B5EF4-FFF2-40B4-BE49-F238E27FC236}">
                  <a16:creationId xmlns:a16="http://schemas.microsoft.com/office/drawing/2014/main" id="{68983844-2FDB-42C9-A6F9-59EBFB054195}"/>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SMF</a:t>
              </a:r>
            </a:p>
          </p:txBody>
        </p:sp>
      </p:grpSp>
      <p:cxnSp>
        <p:nvCxnSpPr>
          <p:cNvPr id="122" name="Straight Connector 121">
            <a:extLst>
              <a:ext uri="{FF2B5EF4-FFF2-40B4-BE49-F238E27FC236}">
                <a16:creationId xmlns:a16="http://schemas.microsoft.com/office/drawing/2014/main" id="{EF914B89-47EA-416D-8CF5-FC120419AA45}"/>
              </a:ext>
            </a:extLst>
          </p:cNvPr>
          <p:cNvCxnSpPr>
            <a:cxnSpLocks/>
          </p:cNvCxnSpPr>
          <p:nvPr/>
        </p:nvCxnSpPr>
        <p:spPr>
          <a:xfrm>
            <a:off x="9218003" y="3168269"/>
            <a:ext cx="0" cy="350152"/>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14235B9-473F-4EE7-93A4-DADCEA1FE186}"/>
              </a:ext>
            </a:extLst>
          </p:cNvPr>
          <p:cNvCxnSpPr>
            <a:cxnSpLocks/>
            <a:endCxn id="113" idx="3"/>
          </p:cNvCxnSpPr>
          <p:nvPr/>
        </p:nvCxnSpPr>
        <p:spPr>
          <a:xfrm flipH="1">
            <a:off x="1448175" y="3770571"/>
            <a:ext cx="7517679" cy="843"/>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24" name="Group 42">
            <a:extLst>
              <a:ext uri="{FF2B5EF4-FFF2-40B4-BE49-F238E27FC236}">
                <a16:creationId xmlns:a16="http://schemas.microsoft.com/office/drawing/2014/main" id="{021D40E5-1D4F-4913-AA30-DD9564D8C59E}"/>
              </a:ext>
            </a:extLst>
          </p:cNvPr>
          <p:cNvGrpSpPr>
            <a:grpSpLocks noChangeAspect="1"/>
          </p:cNvGrpSpPr>
          <p:nvPr/>
        </p:nvGrpSpPr>
        <p:grpSpPr bwMode="auto">
          <a:xfrm>
            <a:off x="11213568" y="3411210"/>
            <a:ext cx="657649" cy="666589"/>
            <a:chOff x="2608" y="1342"/>
            <a:chExt cx="515" cy="522"/>
          </a:xfrm>
        </p:grpSpPr>
        <p:sp>
          <p:nvSpPr>
            <p:cNvPr id="125" name="Oval 43">
              <a:extLst>
                <a:ext uri="{FF2B5EF4-FFF2-40B4-BE49-F238E27FC236}">
                  <a16:creationId xmlns:a16="http://schemas.microsoft.com/office/drawing/2014/main" id="{E4B2AC3F-5CE3-489B-BA97-41576B648444}"/>
                </a:ext>
              </a:extLst>
            </p:cNvPr>
            <p:cNvSpPr>
              <a:spLocks noChangeArrowheads="1"/>
            </p:cNvSpPr>
            <p:nvPr/>
          </p:nvSpPr>
          <p:spPr bwMode="auto">
            <a:xfrm>
              <a:off x="2652" y="1386"/>
              <a:ext cx="456" cy="458"/>
            </a:xfrm>
            <a:prstGeom prst="ellipse">
              <a:avLst/>
            </a:pr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6" name="Line 44">
              <a:extLst>
                <a:ext uri="{FF2B5EF4-FFF2-40B4-BE49-F238E27FC236}">
                  <a16:creationId xmlns:a16="http://schemas.microsoft.com/office/drawing/2014/main" id="{03022C11-997D-421B-AC23-6C18D14D9001}"/>
                </a:ext>
              </a:extLst>
            </p:cNvPr>
            <p:cNvSpPr>
              <a:spLocks noChangeShapeType="1"/>
            </p:cNvSpPr>
            <p:nvPr/>
          </p:nvSpPr>
          <p:spPr bwMode="auto">
            <a:xfrm>
              <a:off x="2652" y="1618"/>
              <a:ext cx="456" cy="0"/>
            </a:xfrm>
            <a:prstGeom prst="line">
              <a:avLst/>
            </a:prstGeom>
            <a:noFill/>
            <a:ln w="6350" cap="flat">
              <a:solidFill>
                <a:srgbClr val="001135"/>
              </a:solidFill>
              <a:prstDash val="solid"/>
              <a:miter lim="800000"/>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45">
              <a:extLst>
                <a:ext uri="{FF2B5EF4-FFF2-40B4-BE49-F238E27FC236}">
                  <a16:creationId xmlns:a16="http://schemas.microsoft.com/office/drawing/2014/main" id="{1A782239-769F-4A09-9A5D-CC704C0DE3F7}"/>
                </a:ext>
              </a:extLst>
            </p:cNvPr>
            <p:cNvSpPr>
              <a:spLocks/>
            </p:cNvSpPr>
            <p:nvPr/>
          </p:nvSpPr>
          <p:spPr bwMode="auto">
            <a:xfrm>
              <a:off x="2706" y="1731"/>
              <a:ext cx="348" cy="29"/>
            </a:xfrm>
            <a:custGeom>
              <a:avLst/>
              <a:gdLst>
                <a:gd name="T0" fmla="*/ 71 w 71"/>
                <a:gd name="T1" fmla="*/ 6 h 6"/>
                <a:gd name="T2" fmla="*/ 35 w 71"/>
                <a:gd name="T3" fmla="*/ 0 h 6"/>
                <a:gd name="T4" fmla="*/ 0 w 71"/>
                <a:gd name="T5" fmla="*/ 6 h 6"/>
              </a:gdLst>
              <a:ahLst/>
              <a:cxnLst>
                <a:cxn ang="0">
                  <a:pos x="T0" y="T1"/>
                </a:cxn>
                <a:cxn ang="0">
                  <a:pos x="T2" y="T3"/>
                </a:cxn>
                <a:cxn ang="0">
                  <a:pos x="T4" y="T5"/>
                </a:cxn>
              </a:cxnLst>
              <a:rect l="0" t="0" r="r" b="b"/>
              <a:pathLst>
                <a:path w="71" h="6">
                  <a:moveTo>
                    <a:pt x="71" y="6"/>
                  </a:moveTo>
                  <a:cubicBezTo>
                    <a:pt x="62" y="2"/>
                    <a:pt x="49" y="0"/>
                    <a:pt x="35" y="0"/>
                  </a:cubicBezTo>
                  <a:cubicBezTo>
                    <a:pt x="22" y="0"/>
                    <a:pt x="9" y="2"/>
                    <a:pt x="0" y="6"/>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46">
              <a:extLst>
                <a:ext uri="{FF2B5EF4-FFF2-40B4-BE49-F238E27FC236}">
                  <a16:creationId xmlns:a16="http://schemas.microsoft.com/office/drawing/2014/main" id="{8BEF48CE-915C-4160-AE1F-63EF5204BD5B}"/>
                </a:ext>
              </a:extLst>
            </p:cNvPr>
            <p:cNvSpPr>
              <a:spLocks/>
            </p:cNvSpPr>
            <p:nvPr/>
          </p:nvSpPr>
          <p:spPr bwMode="auto">
            <a:xfrm>
              <a:off x="2706" y="1475"/>
              <a:ext cx="348" cy="29"/>
            </a:xfrm>
            <a:custGeom>
              <a:avLst/>
              <a:gdLst>
                <a:gd name="T0" fmla="*/ 0 w 71"/>
                <a:gd name="T1" fmla="*/ 0 h 6"/>
                <a:gd name="T2" fmla="*/ 35 w 71"/>
                <a:gd name="T3" fmla="*/ 6 h 6"/>
                <a:gd name="T4" fmla="*/ 71 w 71"/>
                <a:gd name="T5" fmla="*/ 0 h 6"/>
              </a:gdLst>
              <a:ahLst/>
              <a:cxnLst>
                <a:cxn ang="0">
                  <a:pos x="T0" y="T1"/>
                </a:cxn>
                <a:cxn ang="0">
                  <a:pos x="T2" y="T3"/>
                </a:cxn>
                <a:cxn ang="0">
                  <a:pos x="T4" y="T5"/>
                </a:cxn>
              </a:cxnLst>
              <a:rect l="0" t="0" r="r" b="b"/>
              <a:pathLst>
                <a:path w="71" h="6">
                  <a:moveTo>
                    <a:pt x="0" y="0"/>
                  </a:moveTo>
                  <a:cubicBezTo>
                    <a:pt x="9" y="4"/>
                    <a:pt x="22" y="6"/>
                    <a:pt x="35" y="6"/>
                  </a:cubicBezTo>
                  <a:cubicBezTo>
                    <a:pt x="49" y="6"/>
                    <a:pt x="62" y="4"/>
                    <a:pt x="71" y="0"/>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47">
              <a:extLst>
                <a:ext uri="{FF2B5EF4-FFF2-40B4-BE49-F238E27FC236}">
                  <a16:creationId xmlns:a16="http://schemas.microsoft.com/office/drawing/2014/main" id="{614EAB4A-EA0B-45EB-83B3-F6AEB2CCC768}"/>
                </a:ext>
              </a:extLst>
            </p:cNvPr>
            <p:cNvSpPr>
              <a:spLocks/>
            </p:cNvSpPr>
            <p:nvPr/>
          </p:nvSpPr>
          <p:spPr bwMode="auto">
            <a:xfrm>
              <a:off x="2799" y="1386"/>
              <a:ext cx="83" cy="458"/>
            </a:xfrm>
            <a:custGeom>
              <a:avLst/>
              <a:gdLst>
                <a:gd name="T0" fmla="*/ 17 w 17"/>
                <a:gd name="T1" fmla="*/ 0 h 93"/>
                <a:gd name="T2" fmla="*/ 0 w 17"/>
                <a:gd name="T3" fmla="*/ 47 h 93"/>
                <a:gd name="T4" fmla="*/ 17 w 17"/>
                <a:gd name="T5" fmla="*/ 93 h 93"/>
              </a:gdLst>
              <a:ahLst/>
              <a:cxnLst>
                <a:cxn ang="0">
                  <a:pos x="T0" y="T1"/>
                </a:cxn>
                <a:cxn ang="0">
                  <a:pos x="T2" y="T3"/>
                </a:cxn>
                <a:cxn ang="0">
                  <a:pos x="T4" y="T5"/>
                </a:cxn>
              </a:cxnLst>
              <a:rect l="0" t="0" r="r" b="b"/>
              <a:pathLst>
                <a:path w="17" h="93">
                  <a:moveTo>
                    <a:pt x="17" y="0"/>
                  </a:moveTo>
                  <a:cubicBezTo>
                    <a:pt x="7" y="10"/>
                    <a:pt x="0" y="27"/>
                    <a:pt x="0" y="47"/>
                  </a:cubicBezTo>
                  <a:cubicBezTo>
                    <a:pt x="0" y="66"/>
                    <a:pt x="7" y="83"/>
                    <a:pt x="17" y="93"/>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48">
              <a:extLst>
                <a:ext uri="{FF2B5EF4-FFF2-40B4-BE49-F238E27FC236}">
                  <a16:creationId xmlns:a16="http://schemas.microsoft.com/office/drawing/2014/main" id="{CF2C3D81-CB0D-46FA-8E32-B05F4ACA6BD1}"/>
                </a:ext>
              </a:extLst>
            </p:cNvPr>
            <p:cNvSpPr>
              <a:spLocks/>
            </p:cNvSpPr>
            <p:nvPr/>
          </p:nvSpPr>
          <p:spPr bwMode="auto">
            <a:xfrm>
              <a:off x="2882" y="1386"/>
              <a:ext cx="79" cy="458"/>
            </a:xfrm>
            <a:custGeom>
              <a:avLst/>
              <a:gdLst>
                <a:gd name="T0" fmla="*/ 0 w 16"/>
                <a:gd name="T1" fmla="*/ 0 h 93"/>
                <a:gd name="T2" fmla="*/ 16 w 16"/>
                <a:gd name="T3" fmla="*/ 47 h 93"/>
                <a:gd name="T4" fmla="*/ 0 w 16"/>
                <a:gd name="T5" fmla="*/ 93 h 93"/>
              </a:gdLst>
              <a:ahLst/>
              <a:cxnLst>
                <a:cxn ang="0">
                  <a:pos x="T0" y="T1"/>
                </a:cxn>
                <a:cxn ang="0">
                  <a:pos x="T2" y="T3"/>
                </a:cxn>
                <a:cxn ang="0">
                  <a:pos x="T4" y="T5"/>
                </a:cxn>
              </a:cxnLst>
              <a:rect l="0" t="0" r="r" b="b"/>
              <a:pathLst>
                <a:path w="16" h="93">
                  <a:moveTo>
                    <a:pt x="0" y="0"/>
                  </a:moveTo>
                  <a:cubicBezTo>
                    <a:pt x="10" y="10"/>
                    <a:pt x="16" y="27"/>
                    <a:pt x="16" y="47"/>
                  </a:cubicBezTo>
                  <a:cubicBezTo>
                    <a:pt x="16" y="66"/>
                    <a:pt x="10" y="83"/>
                    <a:pt x="0" y="93"/>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49">
              <a:extLst>
                <a:ext uri="{FF2B5EF4-FFF2-40B4-BE49-F238E27FC236}">
                  <a16:creationId xmlns:a16="http://schemas.microsoft.com/office/drawing/2014/main" id="{ECC84426-F721-4226-8602-A60E5506BC73}"/>
                </a:ext>
              </a:extLst>
            </p:cNvPr>
            <p:cNvSpPr>
              <a:spLocks/>
            </p:cNvSpPr>
            <p:nvPr/>
          </p:nvSpPr>
          <p:spPr bwMode="auto">
            <a:xfrm>
              <a:off x="2608" y="1342"/>
              <a:ext cx="515" cy="522"/>
            </a:xfrm>
            <a:custGeom>
              <a:avLst/>
              <a:gdLst>
                <a:gd name="T0" fmla="*/ 102 w 105"/>
                <a:gd name="T1" fmla="*/ 35 h 106"/>
                <a:gd name="T2" fmla="*/ 100 w 105"/>
                <a:gd name="T3" fmla="*/ 11 h 106"/>
                <a:gd name="T4" fmla="*/ 37 w 105"/>
                <a:gd name="T5" fmla="*/ 37 h 106"/>
                <a:gd name="T6" fmla="*/ 10 w 105"/>
                <a:gd name="T7" fmla="*/ 101 h 106"/>
                <a:gd name="T8" fmla="*/ 35 w 105"/>
                <a:gd name="T9" fmla="*/ 102 h 106"/>
              </a:gdLst>
              <a:ahLst/>
              <a:cxnLst>
                <a:cxn ang="0">
                  <a:pos x="T0" y="T1"/>
                </a:cxn>
                <a:cxn ang="0">
                  <a:pos x="T2" y="T3"/>
                </a:cxn>
                <a:cxn ang="0">
                  <a:pos x="T4" y="T5"/>
                </a:cxn>
                <a:cxn ang="0">
                  <a:pos x="T6" y="T7"/>
                </a:cxn>
                <a:cxn ang="0">
                  <a:pos x="T8" y="T9"/>
                </a:cxn>
              </a:cxnLst>
              <a:rect l="0" t="0" r="r" b="b"/>
              <a:pathLst>
                <a:path w="105" h="106">
                  <a:moveTo>
                    <a:pt x="102" y="35"/>
                  </a:moveTo>
                  <a:cubicBezTo>
                    <a:pt x="105" y="24"/>
                    <a:pt x="105" y="16"/>
                    <a:pt x="100" y="11"/>
                  </a:cubicBezTo>
                  <a:cubicBezTo>
                    <a:pt x="90" y="0"/>
                    <a:pt x="61" y="12"/>
                    <a:pt x="37" y="37"/>
                  </a:cubicBezTo>
                  <a:cubicBezTo>
                    <a:pt x="12" y="62"/>
                    <a:pt x="0" y="90"/>
                    <a:pt x="10" y="101"/>
                  </a:cubicBezTo>
                  <a:cubicBezTo>
                    <a:pt x="15" y="106"/>
                    <a:pt x="24" y="106"/>
                    <a:pt x="35" y="102"/>
                  </a:cubicBezTo>
                </a:path>
              </a:pathLst>
            </a:custGeom>
            <a:noFill/>
            <a:ln w="6350" cap="rnd">
              <a:solidFill>
                <a:srgbClr val="00C9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cxnSp>
        <p:nvCxnSpPr>
          <p:cNvPr id="132" name="Straight Connector 131">
            <a:extLst>
              <a:ext uri="{FF2B5EF4-FFF2-40B4-BE49-F238E27FC236}">
                <a16:creationId xmlns:a16="http://schemas.microsoft.com/office/drawing/2014/main" id="{7BFB4A88-5707-4DDE-BA4F-8AADEE4B7CFB}"/>
              </a:ext>
            </a:extLst>
          </p:cNvPr>
          <p:cNvCxnSpPr>
            <a:cxnSpLocks/>
          </p:cNvCxnSpPr>
          <p:nvPr/>
        </p:nvCxnSpPr>
        <p:spPr>
          <a:xfrm flipV="1">
            <a:off x="9470152" y="3759824"/>
            <a:ext cx="1799603" cy="10747"/>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Elbow Connector 23">
            <a:extLst>
              <a:ext uri="{FF2B5EF4-FFF2-40B4-BE49-F238E27FC236}">
                <a16:creationId xmlns:a16="http://schemas.microsoft.com/office/drawing/2014/main" id="{46B5C86D-22B1-4ED1-9005-DAAF29D4BE7E}"/>
              </a:ext>
            </a:extLst>
          </p:cNvPr>
          <p:cNvCxnSpPr>
            <a:cxnSpLocks/>
            <a:endCxn id="113" idx="0"/>
          </p:cNvCxnSpPr>
          <p:nvPr/>
        </p:nvCxnSpPr>
        <p:spPr>
          <a:xfrm rot="10800000" flipV="1">
            <a:off x="1196026" y="2920309"/>
            <a:ext cx="6125653" cy="598955"/>
          </a:xfrm>
          <a:prstGeom prst="bentConnector2">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F4106884-CA4B-4130-A651-A3B066B6841B}"/>
              </a:ext>
            </a:extLst>
          </p:cNvPr>
          <p:cNvGrpSpPr/>
          <p:nvPr/>
        </p:nvGrpSpPr>
        <p:grpSpPr>
          <a:xfrm>
            <a:off x="2933591" y="3480606"/>
            <a:ext cx="504299" cy="663867"/>
            <a:chOff x="4651200" y="2236195"/>
            <a:chExt cx="900000" cy="1184775"/>
          </a:xfrm>
        </p:grpSpPr>
        <p:pic>
          <p:nvPicPr>
            <p:cNvPr id="138"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C5225303-EA92-40D8-8B2B-BDADDBF4B3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39" name="TextBox 138">
              <a:extLst>
                <a:ext uri="{FF2B5EF4-FFF2-40B4-BE49-F238E27FC236}">
                  <a16:creationId xmlns:a16="http://schemas.microsoft.com/office/drawing/2014/main" id="{C754F825-F980-4054-8562-942EDB4D6B7C}"/>
                </a:ext>
              </a:extLst>
            </p:cNvPr>
            <p:cNvSpPr txBox="1"/>
            <p:nvPr/>
          </p:nvSpPr>
          <p:spPr>
            <a:xfrm>
              <a:off x="4651200" y="3182836"/>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FWA</a:t>
              </a:r>
            </a:p>
          </p:txBody>
        </p:sp>
      </p:grpSp>
      <p:cxnSp>
        <p:nvCxnSpPr>
          <p:cNvPr id="140" name="Straight Connector 139">
            <a:extLst>
              <a:ext uri="{FF2B5EF4-FFF2-40B4-BE49-F238E27FC236}">
                <a16:creationId xmlns:a16="http://schemas.microsoft.com/office/drawing/2014/main" id="{B52373A0-61F6-4486-82C8-29CC408A84CB}"/>
              </a:ext>
            </a:extLst>
          </p:cNvPr>
          <p:cNvCxnSpPr>
            <a:cxnSpLocks/>
          </p:cNvCxnSpPr>
          <p:nvPr/>
        </p:nvCxnSpPr>
        <p:spPr>
          <a:xfrm flipV="1">
            <a:off x="3437890" y="2920310"/>
            <a:ext cx="3883789" cy="812444"/>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962544A-5C4C-4C22-81B7-82FE83609F36}"/>
              </a:ext>
            </a:extLst>
          </p:cNvPr>
          <p:cNvGrpSpPr/>
          <p:nvPr/>
        </p:nvGrpSpPr>
        <p:grpSpPr>
          <a:xfrm>
            <a:off x="8305739" y="1260289"/>
            <a:ext cx="504299" cy="665553"/>
            <a:chOff x="4651200" y="3468654"/>
            <a:chExt cx="900000" cy="1187784"/>
          </a:xfrm>
        </p:grpSpPr>
        <p:sp>
          <p:nvSpPr>
            <p:cNvPr id="142" name="TextBox 141">
              <a:extLst>
                <a:ext uri="{FF2B5EF4-FFF2-40B4-BE49-F238E27FC236}">
                  <a16:creationId xmlns:a16="http://schemas.microsoft.com/office/drawing/2014/main" id="{C40FAD82-354A-4DDC-A00B-0586726288F1}"/>
                </a:ext>
              </a:extLst>
            </p:cNvPr>
            <p:cNvSpPr txBox="1"/>
            <p:nvPr/>
          </p:nvSpPr>
          <p:spPr>
            <a:xfrm>
              <a:off x="46512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PCF</a:t>
              </a:r>
            </a:p>
          </p:txBody>
        </p:sp>
        <p:pic>
          <p:nvPicPr>
            <p:cNvPr id="143" name="Picture 142" descr="RACK ICON_Blue Black_RGB.png">
              <a:extLst>
                <a:ext uri="{FF2B5EF4-FFF2-40B4-BE49-F238E27FC236}">
                  <a16:creationId xmlns:a16="http://schemas.microsoft.com/office/drawing/2014/main" id="{9622AA41-D842-4E7A-A422-AD1525095A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200" y="3468654"/>
              <a:ext cx="900000" cy="900000"/>
            </a:xfrm>
            <a:prstGeom prst="rect">
              <a:avLst/>
            </a:prstGeom>
          </p:spPr>
        </p:pic>
      </p:grpSp>
      <p:grpSp>
        <p:nvGrpSpPr>
          <p:cNvPr id="144" name="Group 143">
            <a:extLst>
              <a:ext uri="{FF2B5EF4-FFF2-40B4-BE49-F238E27FC236}">
                <a16:creationId xmlns:a16="http://schemas.microsoft.com/office/drawing/2014/main" id="{AF0F697D-EAF4-47C2-B816-002CE39B61BC}"/>
              </a:ext>
            </a:extLst>
          </p:cNvPr>
          <p:cNvGrpSpPr/>
          <p:nvPr/>
        </p:nvGrpSpPr>
        <p:grpSpPr>
          <a:xfrm>
            <a:off x="8885671" y="1504623"/>
            <a:ext cx="504299" cy="665553"/>
            <a:chOff x="417600" y="3468654"/>
            <a:chExt cx="900000" cy="1187783"/>
          </a:xfrm>
        </p:grpSpPr>
        <p:pic>
          <p:nvPicPr>
            <p:cNvPr id="145"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7A674A1F-1073-45BC-A286-4BA560551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46" name="TextBox 145">
              <a:extLst>
                <a:ext uri="{FF2B5EF4-FFF2-40B4-BE49-F238E27FC236}">
                  <a16:creationId xmlns:a16="http://schemas.microsoft.com/office/drawing/2014/main" id="{40D3231F-17C2-45F2-91F8-12A0BB9545E2}"/>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NRF</a:t>
              </a:r>
            </a:p>
          </p:txBody>
        </p:sp>
      </p:grpSp>
      <p:grpSp>
        <p:nvGrpSpPr>
          <p:cNvPr id="147" name="Group 146">
            <a:extLst>
              <a:ext uri="{FF2B5EF4-FFF2-40B4-BE49-F238E27FC236}">
                <a16:creationId xmlns:a16="http://schemas.microsoft.com/office/drawing/2014/main" id="{2594F890-B08E-4330-97B8-AF0CCF28534B}"/>
              </a:ext>
            </a:extLst>
          </p:cNvPr>
          <p:cNvGrpSpPr/>
          <p:nvPr/>
        </p:nvGrpSpPr>
        <p:grpSpPr>
          <a:xfrm>
            <a:off x="7179004" y="2008375"/>
            <a:ext cx="504299" cy="663866"/>
            <a:chOff x="5709600" y="2236195"/>
            <a:chExt cx="900000" cy="1184774"/>
          </a:xfrm>
        </p:grpSpPr>
        <p:pic>
          <p:nvPicPr>
            <p:cNvPr id="148" name="Picture 2" descr="\\DML-NAS\DML_Data\1 Live Jobs\Nokia\21314 - Nokia Icon update March 2016\Artwork\NOKIA Network Icons - All PNGs\Blue Black PNG Icons\SERVER ICON_Blue Black_RGB.png">
              <a:extLst>
                <a:ext uri="{FF2B5EF4-FFF2-40B4-BE49-F238E27FC236}">
                  <a16:creationId xmlns:a16="http://schemas.microsoft.com/office/drawing/2014/main" id="{06CD1C71-6A58-4CE7-A294-0FAB21F023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9600" y="2236195"/>
              <a:ext cx="900000" cy="900001"/>
            </a:xfrm>
            <a:prstGeom prst="rect">
              <a:avLst/>
            </a:prstGeom>
            <a:noFill/>
            <a:extLst>
              <a:ext uri="{909E8E84-426E-40dd-AFC4-6F175D3DCCD1}">
                <a14:hiddenFill xmlns:a14="http://schemas.microsoft.com/office/drawing/2010/main" xmlns="">
                  <a:solidFill>
                    <a:srgbClr val="FFFFFF"/>
                  </a:solidFill>
                </a14:hiddenFill>
              </a:ext>
            </a:extLst>
          </p:spPr>
        </p:pic>
        <p:sp>
          <p:nvSpPr>
            <p:cNvPr id="149" name="TextBox 148">
              <a:extLst>
                <a:ext uri="{FF2B5EF4-FFF2-40B4-BE49-F238E27FC236}">
                  <a16:creationId xmlns:a16="http://schemas.microsoft.com/office/drawing/2014/main" id="{D5BE848A-C19D-4FBF-9FB5-0CB2079DC330}"/>
                </a:ext>
              </a:extLst>
            </p:cNvPr>
            <p:cNvSpPr txBox="1"/>
            <p:nvPr/>
          </p:nvSpPr>
          <p:spPr>
            <a:xfrm>
              <a:off x="5709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UDM</a:t>
              </a:r>
            </a:p>
          </p:txBody>
        </p:sp>
      </p:grpSp>
      <p:sp>
        <p:nvSpPr>
          <p:cNvPr id="151" name="Freeform 110">
            <a:extLst>
              <a:ext uri="{FF2B5EF4-FFF2-40B4-BE49-F238E27FC236}">
                <a16:creationId xmlns:a16="http://schemas.microsoft.com/office/drawing/2014/main" id="{78272F45-FA18-4664-92B4-D718DCD246C2}"/>
              </a:ext>
            </a:extLst>
          </p:cNvPr>
          <p:cNvSpPr>
            <a:spLocks noChangeArrowheads="1"/>
          </p:cNvSpPr>
          <p:nvPr/>
        </p:nvSpPr>
        <p:spPr bwMode="auto">
          <a:xfrm>
            <a:off x="468709" y="4229051"/>
            <a:ext cx="1494915" cy="999829"/>
          </a:xfrm>
          <a:custGeom>
            <a:avLst/>
            <a:gdLst>
              <a:gd name="T0" fmla="*/ 2613 w 2729"/>
              <a:gd name="T1" fmla="*/ 1823 h 1824"/>
              <a:gd name="T2" fmla="*/ 2613 w 2729"/>
              <a:gd name="T3" fmla="*/ 1823 h 1824"/>
              <a:gd name="T4" fmla="*/ 128 w 2729"/>
              <a:gd name="T5" fmla="*/ 1823 h 1824"/>
              <a:gd name="T6" fmla="*/ 0 w 2729"/>
              <a:gd name="T7" fmla="*/ 1709 h 1824"/>
              <a:gd name="T8" fmla="*/ 0 w 2729"/>
              <a:gd name="T9" fmla="*/ 115 h 1824"/>
              <a:gd name="T10" fmla="*/ 128 w 2729"/>
              <a:gd name="T11" fmla="*/ 0 h 1824"/>
              <a:gd name="T12" fmla="*/ 2613 w 2729"/>
              <a:gd name="T13" fmla="*/ 0 h 1824"/>
              <a:gd name="T14" fmla="*/ 2728 w 2729"/>
              <a:gd name="T15" fmla="*/ 115 h 1824"/>
              <a:gd name="T16" fmla="*/ 2728 w 2729"/>
              <a:gd name="T17" fmla="*/ 1709 h 1824"/>
              <a:gd name="T18" fmla="*/ 2613 w 2729"/>
              <a:gd name="T19" fmla="*/ 1823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1824">
                <a:moveTo>
                  <a:pt x="2613" y="1823"/>
                </a:moveTo>
                <a:lnTo>
                  <a:pt x="2613" y="1823"/>
                </a:lnTo>
                <a:cubicBezTo>
                  <a:pt x="128" y="1823"/>
                  <a:pt x="128" y="1823"/>
                  <a:pt x="128" y="1823"/>
                </a:cubicBezTo>
                <a:cubicBezTo>
                  <a:pt x="64" y="1823"/>
                  <a:pt x="0" y="1772"/>
                  <a:pt x="0" y="1709"/>
                </a:cubicBezTo>
                <a:cubicBezTo>
                  <a:pt x="0" y="115"/>
                  <a:pt x="0" y="115"/>
                  <a:pt x="0" y="115"/>
                </a:cubicBezTo>
                <a:cubicBezTo>
                  <a:pt x="0" y="51"/>
                  <a:pt x="64" y="0"/>
                  <a:pt x="128" y="0"/>
                </a:cubicBezTo>
                <a:cubicBezTo>
                  <a:pt x="2613" y="0"/>
                  <a:pt x="2613" y="0"/>
                  <a:pt x="2613" y="0"/>
                </a:cubicBezTo>
                <a:cubicBezTo>
                  <a:pt x="2677" y="0"/>
                  <a:pt x="2728" y="51"/>
                  <a:pt x="2728" y="115"/>
                </a:cubicBezTo>
                <a:cubicBezTo>
                  <a:pt x="2728" y="1709"/>
                  <a:pt x="2728" y="1709"/>
                  <a:pt x="2728" y="1709"/>
                </a:cubicBezTo>
                <a:cubicBezTo>
                  <a:pt x="2728" y="1772"/>
                  <a:pt x="2677" y="1823"/>
                  <a:pt x="2613" y="1823"/>
                </a:cubicBezTo>
              </a:path>
            </a:pathLst>
          </a:custGeom>
          <a:solidFill>
            <a:srgbClr val="FFFFFF"/>
          </a:solidFill>
          <a:ln w="6350" cap="flat">
            <a:solidFill>
              <a:srgbClr val="00C9FF"/>
            </a:solidFill>
            <a:bevel/>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52" name="Freeform 111">
            <a:extLst>
              <a:ext uri="{FF2B5EF4-FFF2-40B4-BE49-F238E27FC236}">
                <a16:creationId xmlns:a16="http://schemas.microsoft.com/office/drawing/2014/main" id="{CBFECB65-521B-47BB-AC66-4508B54250FD}"/>
              </a:ext>
            </a:extLst>
          </p:cNvPr>
          <p:cNvSpPr>
            <a:spLocks noChangeArrowheads="1"/>
          </p:cNvSpPr>
          <p:nvPr/>
        </p:nvSpPr>
        <p:spPr bwMode="auto">
          <a:xfrm>
            <a:off x="616028" y="4366710"/>
            <a:ext cx="1214768" cy="712439"/>
          </a:xfrm>
          <a:custGeom>
            <a:avLst/>
            <a:gdLst>
              <a:gd name="T0" fmla="*/ 2217 w 2218"/>
              <a:gd name="T1" fmla="*/ 1301 h 1302"/>
              <a:gd name="T2" fmla="*/ 0 w 2218"/>
              <a:gd name="T3" fmla="*/ 1301 h 1302"/>
              <a:gd name="T4" fmla="*/ 0 w 2218"/>
              <a:gd name="T5" fmla="*/ 0 h 1302"/>
              <a:gd name="T6" fmla="*/ 2217 w 2218"/>
              <a:gd name="T7" fmla="*/ 0 h 1302"/>
              <a:gd name="T8" fmla="*/ 2217 w 2218"/>
              <a:gd name="T9" fmla="*/ 1301 h 1302"/>
            </a:gdLst>
            <a:ahLst/>
            <a:cxnLst>
              <a:cxn ang="0">
                <a:pos x="T0" y="T1"/>
              </a:cxn>
              <a:cxn ang="0">
                <a:pos x="T2" y="T3"/>
              </a:cxn>
              <a:cxn ang="0">
                <a:pos x="T4" y="T5"/>
              </a:cxn>
              <a:cxn ang="0">
                <a:pos x="T6" y="T7"/>
              </a:cxn>
              <a:cxn ang="0">
                <a:pos x="T8" y="T9"/>
              </a:cxn>
            </a:cxnLst>
            <a:rect l="0" t="0" r="r" b="b"/>
            <a:pathLst>
              <a:path w="2218" h="1302">
                <a:moveTo>
                  <a:pt x="2217" y="1301"/>
                </a:moveTo>
                <a:lnTo>
                  <a:pt x="0" y="1301"/>
                </a:lnTo>
                <a:lnTo>
                  <a:pt x="0" y="0"/>
                </a:lnTo>
                <a:lnTo>
                  <a:pt x="2217" y="0"/>
                </a:lnTo>
                <a:lnTo>
                  <a:pt x="2217" y="1301"/>
                </a:lnTo>
              </a:path>
            </a:pathLst>
          </a:custGeom>
          <a:noFill/>
          <a:ln w="6350" cap="flat">
            <a:solidFill>
              <a:srgbClr val="001135"/>
            </a:solidFill>
            <a:bevel/>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53" name="Freeform 10">
            <a:extLst>
              <a:ext uri="{FF2B5EF4-FFF2-40B4-BE49-F238E27FC236}">
                <a16:creationId xmlns:a16="http://schemas.microsoft.com/office/drawing/2014/main" id="{C73C6B7F-12C1-494D-ADF9-6502D49848FC}"/>
              </a:ext>
            </a:extLst>
          </p:cNvPr>
          <p:cNvSpPr>
            <a:spLocks noEditPoints="1"/>
          </p:cNvSpPr>
          <p:nvPr/>
        </p:nvSpPr>
        <p:spPr bwMode="auto">
          <a:xfrm>
            <a:off x="970442" y="4469859"/>
            <a:ext cx="491449" cy="506139"/>
          </a:xfrm>
          <a:custGeom>
            <a:avLst/>
            <a:gdLst>
              <a:gd name="T0" fmla="*/ 44 w 89"/>
              <a:gd name="T1" fmla="*/ 10 h 89"/>
              <a:gd name="T2" fmla="*/ 44 w 89"/>
              <a:gd name="T3" fmla="*/ 45 h 89"/>
              <a:gd name="T4" fmla="*/ 75 w 89"/>
              <a:gd name="T5" fmla="*/ 60 h 89"/>
              <a:gd name="T6" fmla="*/ 89 w 89"/>
              <a:gd name="T7" fmla="*/ 45 h 89"/>
              <a:gd name="T8" fmla="*/ 44 w 89"/>
              <a:gd name="T9" fmla="*/ 89 h 89"/>
              <a:gd name="T10" fmla="*/ 0 w 89"/>
              <a:gd name="T11" fmla="*/ 45 h 89"/>
              <a:gd name="T12" fmla="*/ 44 w 89"/>
              <a:gd name="T13" fmla="*/ 0 h 89"/>
              <a:gd name="T14" fmla="*/ 89 w 89"/>
              <a:gd name="T15" fmla="*/ 45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89">
                <a:moveTo>
                  <a:pt x="44" y="10"/>
                </a:moveTo>
                <a:cubicBezTo>
                  <a:pt x="44" y="45"/>
                  <a:pt x="44" y="45"/>
                  <a:pt x="44" y="45"/>
                </a:cubicBezTo>
                <a:cubicBezTo>
                  <a:pt x="75" y="60"/>
                  <a:pt x="75" y="60"/>
                  <a:pt x="75" y="60"/>
                </a:cubicBezTo>
                <a:moveTo>
                  <a:pt x="89" y="45"/>
                </a:moveTo>
                <a:cubicBezTo>
                  <a:pt x="89" y="69"/>
                  <a:pt x="69" y="89"/>
                  <a:pt x="44" y="89"/>
                </a:cubicBezTo>
                <a:cubicBezTo>
                  <a:pt x="20" y="89"/>
                  <a:pt x="0" y="69"/>
                  <a:pt x="0" y="45"/>
                </a:cubicBezTo>
                <a:cubicBezTo>
                  <a:pt x="0" y="20"/>
                  <a:pt x="20" y="0"/>
                  <a:pt x="44" y="0"/>
                </a:cubicBezTo>
                <a:cubicBezTo>
                  <a:pt x="69" y="0"/>
                  <a:pt x="89" y="20"/>
                  <a:pt x="89" y="45"/>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55" name="Group 154">
            <a:extLst>
              <a:ext uri="{FF2B5EF4-FFF2-40B4-BE49-F238E27FC236}">
                <a16:creationId xmlns:a16="http://schemas.microsoft.com/office/drawing/2014/main" id="{2FEAB8DA-21E0-40BA-A79E-0B00A453E693}"/>
              </a:ext>
            </a:extLst>
          </p:cNvPr>
          <p:cNvGrpSpPr/>
          <p:nvPr/>
        </p:nvGrpSpPr>
        <p:grpSpPr>
          <a:xfrm>
            <a:off x="7619839" y="1335664"/>
            <a:ext cx="487680" cy="625904"/>
            <a:chOff x="4712529" y="1525701"/>
            <a:chExt cx="365760" cy="469428"/>
          </a:xfrm>
        </p:grpSpPr>
        <p:sp>
          <p:nvSpPr>
            <p:cNvPr id="156" name="TextBox 155">
              <a:extLst>
                <a:ext uri="{FF2B5EF4-FFF2-40B4-BE49-F238E27FC236}">
                  <a16:creationId xmlns:a16="http://schemas.microsoft.com/office/drawing/2014/main" id="{571C5FF8-6AA7-4F23-8184-3CF0960B37D0}"/>
                </a:ext>
              </a:extLst>
            </p:cNvPr>
            <p:cNvSpPr txBox="1"/>
            <p:nvPr/>
          </p:nvSpPr>
          <p:spPr>
            <a:xfrm>
              <a:off x="4712529" y="1895053"/>
              <a:ext cx="360790" cy="100076"/>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NFP</a:t>
              </a:r>
            </a:p>
          </p:txBody>
        </p:sp>
        <p:pic>
          <p:nvPicPr>
            <p:cNvPr id="157" name="Picture 156" descr="ARROWS ICON 9_Blue Black_RGB.png">
              <a:extLst>
                <a:ext uri="{FF2B5EF4-FFF2-40B4-BE49-F238E27FC236}">
                  <a16:creationId xmlns:a16="http://schemas.microsoft.com/office/drawing/2014/main" id="{2E091330-04A0-49DE-A245-504558CF10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2529" y="1525701"/>
              <a:ext cx="365760" cy="365760"/>
            </a:xfrm>
            <a:prstGeom prst="rect">
              <a:avLst/>
            </a:prstGeom>
          </p:spPr>
        </p:pic>
      </p:grpSp>
      <p:sp>
        <p:nvSpPr>
          <p:cNvPr id="158" name="TextBox 157">
            <a:extLst>
              <a:ext uri="{FF2B5EF4-FFF2-40B4-BE49-F238E27FC236}">
                <a16:creationId xmlns:a16="http://schemas.microsoft.com/office/drawing/2014/main" id="{8B0A5FF6-8E92-4A7D-8ABB-E445507FDB95}"/>
              </a:ext>
            </a:extLst>
          </p:cNvPr>
          <p:cNvSpPr txBox="1"/>
          <p:nvPr/>
        </p:nvSpPr>
        <p:spPr>
          <a:xfrm>
            <a:off x="461372" y="1547945"/>
            <a:ext cx="5073149" cy="932539"/>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The user is now playing</a:t>
            </a:r>
          </a:p>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    … with the traffic going to the centralized UPF</a:t>
            </a:r>
          </a:p>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    … resulting in </a:t>
            </a:r>
            <a:r>
              <a:rPr lang="en-US" sz="1600" b="1">
                <a:solidFill>
                  <a:schemeClr val="accent3"/>
                </a:solidFill>
                <a:latin typeface="Nokia Pure Text Light" panose="020B0403020202020204" pitchFamily="34" charset="0"/>
                <a:ea typeface="Nokia Pure Text Light" panose="020B0403020202020204" pitchFamily="34" charset="0"/>
              </a:rPr>
              <a:t>lag</a:t>
            </a:r>
            <a:r>
              <a:rPr lang="en-US" sz="1600">
                <a:solidFill>
                  <a:schemeClr val="accent3"/>
                </a:solidFill>
                <a:latin typeface="Nokia Pure Text Light" panose="020B0403020202020204" pitchFamily="34" charset="0"/>
                <a:ea typeface="Nokia Pure Text Light" panose="020B0403020202020204" pitchFamily="34" charset="0"/>
              </a:rPr>
              <a:t> and a </a:t>
            </a:r>
            <a:r>
              <a:rPr lang="en-US" sz="1600" b="1">
                <a:solidFill>
                  <a:schemeClr val="accent3"/>
                </a:solidFill>
                <a:latin typeface="Nokia Pure Text Light" panose="020B0403020202020204" pitchFamily="34" charset="0"/>
                <a:ea typeface="Nokia Pure Text Light" panose="020B0403020202020204" pitchFamily="34" charset="0"/>
              </a:rPr>
              <a:t>poor experience</a:t>
            </a:r>
            <a:endParaRPr lang="en-CA" sz="1600" b="1">
              <a:solidFill>
                <a:schemeClr val="accent3"/>
              </a:solidFill>
              <a:latin typeface="Nokia Pure Text Light" panose="020B0403020202020204" pitchFamily="34" charset="0"/>
              <a:ea typeface="Nokia Pure Text Light" panose="020B0403020202020204" pitchFamily="34" charset="0"/>
            </a:endParaRPr>
          </a:p>
        </p:txBody>
      </p:sp>
    </p:spTree>
    <p:extLst>
      <p:ext uri="{BB962C8B-B14F-4D97-AF65-F5344CB8AC3E}">
        <p14:creationId xmlns:p14="http://schemas.microsoft.com/office/powerpoint/2010/main" val="16342060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240D7-2A94-4C17-90E0-173760ECD67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41DDC98F-CBFF-4074-83CD-73DEDB6B50D2}"/>
              </a:ext>
            </a:extLst>
          </p:cNvPr>
          <p:cNvSpPr>
            <a:spLocks noGrp="1"/>
          </p:cNvSpPr>
          <p:nvPr>
            <p:ph type="body" sz="quarter" idx="10"/>
          </p:nvPr>
        </p:nvSpPr>
        <p:spPr/>
        <p:txBody>
          <a:bodyPr/>
          <a:lstStyle/>
          <a:p>
            <a:r>
              <a:rPr lang="en-US"/>
              <a:t>Gaming experience – premium connectivity establishment</a:t>
            </a:r>
            <a:endParaRPr lang="en-CA"/>
          </a:p>
        </p:txBody>
      </p:sp>
      <p:sp>
        <p:nvSpPr>
          <p:cNvPr id="6" name="Oval 5">
            <a:extLst>
              <a:ext uri="{FF2B5EF4-FFF2-40B4-BE49-F238E27FC236}">
                <a16:creationId xmlns:a16="http://schemas.microsoft.com/office/drawing/2014/main" id="{857A830D-5FD0-4E37-BD7F-89D8F8D550DF}"/>
              </a:ext>
            </a:extLst>
          </p:cNvPr>
          <p:cNvSpPr/>
          <p:nvPr/>
        </p:nvSpPr>
        <p:spPr>
          <a:xfrm>
            <a:off x="7452519" y="3348989"/>
            <a:ext cx="1754707" cy="1756800"/>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a:spcAft>
                <a:spcPts val="400"/>
              </a:spcAft>
              <a:buSzPct val="100000"/>
            </a:pPr>
            <a:r>
              <a:rPr lang="en-US" sz="1467">
                <a:solidFill>
                  <a:schemeClr val="tx2"/>
                </a:solidFill>
              </a:rPr>
              <a:t>Service based architecture</a:t>
            </a:r>
          </a:p>
        </p:txBody>
      </p:sp>
      <p:grpSp>
        <p:nvGrpSpPr>
          <p:cNvPr id="8" name="Group 7">
            <a:extLst>
              <a:ext uri="{FF2B5EF4-FFF2-40B4-BE49-F238E27FC236}">
                <a16:creationId xmlns:a16="http://schemas.microsoft.com/office/drawing/2014/main" id="{0A55C6BE-B581-4B48-8B8B-AD796FA19417}"/>
              </a:ext>
            </a:extLst>
          </p:cNvPr>
          <p:cNvGrpSpPr/>
          <p:nvPr/>
        </p:nvGrpSpPr>
        <p:grpSpPr>
          <a:xfrm>
            <a:off x="8898473" y="5198673"/>
            <a:ext cx="504299" cy="665553"/>
            <a:chOff x="417600" y="3468654"/>
            <a:chExt cx="900000" cy="1187784"/>
          </a:xfrm>
        </p:grpSpPr>
        <p:pic>
          <p:nvPicPr>
            <p:cNvPr id="9"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0A3DA418-29C4-472A-BB18-2D2A2E0A47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a:extLst>
                <a:ext uri="{FF2B5EF4-FFF2-40B4-BE49-F238E27FC236}">
                  <a16:creationId xmlns:a16="http://schemas.microsoft.com/office/drawing/2014/main" id="{5D43E3BA-2C0A-4333-B766-A8F4E852B998}"/>
                </a:ext>
              </a:extLst>
            </p:cNvPr>
            <p:cNvSpPr txBox="1"/>
            <p:nvPr/>
          </p:nvSpPr>
          <p:spPr>
            <a:xfrm>
              <a:off x="4176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grpSp>
        <p:nvGrpSpPr>
          <p:cNvPr id="11" name="Group 10">
            <a:extLst>
              <a:ext uri="{FF2B5EF4-FFF2-40B4-BE49-F238E27FC236}">
                <a16:creationId xmlns:a16="http://schemas.microsoft.com/office/drawing/2014/main" id="{F0DE38A4-CE98-4891-B725-BBDD0908E5DC}"/>
              </a:ext>
            </a:extLst>
          </p:cNvPr>
          <p:cNvGrpSpPr/>
          <p:nvPr/>
        </p:nvGrpSpPr>
        <p:grpSpPr>
          <a:xfrm>
            <a:off x="876496" y="5199516"/>
            <a:ext cx="504299" cy="663866"/>
            <a:chOff x="417600" y="2236195"/>
            <a:chExt cx="900000" cy="1184774"/>
          </a:xfrm>
        </p:grpSpPr>
        <p:pic>
          <p:nvPicPr>
            <p:cNvPr id="12" name="Picture 11" descr="HOME WIFI ICON_Blue Black_RGB.png">
              <a:extLst>
                <a:ext uri="{FF2B5EF4-FFF2-40B4-BE49-F238E27FC236}">
                  <a16:creationId xmlns:a16="http://schemas.microsoft.com/office/drawing/2014/main" id="{B65FC017-9582-402D-A613-FC17117FF5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00" y="2236195"/>
              <a:ext cx="900000" cy="900000"/>
            </a:xfrm>
            <a:prstGeom prst="rect">
              <a:avLst/>
            </a:prstGeom>
          </p:spPr>
        </p:pic>
        <p:sp>
          <p:nvSpPr>
            <p:cNvPr id="13" name="TextBox 12">
              <a:extLst>
                <a:ext uri="{FF2B5EF4-FFF2-40B4-BE49-F238E27FC236}">
                  <a16:creationId xmlns:a16="http://schemas.microsoft.com/office/drawing/2014/main" id="{5251B04A-131F-4D69-A3FB-B0E95C772EDE}"/>
                </a:ext>
              </a:extLst>
            </p:cNvPr>
            <p:cNvSpPr txBox="1"/>
            <p:nvPr/>
          </p:nvSpPr>
          <p:spPr>
            <a:xfrm>
              <a:off x="417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Home</a:t>
              </a:r>
            </a:p>
          </p:txBody>
        </p:sp>
      </p:grpSp>
      <p:grpSp>
        <p:nvGrpSpPr>
          <p:cNvPr id="14" name="Group 13">
            <a:extLst>
              <a:ext uri="{FF2B5EF4-FFF2-40B4-BE49-F238E27FC236}">
                <a16:creationId xmlns:a16="http://schemas.microsoft.com/office/drawing/2014/main" id="{D016F2ED-7217-4D80-A4BB-4921D37AFE0B}"/>
              </a:ext>
            </a:extLst>
          </p:cNvPr>
          <p:cNvGrpSpPr/>
          <p:nvPr/>
        </p:nvGrpSpPr>
        <p:grpSpPr>
          <a:xfrm>
            <a:off x="7254299" y="4348412"/>
            <a:ext cx="504299" cy="663866"/>
            <a:chOff x="4651200" y="2236195"/>
            <a:chExt cx="900000" cy="1184774"/>
          </a:xfrm>
        </p:grpSpPr>
        <p:pic>
          <p:nvPicPr>
            <p:cNvPr id="15" name="Picture 9" descr="\\DML-NAS\DML_Data\1 Live Jobs\Nokia\21314 - Nokia Icon update March 2016\Artwork\NOKIA Network Icons - All PNGs\Blue Black PNG Icons\X JUNCTION ICON_Blue Black_RGB.png">
              <a:extLst>
                <a:ext uri="{FF2B5EF4-FFF2-40B4-BE49-F238E27FC236}">
                  <a16:creationId xmlns:a16="http://schemas.microsoft.com/office/drawing/2014/main" id="{B3B91113-2E72-4EA7-B9CC-05E80DAFA3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DBD2D01F-A815-4335-BFC2-CA60032D1000}"/>
                </a:ext>
              </a:extLst>
            </p:cNvPr>
            <p:cNvSpPr txBox="1"/>
            <p:nvPr/>
          </p:nvSpPr>
          <p:spPr>
            <a:xfrm>
              <a:off x="46512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AMF</a:t>
              </a:r>
            </a:p>
          </p:txBody>
        </p:sp>
      </p:grpSp>
      <p:sp>
        <p:nvSpPr>
          <p:cNvPr id="17" name="Freeform 179">
            <a:extLst>
              <a:ext uri="{FF2B5EF4-FFF2-40B4-BE49-F238E27FC236}">
                <a16:creationId xmlns:a16="http://schemas.microsoft.com/office/drawing/2014/main" id="{E50EA307-FA56-48BF-98BF-981B3C6DA65F}"/>
              </a:ext>
            </a:extLst>
          </p:cNvPr>
          <p:cNvSpPr>
            <a:spLocks/>
          </p:cNvSpPr>
          <p:nvPr/>
        </p:nvSpPr>
        <p:spPr bwMode="auto">
          <a:xfrm>
            <a:off x="5818950" y="2613816"/>
            <a:ext cx="5032759" cy="3290645"/>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8" name="Group 17">
            <a:extLst>
              <a:ext uri="{FF2B5EF4-FFF2-40B4-BE49-F238E27FC236}">
                <a16:creationId xmlns:a16="http://schemas.microsoft.com/office/drawing/2014/main" id="{3D6A7D5A-6ED6-4247-94F1-0AE967958341}"/>
              </a:ext>
            </a:extLst>
          </p:cNvPr>
          <p:cNvGrpSpPr/>
          <p:nvPr/>
        </p:nvGrpSpPr>
        <p:grpSpPr>
          <a:xfrm>
            <a:off x="8898473" y="4344223"/>
            <a:ext cx="504299" cy="665553"/>
            <a:chOff x="417600" y="3468654"/>
            <a:chExt cx="900000" cy="1187783"/>
          </a:xfrm>
        </p:grpSpPr>
        <p:pic>
          <p:nvPicPr>
            <p:cNvPr id="19"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9ED85047-3BDA-4E93-9DC7-E882B1B37E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a:extLst>
                <a:ext uri="{FF2B5EF4-FFF2-40B4-BE49-F238E27FC236}">
                  <a16:creationId xmlns:a16="http://schemas.microsoft.com/office/drawing/2014/main" id="{5200B8A7-B209-448A-B25A-910E31C121E1}"/>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SMF</a:t>
              </a:r>
            </a:p>
          </p:txBody>
        </p:sp>
      </p:grpSp>
      <p:cxnSp>
        <p:nvCxnSpPr>
          <p:cNvPr id="21" name="Straight Connector 20">
            <a:extLst>
              <a:ext uri="{FF2B5EF4-FFF2-40B4-BE49-F238E27FC236}">
                <a16:creationId xmlns:a16="http://schemas.microsoft.com/office/drawing/2014/main" id="{E33ACF84-B31E-4EEF-A9BD-DA1EBDAE920B}"/>
              </a:ext>
            </a:extLst>
          </p:cNvPr>
          <p:cNvCxnSpPr>
            <a:cxnSpLocks/>
          </p:cNvCxnSpPr>
          <p:nvPr/>
        </p:nvCxnSpPr>
        <p:spPr>
          <a:xfrm flipH="1">
            <a:off x="5676506" y="4848522"/>
            <a:ext cx="3474117" cy="598349"/>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A2D2C18-41D4-43DF-AA8A-B68E17C9142E}"/>
              </a:ext>
            </a:extLst>
          </p:cNvPr>
          <p:cNvCxnSpPr>
            <a:cxnSpLocks/>
            <a:endCxn id="12" idx="3"/>
          </p:cNvCxnSpPr>
          <p:nvPr/>
        </p:nvCxnSpPr>
        <p:spPr>
          <a:xfrm flipH="1">
            <a:off x="1380795" y="5446871"/>
            <a:ext cx="3791412" cy="4795"/>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Elbow Connector 23">
            <a:extLst>
              <a:ext uri="{FF2B5EF4-FFF2-40B4-BE49-F238E27FC236}">
                <a16:creationId xmlns:a16="http://schemas.microsoft.com/office/drawing/2014/main" id="{725314C2-0B67-4C64-ADB9-9FF7C379E3F0}"/>
              </a:ext>
            </a:extLst>
          </p:cNvPr>
          <p:cNvCxnSpPr>
            <a:cxnSpLocks/>
            <a:endCxn id="12" idx="0"/>
          </p:cNvCxnSpPr>
          <p:nvPr/>
        </p:nvCxnSpPr>
        <p:spPr>
          <a:xfrm rot="10800000" flipV="1">
            <a:off x="1128646" y="4600561"/>
            <a:ext cx="6125653" cy="598955"/>
          </a:xfrm>
          <a:prstGeom prst="bentConnector2">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241571E-C456-4E6C-947C-3AEF2298A38C}"/>
              </a:ext>
            </a:extLst>
          </p:cNvPr>
          <p:cNvGrpSpPr/>
          <p:nvPr/>
        </p:nvGrpSpPr>
        <p:grpSpPr>
          <a:xfrm>
            <a:off x="2866211" y="5160858"/>
            <a:ext cx="504299" cy="663867"/>
            <a:chOff x="4651200" y="2236195"/>
            <a:chExt cx="900000" cy="1184775"/>
          </a:xfrm>
        </p:grpSpPr>
        <p:pic>
          <p:nvPicPr>
            <p:cNvPr id="25"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B114B94A-BC4B-413F-9D83-DF8057B3DF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TextBox 25">
              <a:extLst>
                <a:ext uri="{FF2B5EF4-FFF2-40B4-BE49-F238E27FC236}">
                  <a16:creationId xmlns:a16="http://schemas.microsoft.com/office/drawing/2014/main" id="{8A7FF299-B37E-4FEB-90FA-A2C8E687BBB3}"/>
                </a:ext>
              </a:extLst>
            </p:cNvPr>
            <p:cNvSpPr txBox="1"/>
            <p:nvPr/>
          </p:nvSpPr>
          <p:spPr>
            <a:xfrm>
              <a:off x="4651200" y="3182836"/>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FWA</a:t>
              </a:r>
            </a:p>
          </p:txBody>
        </p:sp>
      </p:grpSp>
      <p:cxnSp>
        <p:nvCxnSpPr>
          <p:cNvPr id="27" name="Straight Connector 26">
            <a:extLst>
              <a:ext uri="{FF2B5EF4-FFF2-40B4-BE49-F238E27FC236}">
                <a16:creationId xmlns:a16="http://schemas.microsoft.com/office/drawing/2014/main" id="{17A7FF8B-2887-413F-B36F-5D0CF4EC0363}"/>
              </a:ext>
            </a:extLst>
          </p:cNvPr>
          <p:cNvCxnSpPr>
            <a:cxnSpLocks/>
          </p:cNvCxnSpPr>
          <p:nvPr/>
        </p:nvCxnSpPr>
        <p:spPr>
          <a:xfrm flipV="1">
            <a:off x="3370510" y="4600562"/>
            <a:ext cx="3883789" cy="812444"/>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DEBB3CE-5FE8-4104-8CB5-05D98217E91B}"/>
              </a:ext>
            </a:extLst>
          </p:cNvPr>
          <p:cNvGrpSpPr/>
          <p:nvPr/>
        </p:nvGrpSpPr>
        <p:grpSpPr>
          <a:xfrm>
            <a:off x="8238359" y="2940541"/>
            <a:ext cx="504299" cy="665553"/>
            <a:chOff x="4651200" y="3468654"/>
            <a:chExt cx="900000" cy="1187784"/>
          </a:xfrm>
        </p:grpSpPr>
        <p:sp>
          <p:nvSpPr>
            <p:cNvPr id="29" name="TextBox 28">
              <a:extLst>
                <a:ext uri="{FF2B5EF4-FFF2-40B4-BE49-F238E27FC236}">
                  <a16:creationId xmlns:a16="http://schemas.microsoft.com/office/drawing/2014/main" id="{0B1FC9FD-B916-4554-9F0D-5BCAAF4E312B}"/>
                </a:ext>
              </a:extLst>
            </p:cNvPr>
            <p:cNvSpPr txBox="1"/>
            <p:nvPr/>
          </p:nvSpPr>
          <p:spPr>
            <a:xfrm>
              <a:off x="46512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PCF</a:t>
              </a:r>
            </a:p>
          </p:txBody>
        </p:sp>
        <p:pic>
          <p:nvPicPr>
            <p:cNvPr id="30" name="Picture 29" descr="RACK ICON_Blue Black_RGB.png">
              <a:extLst>
                <a:ext uri="{FF2B5EF4-FFF2-40B4-BE49-F238E27FC236}">
                  <a16:creationId xmlns:a16="http://schemas.microsoft.com/office/drawing/2014/main" id="{8CC34921-D45B-4FF1-A1F8-6D5E25FD27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200" y="3468654"/>
              <a:ext cx="900000" cy="900000"/>
            </a:xfrm>
            <a:prstGeom prst="rect">
              <a:avLst/>
            </a:prstGeom>
          </p:spPr>
        </p:pic>
      </p:grpSp>
      <p:grpSp>
        <p:nvGrpSpPr>
          <p:cNvPr id="31" name="Group 30">
            <a:extLst>
              <a:ext uri="{FF2B5EF4-FFF2-40B4-BE49-F238E27FC236}">
                <a16:creationId xmlns:a16="http://schemas.microsoft.com/office/drawing/2014/main" id="{1ACF179F-B372-4068-AD93-0D3E64243BC4}"/>
              </a:ext>
            </a:extLst>
          </p:cNvPr>
          <p:cNvGrpSpPr/>
          <p:nvPr/>
        </p:nvGrpSpPr>
        <p:grpSpPr>
          <a:xfrm>
            <a:off x="8818291" y="3184875"/>
            <a:ext cx="504299" cy="665553"/>
            <a:chOff x="417600" y="3468654"/>
            <a:chExt cx="900000" cy="1187783"/>
          </a:xfrm>
        </p:grpSpPr>
        <p:pic>
          <p:nvPicPr>
            <p:cNvPr id="32"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7322AA72-79A0-4B0D-852D-9FA07C1FBF8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a:extLst>
                <a:ext uri="{FF2B5EF4-FFF2-40B4-BE49-F238E27FC236}">
                  <a16:creationId xmlns:a16="http://schemas.microsoft.com/office/drawing/2014/main" id="{B90FC81F-7F55-462A-B085-DB7208678FB2}"/>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NRF</a:t>
              </a:r>
            </a:p>
          </p:txBody>
        </p:sp>
      </p:grpSp>
      <p:grpSp>
        <p:nvGrpSpPr>
          <p:cNvPr id="34" name="Group 33">
            <a:extLst>
              <a:ext uri="{FF2B5EF4-FFF2-40B4-BE49-F238E27FC236}">
                <a16:creationId xmlns:a16="http://schemas.microsoft.com/office/drawing/2014/main" id="{C86B5AA2-6098-47B4-B801-D25348454D5D}"/>
              </a:ext>
            </a:extLst>
          </p:cNvPr>
          <p:cNvGrpSpPr/>
          <p:nvPr/>
        </p:nvGrpSpPr>
        <p:grpSpPr>
          <a:xfrm>
            <a:off x="7111624" y="3688627"/>
            <a:ext cx="504299" cy="663866"/>
            <a:chOff x="5709600" y="2236195"/>
            <a:chExt cx="900000" cy="1184774"/>
          </a:xfrm>
        </p:grpSpPr>
        <p:pic>
          <p:nvPicPr>
            <p:cNvPr id="35" name="Picture 2" descr="\\DML-NAS\DML_Data\1 Live Jobs\Nokia\21314 - Nokia Icon update March 2016\Artwork\NOKIA Network Icons - All PNGs\Blue Black PNG Icons\SERVER ICON_Blue Black_RGB.png">
              <a:extLst>
                <a:ext uri="{FF2B5EF4-FFF2-40B4-BE49-F238E27FC236}">
                  <a16:creationId xmlns:a16="http://schemas.microsoft.com/office/drawing/2014/main" id="{2F9DF58E-7468-4A03-8941-955B62A5CD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9600" y="2236195"/>
              <a:ext cx="900000" cy="900001"/>
            </a:xfrm>
            <a:prstGeom prst="rect">
              <a:avLst/>
            </a:prstGeom>
            <a:noFill/>
            <a:extLst>
              <a:ext uri="{909E8E84-426E-40dd-AFC4-6F175D3DCCD1}">
                <a14:hiddenFill xmlns:a14="http://schemas.microsoft.com/office/drawing/2010/main" xmlns="">
                  <a:solidFill>
                    <a:srgbClr val="FFFFFF"/>
                  </a:solidFill>
                </a14:hiddenFill>
              </a:ext>
            </a:extLst>
          </p:spPr>
        </p:pic>
        <p:sp>
          <p:nvSpPr>
            <p:cNvPr id="36" name="TextBox 35">
              <a:extLst>
                <a:ext uri="{FF2B5EF4-FFF2-40B4-BE49-F238E27FC236}">
                  <a16:creationId xmlns:a16="http://schemas.microsoft.com/office/drawing/2014/main" id="{26F89117-6129-493B-96F7-147BA01D5E7E}"/>
                </a:ext>
              </a:extLst>
            </p:cNvPr>
            <p:cNvSpPr txBox="1"/>
            <p:nvPr/>
          </p:nvSpPr>
          <p:spPr>
            <a:xfrm>
              <a:off x="5709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UDM</a:t>
              </a:r>
            </a:p>
          </p:txBody>
        </p:sp>
      </p:grpSp>
      <p:sp>
        <p:nvSpPr>
          <p:cNvPr id="37" name="Oval 229">
            <a:extLst>
              <a:ext uri="{FF2B5EF4-FFF2-40B4-BE49-F238E27FC236}">
                <a16:creationId xmlns:a16="http://schemas.microsoft.com/office/drawing/2014/main" id="{15132B36-AC51-4872-A768-2584F9FE5CAE}"/>
              </a:ext>
            </a:extLst>
          </p:cNvPr>
          <p:cNvSpPr>
            <a:spLocks noChangeAspect="1"/>
          </p:cNvSpPr>
          <p:nvPr/>
        </p:nvSpPr>
        <p:spPr>
          <a:xfrm>
            <a:off x="3731708" y="492419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2</a:t>
            </a:r>
          </a:p>
        </p:txBody>
      </p:sp>
      <p:sp>
        <p:nvSpPr>
          <p:cNvPr id="38" name="Oval 229">
            <a:extLst>
              <a:ext uri="{FF2B5EF4-FFF2-40B4-BE49-F238E27FC236}">
                <a16:creationId xmlns:a16="http://schemas.microsoft.com/office/drawing/2014/main" id="{E546BB12-8B88-4E7D-B81D-07FD25822337}"/>
              </a:ext>
            </a:extLst>
          </p:cNvPr>
          <p:cNvSpPr>
            <a:spLocks noChangeAspect="1"/>
          </p:cNvSpPr>
          <p:nvPr/>
        </p:nvSpPr>
        <p:spPr>
          <a:xfrm>
            <a:off x="1511407" y="506729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1</a:t>
            </a:r>
          </a:p>
        </p:txBody>
      </p:sp>
      <p:sp>
        <p:nvSpPr>
          <p:cNvPr id="40" name="Oval 229">
            <a:extLst>
              <a:ext uri="{FF2B5EF4-FFF2-40B4-BE49-F238E27FC236}">
                <a16:creationId xmlns:a16="http://schemas.microsoft.com/office/drawing/2014/main" id="{CA9F828F-304F-4F9F-BE75-B333E273E0A5}"/>
              </a:ext>
            </a:extLst>
          </p:cNvPr>
          <p:cNvSpPr>
            <a:spLocks noChangeAspect="1"/>
          </p:cNvSpPr>
          <p:nvPr/>
        </p:nvSpPr>
        <p:spPr>
          <a:xfrm>
            <a:off x="8340781" y="3608955"/>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3</a:t>
            </a:r>
          </a:p>
        </p:txBody>
      </p:sp>
      <p:grpSp>
        <p:nvGrpSpPr>
          <p:cNvPr id="41" name="Group 40">
            <a:extLst>
              <a:ext uri="{FF2B5EF4-FFF2-40B4-BE49-F238E27FC236}">
                <a16:creationId xmlns:a16="http://schemas.microsoft.com/office/drawing/2014/main" id="{B9F7884C-0B54-4451-972D-F1B4468052C7}"/>
              </a:ext>
            </a:extLst>
          </p:cNvPr>
          <p:cNvGrpSpPr/>
          <p:nvPr/>
        </p:nvGrpSpPr>
        <p:grpSpPr>
          <a:xfrm>
            <a:off x="7552459" y="3015916"/>
            <a:ext cx="487680" cy="625904"/>
            <a:chOff x="4712529" y="1525701"/>
            <a:chExt cx="365760" cy="469428"/>
          </a:xfrm>
        </p:grpSpPr>
        <p:sp>
          <p:nvSpPr>
            <p:cNvPr id="42" name="TextBox 41">
              <a:extLst>
                <a:ext uri="{FF2B5EF4-FFF2-40B4-BE49-F238E27FC236}">
                  <a16:creationId xmlns:a16="http://schemas.microsoft.com/office/drawing/2014/main" id="{F45B8F57-E153-40EC-815A-18AAB5C1BC85}"/>
                </a:ext>
              </a:extLst>
            </p:cNvPr>
            <p:cNvSpPr txBox="1"/>
            <p:nvPr/>
          </p:nvSpPr>
          <p:spPr>
            <a:xfrm>
              <a:off x="4712529" y="1895053"/>
              <a:ext cx="360790" cy="100076"/>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NFP</a:t>
              </a:r>
            </a:p>
          </p:txBody>
        </p:sp>
        <p:pic>
          <p:nvPicPr>
            <p:cNvPr id="43" name="Picture 42" descr="ARROWS ICON 9_Blue Black_RGB.png">
              <a:extLst>
                <a:ext uri="{FF2B5EF4-FFF2-40B4-BE49-F238E27FC236}">
                  <a16:creationId xmlns:a16="http://schemas.microsoft.com/office/drawing/2014/main" id="{7ED1EFAF-46FA-4413-B362-266DD245FB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2529" y="1525701"/>
              <a:ext cx="365760" cy="365760"/>
            </a:xfrm>
            <a:prstGeom prst="rect">
              <a:avLst/>
            </a:prstGeom>
          </p:spPr>
        </p:pic>
      </p:grpSp>
      <p:sp>
        <p:nvSpPr>
          <p:cNvPr id="44" name="Oval 229">
            <a:extLst>
              <a:ext uri="{FF2B5EF4-FFF2-40B4-BE49-F238E27FC236}">
                <a16:creationId xmlns:a16="http://schemas.microsoft.com/office/drawing/2014/main" id="{38F03FC6-F4D9-41CA-B46C-E78C275C5D93}"/>
              </a:ext>
            </a:extLst>
          </p:cNvPr>
          <p:cNvSpPr>
            <a:spLocks noChangeAspect="1"/>
          </p:cNvSpPr>
          <p:nvPr/>
        </p:nvSpPr>
        <p:spPr>
          <a:xfrm>
            <a:off x="622577" y="3533719"/>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1</a:t>
            </a:r>
          </a:p>
        </p:txBody>
      </p:sp>
      <p:sp>
        <p:nvSpPr>
          <p:cNvPr id="45" name="TextBox 44">
            <a:extLst>
              <a:ext uri="{FF2B5EF4-FFF2-40B4-BE49-F238E27FC236}">
                <a16:creationId xmlns:a16="http://schemas.microsoft.com/office/drawing/2014/main" id="{7B69F0BB-B047-48A0-8C05-6AF46A73FD79}"/>
              </a:ext>
            </a:extLst>
          </p:cNvPr>
          <p:cNvSpPr txBox="1"/>
          <p:nvPr/>
        </p:nvSpPr>
        <p:spPr>
          <a:xfrm>
            <a:off x="908777" y="3456771"/>
            <a:ext cx="2738847"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UE triggers a PDU session establishment for the game</a:t>
            </a:r>
            <a:endParaRPr lang="en-CA" sz="1600">
              <a:solidFill>
                <a:schemeClr val="accent3"/>
              </a:solidFill>
              <a:latin typeface="Nokia Pure Text Light" panose="020B0403020202020204" pitchFamily="34" charset="0"/>
              <a:ea typeface="Nokia Pure Text Light" panose="020B0403020202020204" pitchFamily="34" charset="0"/>
            </a:endParaRPr>
          </a:p>
        </p:txBody>
      </p:sp>
      <p:sp>
        <p:nvSpPr>
          <p:cNvPr id="46" name="Oval 229">
            <a:extLst>
              <a:ext uri="{FF2B5EF4-FFF2-40B4-BE49-F238E27FC236}">
                <a16:creationId xmlns:a16="http://schemas.microsoft.com/office/drawing/2014/main" id="{1099C2BE-44AD-4E4C-A109-9B870E6C68F0}"/>
              </a:ext>
            </a:extLst>
          </p:cNvPr>
          <p:cNvSpPr>
            <a:spLocks noChangeAspect="1"/>
          </p:cNvSpPr>
          <p:nvPr/>
        </p:nvSpPr>
        <p:spPr>
          <a:xfrm>
            <a:off x="3942609" y="3072848"/>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2</a:t>
            </a:r>
          </a:p>
        </p:txBody>
      </p:sp>
      <p:sp>
        <p:nvSpPr>
          <p:cNvPr id="47" name="TextBox 46">
            <a:extLst>
              <a:ext uri="{FF2B5EF4-FFF2-40B4-BE49-F238E27FC236}">
                <a16:creationId xmlns:a16="http://schemas.microsoft.com/office/drawing/2014/main" id="{4CDCBD26-E9A7-43EA-A22D-4CF867F820C3}"/>
              </a:ext>
            </a:extLst>
          </p:cNvPr>
          <p:cNvSpPr txBox="1"/>
          <p:nvPr/>
        </p:nvSpPr>
        <p:spPr>
          <a:xfrm>
            <a:off x="4228809" y="2995900"/>
            <a:ext cx="2700068"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RAN sends PDU session establishment to AMF/5GC</a:t>
            </a:r>
            <a:endParaRPr lang="en-CA" sz="1600">
              <a:solidFill>
                <a:schemeClr val="accent3"/>
              </a:solidFill>
              <a:latin typeface="Nokia Pure Text Light" panose="020B0403020202020204" pitchFamily="34" charset="0"/>
              <a:ea typeface="Nokia Pure Text Light" panose="020B0403020202020204" pitchFamily="34" charset="0"/>
            </a:endParaRPr>
          </a:p>
        </p:txBody>
      </p:sp>
      <p:cxnSp>
        <p:nvCxnSpPr>
          <p:cNvPr id="48" name="Straight Connector 47">
            <a:extLst>
              <a:ext uri="{FF2B5EF4-FFF2-40B4-BE49-F238E27FC236}">
                <a16:creationId xmlns:a16="http://schemas.microsoft.com/office/drawing/2014/main" id="{A849C9F5-8365-4216-A720-F1D66B7CD681}"/>
              </a:ext>
            </a:extLst>
          </p:cNvPr>
          <p:cNvCxnSpPr>
            <a:cxnSpLocks/>
            <a:endCxn id="30" idx="2"/>
          </p:cNvCxnSpPr>
          <p:nvPr/>
        </p:nvCxnSpPr>
        <p:spPr>
          <a:xfrm flipH="1" flipV="1">
            <a:off x="8490508" y="3444841"/>
            <a:ext cx="660115" cy="899383"/>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1" name="Oval 229">
            <a:extLst>
              <a:ext uri="{FF2B5EF4-FFF2-40B4-BE49-F238E27FC236}">
                <a16:creationId xmlns:a16="http://schemas.microsoft.com/office/drawing/2014/main" id="{F330B165-CDE5-4344-820F-EB69EA59E41F}"/>
              </a:ext>
            </a:extLst>
          </p:cNvPr>
          <p:cNvSpPr>
            <a:spLocks noChangeAspect="1"/>
          </p:cNvSpPr>
          <p:nvPr/>
        </p:nvSpPr>
        <p:spPr>
          <a:xfrm>
            <a:off x="7367155" y="1612957"/>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3</a:t>
            </a:r>
          </a:p>
        </p:txBody>
      </p:sp>
      <p:sp>
        <p:nvSpPr>
          <p:cNvPr id="52" name="TextBox 51">
            <a:extLst>
              <a:ext uri="{FF2B5EF4-FFF2-40B4-BE49-F238E27FC236}">
                <a16:creationId xmlns:a16="http://schemas.microsoft.com/office/drawing/2014/main" id="{A0CF9596-1943-45AF-A8D1-C15D8D14B65C}"/>
              </a:ext>
            </a:extLst>
          </p:cNvPr>
          <p:cNvSpPr txBox="1"/>
          <p:nvPr/>
        </p:nvSpPr>
        <p:spPr>
          <a:xfrm>
            <a:off x="7653354" y="1536010"/>
            <a:ext cx="3378303" cy="932539"/>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PCF provides premium policy to AMF &amp; SMF</a:t>
            </a:r>
            <a:r>
              <a:rPr lang="en-CA" sz="1600">
                <a:solidFill>
                  <a:schemeClr val="accent3"/>
                </a:solidFill>
                <a:latin typeface="Nokia Pure Text Light" panose="020B0403020202020204" pitchFamily="34" charset="0"/>
                <a:ea typeface="Nokia Pure Text Light" panose="020B0403020202020204" pitchFamily="34" charset="0"/>
              </a:rPr>
              <a:t> for use of LADN including premium QoS</a:t>
            </a:r>
            <a:endParaRPr lang="en-US" sz="1600">
              <a:solidFill>
                <a:schemeClr val="accent3"/>
              </a:solidFill>
              <a:latin typeface="Nokia Pure Text Light" panose="020B0403020202020204" pitchFamily="34" charset="0"/>
              <a:ea typeface="Nokia Pure Text Light" panose="020B0403020202020204" pitchFamily="34" charset="0"/>
            </a:endParaRPr>
          </a:p>
        </p:txBody>
      </p:sp>
      <p:cxnSp>
        <p:nvCxnSpPr>
          <p:cNvPr id="53" name="Straight Connector 52">
            <a:extLst>
              <a:ext uri="{FF2B5EF4-FFF2-40B4-BE49-F238E27FC236}">
                <a16:creationId xmlns:a16="http://schemas.microsoft.com/office/drawing/2014/main" id="{B249FAB5-A615-4858-B1A2-F95D19D97438}"/>
              </a:ext>
            </a:extLst>
          </p:cNvPr>
          <p:cNvCxnSpPr>
            <a:cxnSpLocks/>
            <a:endCxn id="30" idx="2"/>
          </p:cNvCxnSpPr>
          <p:nvPr/>
        </p:nvCxnSpPr>
        <p:spPr>
          <a:xfrm flipV="1">
            <a:off x="7506449" y="3444841"/>
            <a:ext cx="984060" cy="903572"/>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7" name="Oval 229">
            <a:extLst>
              <a:ext uri="{FF2B5EF4-FFF2-40B4-BE49-F238E27FC236}">
                <a16:creationId xmlns:a16="http://schemas.microsoft.com/office/drawing/2014/main" id="{FD26D780-8B49-49C1-B2DB-5576A6C42BFC}"/>
              </a:ext>
            </a:extLst>
          </p:cNvPr>
          <p:cNvSpPr>
            <a:spLocks noChangeAspect="1"/>
          </p:cNvSpPr>
          <p:nvPr/>
        </p:nvSpPr>
        <p:spPr>
          <a:xfrm>
            <a:off x="9469903" y="2658232"/>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4</a:t>
            </a:r>
          </a:p>
        </p:txBody>
      </p:sp>
      <p:sp>
        <p:nvSpPr>
          <p:cNvPr id="58" name="TextBox 57">
            <a:extLst>
              <a:ext uri="{FF2B5EF4-FFF2-40B4-BE49-F238E27FC236}">
                <a16:creationId xmlns:a16="http://schemas.microsoft.com/office/drawing/2014/main" id="{459971C7-4680-4C2E-8603-9F8A16164F46}"/>
              </a:ext>
            </a:extLst>
          </p:cNvPr>
          <p:cNvSpPr txBox="1"/>
          <p:nvPr/>
        </p:nvSpPr>
        <p:spPr>
          <a:xfrm>
            <a:off x="9756103" y="2581284"/>
            <a:ext cx="2350496" cy="686318"/>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SMF selects LADN UPF and uses premium QoS</a:t>
            </a:r>
            <a:endParaRPr lang="en-CA" sz="1600">
              <a:solidFill>
                <a:schemeClr val="accent3"/>
              </a:solidFill>
              <a:latin typeface="Nokia Pure Text Light" panose="020B0403020202020204" pitchFamily="34" charset="0"/>
              <a:ea typeface="Nokia Pure Text Light" panose="020B0403020202020204" pitchFamily="34" charset="0"/>
            </a:endParaRPr>
          </a:p>
        </p:txBody>
      </p:sp>
      <p:sp>
        <p:nvSpPr>
          <p:cNvPr id="59" name="Oval 229">
            <a:extLst>
              <a:ext uri="{FF2B5EF4-FFF2-40B4-BE49-F238E27FC236}">
                <a16:creationId xmlns:a16="http://schemas.microsoft.com/office/drawing/2014/main" id="{9EB62C0A-2E4F-46C0-AA1D-2B1BDA96FE59}"/>
              </a:ext>
            </a:extLst>
          </p:cNvPr>
          <p:cNvSpPr>
            <a:spLocks noChangeAspect="1"/>
          </p:cNvSpPr>
          <p:nvPr/>
        </p:nvSpPr>
        <p:spPr>
          <a:xfrm>
            <a:off x="7103677" y="5246120"/>
            <a:ext cx="286200" cy="286200"/>
          </a:xfrm>
          <a:prstGeom prst="ellipse">
            <a:avLst/>
          </a:prstGeom>
          <a:solidFill>
            <a:schemeClr val="accent3"/>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02034">
              <a:defRPr/>
            </a:pPr>
            <a:r>
              <a:rPr lang="en-US" sz="1317" kern="0">
                <a:solidFill>
                  <a:srgbClr val="FFFFFF"/>
                </a:solidFill>
                <a:latin typeface="Nokia Pure Text Light" panose="020B0403020202020204" pitchFamily="34" charset="0"/>
                <a:ea typeface="Nokia Pure Text Light" panose="020B0403020202020204" pitchFamily="34" charset="0"/>
              </a:rPr>
              <a:t>4</a:t>
            </a:r>
          </a:p>
        </p:txBody>
      </p:sp>
      <p:sp>
        <p:nvSpPr>
          <p:cNvPr id="54" name="TextBox 53">
            <a:extLst>
              <a:ext uri="{FF2B5EF4-FFF2-40B4-BE49-F238E27FC236}">
                <a16:creationId xmlns:a16="http://schemas.microsoft.com/office/drawing/2014/main" id="{4969F361-1002-48E0-9FEF-52F82F865082}"/>
              </a:ext>
            </a:extLst>
          </p:cNvPr>
          <p:cNvSpPr txBox="1"/>
          <p:nvPr/>
        </p:nvSpPr>
        <p:spPr>
          <a:xfrm>
            <a:off x="649171" y="1498402"/>
            <a:ext cx="4807797" cy="932539"/>
          </a:xfrm>
          <a:prstGeom prst="rect">
            <a:avLst/>
          </a:prstGeom>
          <a:noFill/>
        </p:spPr>
        <p:txBody>
          <a:bodyPr wrap="square" lIns="96000" tIns="96000" rIns="96000" bIns="96000" rtlCol="0">
            <a:spAutoFit/>
          </a:bodyPr>
          <a:lstStyle/>
          <a:p>
            <a:pPr defTabSz="479988">
              <a:tabLst>
                <a:tab pos="479988" algn="l"/>
              </a:tabLst>
            </a:pPr>
            <a:r>
              <a:rPr lang="en-US" sz="1600">
                <a:solidFill>
                  <a:schemeClr val="tx2">
                    <a:lumMod val="90000"/>
                    <a:lumOff val="10000"/>
                  </a:schemeClr>
                </a:solidFill>
                <a:latin typeface="Nokia Pure Text Light" panose="020B0403020202020204" pitchFamily="34" charset="0"/>
                <a:ea typeface="Nokia Pure Text Light" panose="020B0403020202020204" pitchFamily="34" charset="0"/>
              </a:rPr>
              <a:t>Use of a Local Area Data Network (LADN) for the gaming servers for a given area can greatly reduce lag for the service</a:t>
            </a:r>
            <a:endParaRPr lang="en-CA" sz="1600">
              <a:solidFill>
                <a:schemeClr val="tx2">
                  <a:lumMod val="90000"/>
                  <a:lumOff val="10000"/>
                </a:schemeClr>
              </a:solidFill>
              <a:latin typeface="Nokia Pure Text Light" panose="020B0403020202020204" pitchFamily="34" charset="0"/>
              <a:ea typeface="Nokia Pure Text Light" panose="020B0403020202020204" pitchFamily="34" charset="0"/>
            </a:endParaRPr>
          </a:p>
        </p:txBody>
      </p:sp>
      <p:grpSp>
        <p:nvGrpSpPr>
          <p:cNvPr id="61" name="Group 60">
            <a:extLst>
              <a:ext uri="{FF2B5EF4-FFF2-40B4-BE49-F238E27FC236}">
                <a16:creationId xmlns:a16="http://schemas.microsoft.com/office/drawing/2014/main" id="{F372DA75-82F0-425F-B5A8-677D6EC4787E}"/>
              </a:ext>
            </a:extLst>
          </p:cNvPr>
          <p:cNvGrpSpPr/>
          <p:nvPr/>
        </p:nvGrpSpPr>
        <p:grpSpPr>
          <a:xfrm>
            <a:off x="5172207" y="5194716"/>
            <a:ext cx="504299" cy="665551"/>
            <a:chOff x="417600" y="3468654"/>
            <a:chExt cx="900000" cy="1187785"/>
          </a:xfrm>
        </p:grpSpPr>
        <p:pic>
          <p:nvPicPr>
            <p:cNvPr id="62"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C7DA4381-DFA4-445D-9A09-177CC4D889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63" name="TextBox 62">
              <a:extLst>
                <a:ext uri="{FF2B5EF4-FFF2-40B4-BE49-F238E27FC236}">
                  <a16:creationId xmlns:a16="http://schemas.microsoft.com/office/drawing/2014/main" id="{0DFF3450-03AC-4956-92CD-F3B16B00C228}"/>
                </a:ext>
              </a:extLst>
            </p:cNvPr>
            <p:cNvSpPr txBox="1"/>
            <p:nvPr/>
          </p:nvSpPr>
          <p:spPr>
            <a:xfrm>
              <a:off x="417600" y="4418304"/>
              <a:ext cx="900000" cy="238135"/>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sp>
        <p:nvSpPr>
          <p:cNvPr id="64" name="Freeform 179">
            <a:extLst>
              <a:ext uri="{FF2B5EF4-FFF2-40B4-BE49-F238E27FC236}">
                <a16:creationId xmlns:a16="http://schemas.microsoft.com/office/drawing/2014/main" id="{9557F400-C700-4E0A-9FF6-F26A53DBF7A3}"/>
              </a:ext>
            </a:extLst>
          </p:cNvPr>
          <p:cNvSpPr>
            <a:spLocks/>
          </p:cNvSpPr>
          <p:nvPr/>
        </p:nvSpPr>
        <p:spPr bwMode="auto">
          <a:xfrm>
            <a:off x="4683255" y="4933253"/>
            <a:ext cx="1485380" cy="971209"/>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32306282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C563AA-2642-45AC-9E81-F137C35BA344}"/>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D097376B-24EB-41EA-B3DB-E1F8C7419151}"/>
              </a:ext>
            </a:extLst>
          </p:cNvPr>
          <p:cNvSpPr>
            <a:spLocks noGrp="1"/>
          </p:cNvSpPr>
          <p:nvPr>
            <p:ph type="body" sz="quarter" idx="10"/>
          </p:nvPr>
        </p:nvSpPr>
        <p:spPr/>
        <p:txBody>
          <a:bodyPr/>
          <a:lstStyle/>
          <a:p>
            <a:r>
              <a:rPr lang="en-US"/>
              <a:t>Gaming experience – premium connectivity</a:t>
            </a:r>
            <a:endParaRPr lang="en-CA"/>
          </a:p>
        </p:txBody>
      </p:sp>
      <p:sp>
        <p:nvSpPr>
          <p:cNvPr id="6" name="Oval 5">
            <a:extLst>
              <a:ext uri="{FF2B5EF4-FFF2-40B4-BE49-F238E27FC236}">
                <a16:creationId xmlns:a16="http://schemas.microsoft.com/office/drawing/2014/main" id="{09E51C3F-EA13-45B4-97BA-33E8E533558F}"/>
              </a:ext>
            </a:extLst>
          </p:cNvPr>
          <p:cNvSpPr/>
          <p:nvPr/>
        </p:nvSpPr>
        <p:spPr>
          <a:xfrm>
            <a:off x="7519899" y="1668737"/>
            <a:ext cx="1754707" cy="1756800"/>
          </a:xfrm>
          <a:prstGeom prst="ellipse">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ctr" anchorCtr="0" forceAA="0" compatLnSpc="1">
            <a:prstTxWarp prst="textNoShape">
              <a:avLst/>
            </a:prstTxWarp>
            <a:noAutofit/>
          </a:bodyPr>
          <a:lstStyle/>
          <a:p>
            <a:pPr algn="ctr">
              <a:spcAft>
                <a:spcPts val="400"/>
              </a:spcAft>
              <a:buSzPct val="100000"/>
            </a:pPr>
            <a:r>
              <a:rPr lang="en-US" sz="1467">
                <a:solidFill>
                  <a:schemeClr val="tx2"/>
                </a:solidFill>
              </a:rPr>
              <a:t>Service based architecture</a:t>
            </a:r>
          </a:p>
        </p:txBody>
      </p:sp>
      <p:grpSp>
        <p:nvGrpSpPr>
          <p:cNvPr id="7" name="Group 6">
            <a:extLst>
              <a:ext uri="{FF2B5EF4-FFF2-40B4-BE49-F238E27FC236}">
                <a16:creationId xmlns:a16="http://schemas.microsoft.com/office/drawing/2014/main" id="{81AB5042-B87B-4A75-8E50-63762156FF02}"/>
              </a:ext>
            </a:extLst>
          </p:cNvPr>
          <p:cNvGrpSpPr/>
          <p:nvPr/>
        </p:nvGrpSpPr>
        <p:grpSpPr>
          <a:xfrm>
            <a:off x="6762942" y="4374629"/>
            <a:ext cx="799785" cy="1272616"/>
            <a:chOff x="8122637" y="2518518"/>
            <a:chExt cx="1117451" cy="1778084"/>
          </a:xfrm>
        </p:grpSpPr>
        <p:sp>
          <p:nvSpPr>
            <p:cNvPr id="8" name="Freeform 252">
              <a:extLst>
                <a:ext uri="{FF2B5EF4-FFF2-40B4-BE49-F238E27FC236}">
                  <a16:creationId xmlns:a16="http://schemas.microsoft.com/office/drawing/2014/main" id="{E725E7E1-0899-46CF-8C03-27AA7C896B50}"/>
                </a:ext>
              </a:extLst>
            </p:cNvPr>
            <p:cNvSpPr>
              <a:spLocks/>
            </p:cNvSpPr>
            <p:nvPr/>
          </p:nvSpPr>
          <p:spPr bwMode="auto">
            <a:xfrm>
              <a:off x="8231612" y="3541658"/>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9" name="Freeform 206">
              <a:extLst>
                <a:ext uri="{FF2B5EF4-FFF2-40B4-BE49-F238E27FC236}">
                  <a16:creationId xmlns:a16="http://schemas.microsoft.com/office/drawing/2014/main" id="{FBE166E3-9F85-4C13-BA40-354AF465ED16}"/>
                </a:ext>
              </a:extLst>
            </p:cNvPr>
            <p:cNvSpPr>
              <a:spLocks noEditPoints="1"/>
            </p:cNvSpPr>
            <p:nvPr/>
          </p:nvSpPr>
          <p:spPr bwMode="auto">
            <a:xfrm>
              <a:off x="8674335" y="2518518"/>
              <a:ext cx="565753" cy="1778084"/>
            </a:xfrm>
            <a:custGeom>
              <a:avLst/>
              <a:gdLst>
                <a:gd name="T0" fmla="*/ 34 w 161"/>
                <a:gd name="T1" fmla="*/ 172 h 506"/>
                <a:gd name="T2" fmla="*/ 34 w 161"/>
                <a:gd name="T3" fmla="*/ 113 h 506"/>
                <a:gd name="T4" fmla="*/ 58 w 161"/>
                <a:gd name="T5" fmla="*/ 113 h 506"/>
                <a:gd name="T6" fmla="*/ 102 w 161"/>
                <a:gd name="T7" fmla="*/ 172 h 506"/>
                <a:gd name="T8" fmla="*/ 102 w 161"/>
                <a:gd name="T9" fmla="*/ 113 h 506"/>
                <a:gd name="T10" fmla="*/ 127 w 161"/>
                <a:gd name="T11" fmla="*/ 113 h 506"/>
                <a:gd name="T12" fmla="*/ 107 w 161"/>
                <a:gd name="T13" fmla="*/ 88 h 506"/>
                <a:gd name="T14" fmla="*/ 107 w 161"/>
                <a:gd name="T15" fmla="*/ 29 h 506"/>
                <a:gd name="T16" fmla="*/ 127 w 161"/>
                <a:gd name="T17" fmla="*/ 29 h 506"/>
                <a:gd name="T18" fmla="*/ 68 w 161"/>
                <a:gd name="T19" fmla="*/ 88 h 506"/>
                <a:gd name="T20" fmla="*/ 68 w 161"/>
                <a:gd name="T21" fmla="*/ 29 h 506"/>
                <a:gd name="T22" fmla="*/ 93 w 161"/>
                <a:gd name="T23" fmla="*/ 29 h 506"/>
                <a:gd name="T24" fmla="*/ 0 w 161"/>
                <a:gd name="T25" fmla="*/ 501 h 506"/>
                <a:gd name="T26" fmla="*/ 0 w 161"/>
                <a:gd name="T27" fmla="*/ 0 h 506"/>
                <a:gd name="T28" fmla="*/ 161 w 161"/>
                <a:gd name="T29" fmla="*/ 0 h 506"/>
                <a:gd name="T30" fmla="*/ 161 w 161"/>
                <a:gd name="T31"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1" h="506">
                  <a:moveTo>
                    <a:pt x="34" y="172"/>
                  </a:moveTo>
                  <a:lnTo>
                    <a:pt x="34" y="113"/>
                  </a:lnTo>
                  <a:lnTo>
                    <a:pt x="58" y="113"/>
                  </a:lnTo>
                  <a:moveTo>
                    <a:pt x="102" y="172"/>
                  </a:moveTo>
                  <a:lnTo>
                    <a:pt x="102" y="113"/>
                  </a:lnTo>
                  <a:lnTo>
                    <a:pt x="127" y="113"/>
                  </a:lnTo>
                  <a:moveTo>
                    <a:pt x="107" y="88"/>
                  </a:moveTo>
                  <a:lnTo>
                    <a:pt x="107" y="29"/>
                  </a:lnTo>
                  <a:lnTo>
                    <a:pt x="127" y="29"/>
                  </a:lnTo>
                  <a:moveTo>
                    <a:pt x="68" y="88"/>
                  </a:moveTo>
                  <a:lnTo>
                    <a:pt x="68" y="29"/>
                  </a:lnTo>
                  <a:lnTo>
                    <a:pt x="93" y="29"/>
                  </a:lnTo>
                  <a:moveTo>
                    <a:pt x="0" y="501"/>
                  </a:moveTo>
                  <a:lnTo>
                    <a:pt x="0" y="0"/>
                  </a:lnTo>
                  <a:lnTo>
                    <a:pt x="161" y="0"/>
                  </a:lnTo>
                  <a:lnTo>
                    <a:pt x="161" y="506"/>
                  </a:lnTo>
                </a:path>
              </a:pathLst>
            </a:custGeom>
            <a:noFill/>
            <a:ln w="6350" cap="flat">
              <a:solidFill>
                <a:schemeClr val="tx2"/>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0" name="Freeform 207">
              <a:extLst>
                <a:ext uri="{FF2B5EF4-FFF2-40B4-BE49-F238E27FC236}">
                  <a16:creationId xmlns:a16="http://schemas.microsoft.com/office/drawing/2014/main" id="{331CAD99-8740-4B51-BFA9-FED2D62B656D}"/>
                </a:ext>
              </a:extLst>
            </p:cNvPr>
            <p:cNvSpPr>
              <a:spLocks noEditPoints="1"/>
            </p:cNvSpPr>
            <p:nvPr/>
          </p:nvSpPr>
          <p:spPr bwMode="auto">
            <a:xfrm>
              <a:off x="8122637" y="2915600"/>
              <a:ext cx="551698" cy="1381002"/>
            </a:xfrm>
            <a:custGeom>
              <a:avLst/>
              <a:gdLst>
                <a:gd name="T0" fmla="*/ 103 w 157"/>
                <a:gd name="T1" fmla="*/ 162 h 393"/>
                <a:gd name="T2" fmla="*/ 103 w 157"/>
                <a:gd name="T3" fmla="*/ 103 h 393"/>
                <a:gd name="T4" fmla="*/ 127 w 157"/>
                <a:gd name="T5" fmla="*/ 103 h 393"/>
                <a:gd name="T6" fmla="*/ 103 w 157"/>
                <a:gd name="T7" fmla="*/ 88 h 393"/>
                <a:gd name="T8" fmla="*/ 103 w 157"/>
                <a:gd name="T9" fmla="*/ 24 h 393"/>
                <a:gd name="T10" fmla="*/ 127 w 157"/>
                <a:gd name="T11" fmla="*/ 24 h 393"/>
                <a:gd name="T12" fmla="*/ 34 w 157"/>
                <a:gd name="T13" fmla="*/ 162 h 393"/>
                <a:gd name="T14" fmla="*/ 34 w 157"/>
                <a:gd name="T15" fmla="*/ 103 h 393"/>
                <a:gd name="T16" fmla="*/ 54 w 157"/>
                <a:gd name="T17" fmla="*/ 103 h 393"/>
                <a:gd name="T18" fmla="*/ 68 w 157"/>
                <a:gd name="T19" fmla="*/ 88 h 393"/>
                <a:gd name="T20" fmla="*/ 68 w 157"/>
                <a:gd name="T21" fmla="*/ 24 h 393"/>
                <a:gd name="T22" fmla="*/ 93 w 157"/>
                <a:gd name="T23" fmla="*/ 24 h 393"/>
                <a:gd name="T24" fmla="*/ 0 w 157"/>
                <a:gd name="T25" fmla="*/ 393 h 393"/>
                <a:gd name="T26" fmla="*/ 0 w 157"/>
                <a:gd name="T27" fmla="*/ 0 h 393"/>
                <a:gd name="T28" fmla="*/ 157 w 157"/>
                <a:gd name="T29" fmla="*/ 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93">
                  <a:moveTo>
                    <a:pt x="103" y="162"/>
                  </a:moveTo>
                  <a:lnTo>
                    <a:pt x="103" y="103"/>
                  </a:lnTo>
                  <a:lnTo>
                    <a:pt x="127" y="103"/>
                  </a:lnTo>
                  <a:moveTo>
                    <a:pt x="103" y="88"/>
                  </a:moveTo>
                  <a:lnTo>
                    <a:pt x="103" y="24"/>
                  </a:lnTo>
                  <a:lnTo>
                    <a:pt x="127" y="24"/>
                  </a:lnTo>
                  <a:moveTo>
                    <a:pt x="34" y="162"/>
                  </a:moveTo>
                  <a:lnTo>
                    <a:pt x="34" y="103"/>
                  </a:lnTo>
                  <a:lnTo>
                    <a:pt x="54" y="103"/>
                  </a:lnTo>
                  <a:moveTo>
                    <a:pt x="68" y="88"/>
                  </a:moveTo>
                  <a:lnTo>
                    <a:pt x="68" y="24"/>
                  </a:lnTo>
                  <a:lnTo>
                    <a:pt x="93" y="24"/>
                  </a:lnTo>
                  <a:moveTo>
                    <a:pt x="0" y="393"/>
                  </a:moveTo>
                  <a:lnTo>
                    <a:pt x="0" y="0"/>
                  </a:lnTo>
                  <a:lnTo>
                    <a:pt x="157"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1" name="Freeform 252">
              <a:extLst>
                <a:ext uri="{FF2B5EF4-FFF2-40B4-BE49-F238E27FC236}">
                  <a16:creationId xmlns:a16="http://schemas.microsoft.com/office/drawing/2014/main" id="{1C6129EC-F769-4103-B164-AEB9EC240B13}"/>
                </a:ext>
              </a:extLst>
            </p:cNvPr>
            <p:cNvSpPr>
              <a:spLocks/>
            </p:cNvSpPr>
            <p:nvPr/>
          </p:nvSpPr>
          <p:spPr bwMode="auto">
            <a:xfrm>
              <a:off x="8475176" y="3537482"/>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2" name="Freeform 252">
              <a:extLst>
                <a:ext uri="{FF2B5EF4-FFF2-40B4-BE49-F238E27FC236}">
                  <a16:creationId xmlns:a16="http://schemas.microsoft.com/office/drawing/2014/main" id="{D8545528-B4FE-4A61-9BDD-1A031B64AD58}"/>
                </a:ext>
              </a:extLst>
            </p:cNvPr>
            <p:cNvSpPr>
              <a:spLocks/>
            </p:cNvSpPr>
            <p:nvPr/>
          </p:nvSpPr>
          <p:spPr bwMode="auto">
            <a:xfrm>
              <a:off x="8231612" y="3794581"/>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3" name="Freeform 252">
              <a:extLst>
                <a:ext uri="{FF2B5EF4-FFF2-40B4-BE49-F238E27FC236}">
                  <a16:creationId xmlns:a16="http://schemas.microsoft.com/office/drawing/2014/main" id="{2B991726-29BA-4836-AE2C-877D6613A8BE}"/>
                </a:ext>
              </a:extLst>
            </p:cNvPr>
            <p:cNvSpPr>
              <a:spLocks/>
            </p:cNvSpPr>
            <p:nvPr/>
          </p:nvSpPr>
          <p:spPr bwMode="auto">
            <a:xfrm>
              <a:off x="8475176" y="3790405"/>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4" name="Rectangle 13">
              <a:extLst>
                <a:ext uri="{FF2B5EF4-FFF2-40B4-BE49-F238E27FC236}">
                  <a16:creationId xmlns:a16="http://schemas.microsoft.com/office/drawing/2014/main" id="{51688858-1C55-4F6D-B3D5-0EFCF24461D3}"/>
                </a:ext>
              </a:extLst>
            </p:cNvPr>
            <p:cNvSpPr/>
            <p:nvPr/>
          </p:nvSpPr>
          <p:spPr>
            <a:xfrm>
              <a:off x="8170699" y="2934024"/>
              <a:ext cx="454680" cy="594569"/>
            </a:xfrm>
            <a:prstGeom prst="rect">
              <a:avLst/>
            </a:prstGeom>
            <a:solidFill>
              <a:schemeClr val="bg1"/>
            </a:solidFill>
            <a:ln w="3175">
              <a:no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fontAlgn="base">
                <a:spcBef>
                  <a:spcPct val="0"/>
                </a:spcBef>
                <a:spcAft>
                  <a:spcPct val="0"/>
                </a:spcAft>
                <a:defRPr/>
              </a:pPr>
              <a:endParaRPr lang="en-GB" sz="1600">
                <a:solidFill>
                  <a:srgbClr val="FFFFFF"/>
                </a:solidFill>
                <a:latin typeface="Nokia Pure Text Light" panose="020B0403020202020204" pitchFamily="34" charset="0"/>
                <a:ea typeface="Nokia Pure Text Light" panose="020B0403020202020204" pitchFamily="34" charset="0"/>
              </a:endParaRPr>
            </a:p>
          </p:txBody>
        </p:sp>
        <p:sp>
          <p:nvSpPr>
            <p:cNvPr id="15" name="Freeform 252">
              <a:extLst>
                <a:ext uri="{FF2B5EF4-FFF2-40B4-BE49-F238E27FC236}">
                  <a16:creationId xmlns:a16="http://schemas.microsoft.com/office/drawing/2014/main" id="{4812B9E3-B0C8-4B05-8034-103B6C4DC24E}"/>
                </a:ext>
              </a:extLst>
            </p:cNvPr>
            <p:cNvSpPr>
              <a:spLocks/>
            </p:cNvSpPr>
            <p:nvPr/>
          </p:nvSpPr>
          <p:spPr bwMode="auto">
            <a:xfrm>
              <a:off x="8231612" y="3292312"/>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6" name="Freeform 252">
              <a:extLst>
                <a:ext uri="{FF2B5EF4-FFF2-40B4-BE49-F238E27FC236}">
                  <a16:creationId xmlns:a16="http://schemas.microsoft.com/office/drawing/2014/main" id="{CDE0B520-18C2-4D87-8891-E76F5259DE26}"/>
                </a:ext>
              </a:extLst>
            </p:cNvPr>
            <p:cNvSpPr>
              <a:spLocks/>
            </p:cNvSpPr>
            <p:nvPr/>
          </p:nvSpPr>
          <p:spPr bwMode="auto">
            <a:xfrm>
              <a:off x="8475176" y="3288136"/>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7" name="Freeform 252">
              <a:extLst>
                <a:ext uri="{FF2B5EF4-FFF2-40B4-BE49-F238E27FC236}">
                  <a16:creationId xmlns:a16="http://schemas.microsoft.com/office/drawing/2014/main" id="{4E06742E-B378-481F-92AC-52B194DDE79D}"/>
                </a:ext>
              </a:extLst>
            </p:cNvPr>
            <p:cNvSpPr>
              <a:spLocks/>
            </p:cNvSpPr>
            <p:nvPr/>
          </p:nvSpPr>
          <p:spPr bwMode="auto">
            <a:xfrm>
              <a:off x="8352105" y="304742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8" name="Freeform 252">
              <a:extLst>
                <a:ext uri="{FF2B5EF4-FFF2-40B4-BE49-F238E27FC236}">
                  <a16:creationId xmlns:a16="http://schemas.microsoft.com/office/drawing/2014/main" id="{9B73400D-07E3-4B1C-B94E-5C1D3AF6695A}"/>
                </a:ext>
              </a:extLst>
            </p:cNvPr>
            <p:cNvSpPr>
              <a:spLocks/>
            </p:cNvSpPr>
            <p:nvPr/>
          </p:nvSpPr>
          <p:spPr bwMode="auto">
            <a:xfrm>
              <a:off x="8480188" y="3047424"/>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19" name="Rectangle 18">
              <a:extLst>
                <a:ext uri="{FF2B5EF4-FFF2-40B4-BE49-F238E27FC236}">
                  <a16:creationId xmlns:a16="http://schemas.microsoft.com/office/drawing/2014/main" id="{34184911-AC23-4A96-81E8-02784F7A0269}"/>
                </a:ext>
              </a:extLst>
            </p:cNvPr>
            <p:cNvSpPr/>
            <p:nvPr/>
          </p:nvSpPr>
          <p:spPr>
            <a:xfrm>
              <a:off x="8751738" y="2583507"/>
              <a:ext cx="454680" cy="594569"/>
            </a:xfrm>
            <a:prstGeom prst="rect">
              <a:avLst/>
            </a:prstGeom>
            <a:solidFill>
              <a:schemeClr val="bg1"/>
            </a:solidFill>
            <a:ln w="3175">
              <a:noFill/>
              <a:prstDash val="solid"/>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609585" fontAlgn="base">
                <a:spcBef>
                  <a:spcPct val="0"/>
                </a:spcBef>
                <a:spcAft>
                  <a:spcPct val="0"/>
                </a:spcAft>
                <a:defRPr/>
              </a:pPr>
              <a:endParaRPr lang="en-GB" sz="1600">
                <a:solidFill>
                  <a:srgbClr val="FFFFFF"/>
                </a:solidFill>
                <a:latin typeface="Nokia Pure Text Light" panose="020B0403020202020204" pitchFamily="34" charset="0"/>
                <a:ea typeface="Nokia Pure Text Light" panose="020B0403020202020204" pitchFamily="34" charset="0"/>
              </a:endParaRPr>
            </a:p>
          </p:txBody>
        </p:sp>
        <p:sp>
          <p:nvSpPr>
            <p:cNvPr id="20" name="Freeform 252">
              <a:extLst>
                <a:ext uri="{FF2B5EF4-FFF2-40B4-BE49-F238E27FC236}">
                  <a16:creationId xmlns:a16="http://schemas.microsoft.com/office/drawing/2014/main" id="{23DFD11C-27D9-4FC3-B735-2D382E660810}"/>
                </a:ext>
              </a:extLst>
            </p:cNvPr>
            <p:cNvSpPr>
              <a:spLocks/>
            </p:cNvSpPr>
            <p:nvPr/>
          </p:nvSpPr>
          <p:spPr bwMode="auto">
            <a:xfrm>
              <a:off x="8807545" y="320064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1" name="Freeform 252">
              <a:extLst>
                <a:ext uri="{FF2B5EF4-FFF2-40B4-BE49-F238E27FC236}">
                  <a16:creationId xmlns:a16="http://schemas.microsoft.com/office/drawing/2014/main" id="{5967ACF6-76D7-4537-A7DF-D0BFE95296B8}"/>
                </a:ext>
              </a:extLst>
            </p:cNvPr>
            <p:cNvSpPr>
              <a:spLocks/>
            </p:cNvSpPr>
            <p:nvPr/>
          </p:nvSpPr>
          <p:spPr bwMode="auto">
            <a:xfrm>
              <a:off x="9051109" y="3196467"/>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2" name="Freeform 252">
              <a:extLst>
                <a:ext uri="{FF2B5EF4-FFF2-40B4-BE49-F238E27FC236}">
                  <a16:creationId xmlns:a16="http://schemas.microsoft.com/office/drawing/2014/main" id="{EB7FF87A-FB63-4A79-B273-4AC226FC685C}"/>
                </a:ext>
              </a:extLst>
            </p:cNvPr>
            <p:cNvSpPr>
              <a:spLocks/>
            </p:cNvSpPr>
            <p:nvPr/>
          </p:nvSpPr>
          <p:spPr bwMode="auto">
            <a:xfrm>
              <a:off x="8806828" y="3482915"/>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3" name="Freeform 252">
              <a:extLst>
                <a:ext uri="{FF2B5EF4-FFF2-40B4-BE49-F238E27FC236}">
                  <a16:creationId xmlns:a16="http://schemas.microsoft.com/office/drawing/2014/main" id="{4DB6D6C7-5EF6-44FC-BCCA-C35B8DA3A895}"/>
                </a:ext>
              </a:extLst>
            </p:cNvPr>
            <p:cNvSpPr>
              <a:spLocks/>
            </p:cNvSpPr>
            <p:nvPr/>
          </p:nvSpPr>
          <p:spPr bwMode="auto">
            <a:xfrm>
              <a:off x="9050392" y="347873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4" name="Freeform 252">
              <a:extLst>
                <a:ext uri="{FF2B5EF4-FFF2-40B4-BE49-F238E27FC236}">
                  <a16:creationId xmlns:a16="http://schemas.microsoft.com/office/drawing/2014/main" id="{01A0CCF2-B7BB-4A9D-A75F-1900900E0555}"/>
                </a:ext>
              </a:extLst>
            </p:cNvPr>
            <p:cNvSpPr>
              <a:spLocks/>
            </p:cNvSpPr>
            <p:nvPr/>
          </p:nvSpPr>
          <p:spPr bwMode="auto">
            <a:xfrm>
              <a:off x="8812676" y="292538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5" name="Freeform 252">
              <a:extLst>
                <a:ext uri="{FF2B5EF4-FFF2-40B4-BE49-F238E27FC236}">
                  <a16:creationId xmlns:a16="http://schemas.microsoft.com/office/drawing/2014/main" id="{49B8B1E1-F986-4519-A04C-F68150C7DE0A}"/>
                </a:ext>
              </a:extLst>
            </p:cNvPr>
            <p:cNvSpPr>
              <a:spLocks/>
            </p:cNvSpPr>
            <p:nvPr/>
          </p:nvSpPr>
          <p:spPr bwMode="auto">
            <a:xfrm>
              <a:off x="9056240" y="2921213"/>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6" name="Freeform 252">
              <a:extLst>
                <a:ext uri="{FF2B5EF4-FFF2-40B4-BE49-F238E27FC236}">
                  <a16:creationId xmlns:a16="http://schemas.microsoft.com/office/drawing/2014/main" id="{86501BF9-4302-4BD2-A39C-AC4EB9588237}"/>
                </a:ext>
              </a:extLst>
            </p:cNvPr>
            <p:cNvSpPr>
              <a:spLocks/>
            </p:cNvSpPr>
            <p:nvPr/>
          </p:nvSpPr>
          <p:spPr bwMode="auto">
            <a:xfrm>
              <a:off x="8922309" y="2664578"/>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7" name="Freeform 252">
              <a:extLst>
                <a:ext uri="{FF2B5EF4-FFF2-40B4-BE49-F238E27FC236}">
                  <a16:creationId xmlns:a16="http://schemas.microsoft.com/office/drawing/2014/main" id="{B3AA5220-0BA6-4808-9F7A-9950949B365F}"/>
                </a:ext>
              </a:extLst>
            </p:cNvPr>
            <p:cNvSpPr>
              <a:spLocks/>
            </p:cNvSpPr>
            <p:nvPr/>
          </p:nvSpPr>
          <p:spPr bwMode="auto">
            <a:xfrm>
              <a:off x="9050392" y="2664579"/>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8" name="Freeform 252">
              <a:extLst>
                <a:ext uri="{FF2B5EF4-FFF2-40B4-BE49-F238E27FC236}">
                  <a16:creationId xmlns:a16="http://schemas.microsoft.com/office/drawing/2014/main" id="{3D3B3309-1BFF-410E-8A14-910FBC424E56}"/>
                </a:ext>
              </a:extLst>
            </p:cNvPr>
            <p:cNvSpPr>
              <a:spLocks/>
            </p:cNvSpPr>
            <p:nvPr/>
          </p:nvSpPr>
          <p:spPr bwMode="auto">
            <a:xfrm>
              <a:off x="8798219" y="3791930"/>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29" name="Freeform 252">
              <a:extLst>
                <a:ext uri="{FF2B5EF4-FFF2-40B4-BE49-F238E27FC236}">
                  <a16:creationId xmlns:a16="http://schemas.microsoft.com/office/drawing/2014/main" id="{C5C6A0B1-DE3A-4E6D-A4ED-48AA0D97BAEB}"/>
                </a:ext>
              </a:extLst>
            </p:cNvPr>
            <p:cNvSpPr>
              <a:spLocks/>
            </p:cNvSpPr>
            <p:nvPr/>
          </p:nvSpPr>
          <p:spPr bwMode="auto">
            <a:xfrm>
              <a:off x="9041783" y="3787754"/>
              <a:ext cx="75275" cy="194183"/>
            </a:xfrm>
            <a:custGeom>
              <a:avLst/>
              <a:gdLst>
                <a:gd name="T0" fmla="*/ 0 w 50"/>
                <a:gd name="T1" fmla="*/ 93 h 93"/>
                <a:gd name="T2" fmla="*/ 0 w 50"/>
                <a:gd name="T3" fmla="*/ 0 h 93"/>
                <a:gd name="T4" fmla="*/ 50 w 50"/>
                <a:gd name="T5" fmla="*/ 0 h 93"/>
              </a:gdLst>
              <a:ahLst/>
              <a:cxnLst>
                <a:cxn ang="0">
                  <a:pos x="T0" y="T1"/>
                </a:cxn>
                <a:cxn ang="0">
                  <a:pos x="T2" y="T3"/>
                </a:cxn>
                <a:cxn ang="0">
                  <a:pos x="T4" y="T5"/>
                </a:cxn>
              </a:cxnLst>
              <a:rect l="0" t="0" r="r" b="b"/>
              <a:pathLst>
                <a:path w="50" h="93">
                  <a:moveTo>
                    <a:pt x="0" y="93"/>
                  </a:moveTo>
                  <a:lnTo>
                    <a:pt x="0" y="0"/>
                  </a:lnTo>
                  <a:lnTo>
                    <a:pt x="5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30" name="Group 29">
            <a:extLst>
              <a:ext uri="{FF2B5EF4-FFF2-40B4-BE49-F238E27FC236}">
                <a16:creationId xmlns:a16="http://schemas.microsoft.com/office/drawing/2014/main" id="{24CBF541-1D2C-4A86-AAD2-AD71805458CC}"/>
              </a:ext>
            </a:extLst>
          </p:cNvPr>
          <p:cNvGrpSpPr/>
          <p:nvPr/>
        </p:nvGrpSpPr>
        <p:grpSpPr>
          <a:xfrm>
            <a:off x="9060948" y="4796393"/>
            <a:ext cx="708661" cy="935264"/>
            <a:chOff x="6136311" y="1909799"/>
            <a:chExt cx="762350" cy="1089069"/>
          </a:xfrm>
        </p:grpSpPr>
        <p:sp>
          <p:nvSpPr>
            <p:cNvPr id="31" name="Freeform 18">
              <a:extLst>
                <a:ext uri="{FF2B5EF4-FFF2-40B4-BE49-F238E27FC236}">
                  <a16:creationId xmlns:a16="http://schemas.microsoft.com/office/drawing/2014/main" id="{91286B17-061A-4A47-B37F-9865FCF91516}"/>
                </a:ext>
              </a:extLst>
            </p:cNvPr>
            <p:cNvSpPr>
              <a:spLocks noChangeArrowheads="1"/>
            </p:cNvSpPr>
            <p:nvPr/>
          </p:nvSpPr>
          <p:spPr bwMode="auto">
            <a:xfrm>
              <a:off x="6136311" y="1909799"/>
              <a:ext cx="353948" cy="684070"/>
            </a:xfrm>
            <a:custGeom>
              <a:avLst/>
              <a:gdLst>
                <a:gd name="T0" fmla="*/ 0 w 460"/>
                <a:gd name="T1" fmla="*/ 884 h 885"/>
                <a:gd name="T2" fmla="*/ 0 w 460"/>
                <a:gd name="T3" fmla="*/ 0 h 885"/>
                <a:gd name="T4" fmla="*/ 459 w 460"/>
                <a:gd name="T5" fmla="*/ 0 h 885"/>
                <a:gd name="T6" fmla="*/ 0 w 460"/>
                <a:gd name="T7" fmla="*/ 884 h 885"/>
              </a:gdLst>
              <a:ahLst/>
              <a:cxnLst>
                <a:cxn ang="0">
                  <a:pos x="T0" y="T1"/>
                </a:cxn>
                <a:cxn ang="0">
                  <a:pos x="T2" y="T3"/>
                </a:cxn>
                <a:cxn ang="0">
                  <a:pos x="T4" y="T5"/>
                </a:cxn>
                <a:cxn ang="0">
                  <a:pos x="T6" y="T7"/>
                </a:cxn>
              </a:cxnLst>
              <a:rect l="0" t="0" r="r" b="b"/>
              <a:pathLst>
                <a:path w="460" h="885">
                  <a:moveTo>
                    <a:pt x="0" y="884"/>
                  </a:moveTo>
                  <a:lnTo>
                    <a:pt x="0" y="0"/>
                  </a:lnTo>
                  <a:lnTo>
                    <a:pt x="459" y="0"/>
                  </a:lnTo>
                  <a:lnTo>
                    <a:pt x="0" y="884"/>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2" name="Freeform 19">
              <a:extLst>
                <a:ext uri="{FF2B5EF4-FFF2-40B4-BE49-F238E27FC236}">
                  <a16:creationId xmlns:a16="http://schemas.microsoft.com/office/drawing/2014/main" id="{9E127D81-5B11-4BF9-9E46-94B72A259A5D}"/>
                </a:ext>
              </a:extLst>
            </p:cNvPr>
            <p:cNvSpPr>
              <a:spLocks noChangeArrowheads="1"/>
            </p:cNvSpPr>
            <p:nvPr/>
          </p:nvSpPr>
          <p:spPr bwMode="auto">
            <a:xfrm>
              <a:off x="6136311" y="1909799"/>
              <a:ext cx="353948" cy="684070"/>
            </a:xfrm>
            <a:custGeom>
              <a:avLst/>
              <a:gdLst>
                <a:gd name="T0" fmla="*/ 0 w 460"/>
                <a:gd name="T1" fmla="*/ 884 h 885"/>
                <a:gd name="T2" fmla="*/ 0 w 460"/>
                <a:gd name="T3" fmla="*/ 0 h 885"/>
                <a:gd name="T4" fmla="*/ 459 w 460"/>
                <a:gd name="T5" fmla="*/ 0 h 885"/>
              </a:gdLst>
              <a:ahLst/>
              <a:cxnLst>
                <a:cxn ang="0">
                  <a:pos x="T0" y="T1"/>
                </a:cxn>
                <a:cxn ang="0">
                  <a:pos x="T2" y="T3"/>
                </a:cxn>
                <a:cxn ang="0">
                  <a:pos x="T4" y="T5"/>
                </a:cxn>
              </a:cxnLst>
              <a:rect l="0" t="0" r="r" b="b"/>
              <a:pathLst>
                <a:path w="460" h="885">
                  <a:moveTo>
                    <a:pt x="0" y="884"/>
                  </a:moveTo>
                  <a:lnTo>
                    <a:pt x="0" y="0"/>
                  </a:lnTo>
                  <a:lnTo>
                    <a:pt x="459" y="0"/>
                  </a:lnTo>
                </a:path>
              </a:pathLst>
            </a:custGeom>
            <a:noFill/>
            <a:ln w="635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3" name="Freeform 20">
              <a:extLst>
                <a:ext uri="{FF2B5EF4-FFF2-40B4-BE49-F238E27FC236}">
                  <a16:creationId xmlns:a16="http://schemas.microsoft.com/office/drawing/2014/main" id="{8B5BBE71-CB1C-4B27-BA40-EFE47B008F6C}"/>
                </a:ext>
              </a:extLst>
            </p:cNvPr>
            <p:cNvSpPr>
              <a:spLocks noChangeArrowheads="1"/>
            </p:cNvSpPr>
            <p:nvPr/>
          </p:nvSpPr>
          <p:spPr bwMode="auto">
            <a:xfrm>
              <a:off x="6303072" y="2205891"/>
              <a:ext cx="68067" cy="108907"/>
            </a:xfrm>
            <a:custGeom>
              <a:avLst/>
              <a:gdLst>
                <a:gd name="T0" fmla="*/ 0 w 89"/>
                <a:gd name="T1" fmla="*/ 142 h 143"/>
                <a:gd name="T2" fmla="*/ 0 w 89"/>
                <a:gd name="T3" fmla="*/ 0 h 143"/>
                <a:gd name="T4" fmla="*/ 88 w 89"/>
                <a:gd name="T5" fmla="*/ 0 h 143"/>
                <a:gd name="T6" fmla="*/ 0 w 89"/>
                <a:gd name="T7" fmla="*/ 142 h 143"/>
              </a:gdLst>
              <a:ahLst/>
              <a:cxnLst>
                <a:cxn ang="0">
                  <a:pos x="T0" y="T1"/>
                </a:cxn>
                <a:cxn ang="0">
                  <a:pos x="T2" y="T3"/>
                </a:cxn>
                <a:cxn ang="0">
                  <a:pos x="T4" y="T5"/>
                </a:cxn>
                <a:cxn ang="0">
                  <a:pos x="T6" y="T7"/>
                </a:cxn>
              </a:cxnLst>
              <a:rect l="0" t="0" r="r" b="b"/>
              <a:pathLst>
                <a:path w="89" h="143">
                  <a:moveTo>
                    <a:pt x="0" y="142"/>
                  </a:moveTo>
                  <a:lnTo>
                    <a:pt x="0" y="0"/>
                  </a:lnTo>
                  <a:lnTo>
                    <a:pt x="88" y="0"/>
                  </a:lnTo>
                  <a:lnTo>
                    <a:pt x="0" y="142"/>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4" name="Freeform 21">
              <a:extLst>
                <a:ext uri="{FF2B5EF4-FFF2-40B4-BE49-F238E27FC236}">
                  <a16:creationId xmlns:a16="http://schemas.microsoft.com/office/drawing/2014/main" id="{FB523571-FB47-42A8-9849-F96DDA5CB9E8}"/>
                </a:ext>
              </a:extLst>
            </p:cNvPr>
            <p:cNvSpPr>
              <a:spLocks noChangeArrowheads="1"/>
            </p:cNvSpPr>
            <p:nvPr/>
          </p:nvSpPr>
          <p:spPr bwMode="auto">
            <a:xfrm>
              <a:off x="6303072" y="2205891"/>
              <a:ext cx="68067" cy="108907"/>
            </a:xfrm>
            <a:custGeom>
              <a:avLst/>
              <a:gdLst>
                <a:gd name="T0" fmla="*/ 0 w 89"/>
                <a:gd name="T1" fmla="*/ 142 h 143"/>
                <a:gd name="T2" fmla="*/ 0 w 89"/>
                <a:gd name="T3" fmla="*/ 0 h 143"/>
                <a:gd name="T4" fmla="*/ 88 w 89"/>
                <a:gd name="T5" fmla="*/ 0 h 143"/>
              </a:gdLst>
              <a:ahLst/>
              <a:cxnLst>
                <a:cxn ang="0">
                  <a:pos x="T0" y="T1"/>
                </a:cxn>
                <a:cxn ang="0">
                  <a:pos x="T2" y="T3"/>
                </a:cxn>
                <a:cxn ang="0">
                  <a:pos x="T4" y="T5"/>
                </a:cxn>
              </a:cxnLst>
              <a:rect l="0" t="0" r="r" b="b"/>
              <a:pathLst>
                <a:path w="89" h="143">
                  <a:moveTo>
                    <a:pt x="0" y="142"/>
                  </a:moveTo>
                  <a:lnTo>
                    <a:pt x="0" y="0"/>
                  </a:lnTo>
                  <a:lnTo>
                    <a:pt x="88"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5" name="Freeform 22">
              <a:extLst>
                <a:ext uri="{FF2B5EF4-FFF2-40B4-BE49-F238E27FC236}">
                  <a16:creationId xmlns:a16="http://schemas.microsoft.com/office/drawing/2014/main" id="{F39FF4B4-CB7A-4EBB-82D3-72A23EB19ABC}"/>
                </a:ext>
              </a:extLst>
            </p:cNvPr>
            <p:cNvSpPr>
              <a:spLocks noChangeArrowheads="1"/>
            </p:cNvSpPr>
            <p:nvPr/>
          </p:nvSpPr>
          <p:spPr bwMode="auto">
            <a:xfrm>
              <a:off x="6194168" y="2103790"/>
              <a:ext cx="68067" cy="102101"/>
            </a:xfrm>
            <a:custGeom>
              <a:avLst/>
              <a:gdLst>
                <a:gd name="T0" fmla="*/ 0 w 88"/>
                <a:gd name="T1" fmla="*/ 131 h 132"/>
                <a:gd name="T2" fmla="*/ 0 w 88"/>
                <a:gd name="T3" fmla="*/ 0 h 132"/>
                <a:gd name="T4" fmla="*/ 87 w 88"/>
                <a:gd name="T5" fmla="*/ 0 h 132"/>
                <a:gd name="T6" fmla="*/ 0 w 88"/>
                <a:gd name="T7" fmla="*/ 131 h 132"/>
              </a:gdLst>
              <a:ahLst/>
              <a:cxnLst>
                <a:cxn ang="0">
                  <a:pos x="T0" y="T1"/>
                </a:cxn>
                <a:cxn ang="0">
                  <a:pos x="T2" y="T3"/>
                </a:cxn>
                <a:cxn ang="0">
                  <a:pos x="T4" y="T5"/>
                </a:cxn>
                <a:cxn ang="0">
                  <a:pos x="T6" y="T7"/>
                </a:cxn>
              </a:cxnLst>
              <a:rect l="0" t="0" r="r" b="b"/>
              <a:pathLst>
                <a:path w="88" h="132">
                  <a:moveTo>
                    <a:pt x="0" y="131"/>
                  </a:moveTo>
                  <a:lnTo>
                    <a:pt x="0" y="0"/>
                  </a:lnTo>
                  <a:lnTo>
                    <a:pt x="87" y="0"/>
                  </a:lnTo>
                  <a:lnTo>
                    <a:pt x="0" y="131"/>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6" name="Freeform 23">
              <a:extLst>
                <a:ext uri="{FF2B5EF4-FFF2-40B4-BE49-F238E27FC236}">
                  <a16:creationId xmlns:a16="http://schemas.microsoft.com/office/drawing/2014/main" id="{0D38C53A-DEF9-48FD-9A0B-3FC6115CB43D}"/>
                </a:ext>
              </a:extLst>
            </p:cNvPr>
            <p:cNvSpPr>
              <a:spLocks noChangeArrowheads="1"/>
            </p:cNvSpPr>
            <p:nvPr/>
          </p:nvSpPr>
          <p:spPr bwMode="auto">
            <a:xfrm>
              <a:off x="6194168" y="2103790"/>
              <a:ext cx="68067" cy="102101"/>
            </a:xfrm>
            <a:custGeom>
              <a:avLst/>
              <a:gdLst>
                <a:gd name="T0" fmla="*/ 0 w 88"/>
                <a:gd name="T1" fmla="*/ 131 h 132"/>
                <a:gd name="T2" fmla="*/ 0 w 88"/>
                <a:gd name="T3" fmla="*/ 0 h 132"/>
                <a:gd name="T4" fmla="*/ 87 w 88"/>
                <a:gd name="T5" fmla="*/ 0 h 132"/>
              </a:gdLst>
              <a:ahLst/>
              <a:cxnLst>
                <a:cxn ang="0">
                  <a:pos x="T0" y="T1"/>
                </a:cxn>
                <a:cxn ang="0">
                  <a:pos x="T2" y="T3"/>
                </a:cxn>
                <a:cxn ang="0">
                  <a:pos x="T4" y="T5"/>
                </a:cxn>
              </a:cxnLst>
              <a:rect l="0" t="0" r="r" b="b"/>
              <a:pathLst>
                <a:path w="88" h="132">
                  <a:moveTo>
                    <a:pt x="0" y="131"/>
                  </a:moveTo>
                  <a:lnTo>
                    <a:pt x="0" y="0"/>
                  </a:lnTo>
                  <a:lnTo>
                    <a:pt x="87"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7" name="Freeform 24">
              <a:extLst>
                <a:ext uri="{FF2B5EF4-FFF2-40B4-BE49-F238E27FC236}">
                  <a16:creationId xmlns:a16="http://schemas.microsoft.com/office/drawing/2014/main" id="{C6425897-6503-43D8-AB5D-920E0C7C50A1}"/>
                </a:ext>
              </a:extLst>
            </p:cNvPr>
            <p:cNvSpPr>
              <a:spLocks noChangeArrowheads="1"/>
            </p:cNvSpPr>
            <p:nvPr/>
          </p:nvSpPr>
          <p:spPr bwMode="auto">
            <a:xfrm>
              <a:off x="6194168" y="2331814"/>
              <a:ext cx="68067" cy="108907"/>
            </a:xfrm>
            <a:custGeom>
              <a:avLst/>
              <a:gdLst>
                <a:gd name="T0" fmla="*/ 0 w 88"/>
                <a:gd name="T1" fmla="*/ 142 h 143"/>
                <a:gd name="T2" fmla="*/ 0 w 88"/>
                <a:gd name="T3" fmla="*/ 0 h 143"/>
                <a:gd name="T4" fmla="*/ 87 w 88"/>
                <a:gd name="T5" fmla="*/ 0 h 143"/>
                <a:gd name="T6" fmla="*/ 0 w 88"/>
                <a:gd name="T7" fmla="*/ 142 h 143"/>
              </a:gdLst>
              <a:ahLst/>
              <a:cxnLst>
                <a:cxn ang="0">
                  <a:pos x="T0" y="T1"/>
                </a:cxn>
                <a:cxn ang="0">
                  <a:pos x="T2" y="T3"/>
                </a:cxn>
                <a:cxn ang="0">
                  <a:pos x="T4" y="T5"/>
                </a:cxn>
                <a:cxn ang="0">
                  <a:pos x="T6" y="T7"/>
                </a:cxn>
              </a:cxnLst>
              <a:rect l="0" t="0" r="r" b="b"/>
              <a:pathLst>
                <a:path w="88" h="143">
                  <a:moveTo>
                    <a:pt x="0" y="142"/>
                  </a:moveTo>
                  <a:lnTo>
                    <a:pt x="0" y="0"/>
                  </a:lnTo>
                  <a:lnTo>
                    <a:pt x="87" y="0"/>
                  </a:lnTo>
                  <a:lnTo>
                    <a:pt x="0" y="142"/>
                  </a:lnTo>
                </a:path>
              </a:pathLst>
            </a:custGeom>
            <a:solidFill>
              <a:srgbClr val="FFFFFF"/>
            </a:solidFill>
            <a:ln>
              <a:noFill/>
            </a:ln>
            <a:effectLst/>
            <a:scene3d>
              <a:camera prst="orthographicFront"/>
              <a:lightRig rig="threePt" dir="t"/>
            </a:scene3d>
            <a:sp3d/>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defTabSz="609585" fontAlgn="base">
                <a:spcBef>
                  <a:spcPct val="0"/>
                </a:spcBef>
                <a:spcAft>
                  <a:spcPct val="0"/>
                </a:spcAft>
                <a:defRPr/>
              </a:pPr>
              <a:endParaRPr lang="en-GB" sz="2400">
                <a:solidFill>
                  <a:srgbClr val="124191"/>
                </a:solidFill>
                <a:latin typeface="Arial" charset="0"/>
              </a:endParaRPr>
            </a:p>
          </p:txBody>
        </p:sp>
        <p:sp>
          <p:nvSpPr>
            <p:cNvPr id="38" name="Freeform 25">
              <a:extLst>
                <a:ext uri="{FF2B5EF4-FFF2-40B4-BE49-F238E27FC236}">
                  <a16:creationId xmlns:a16="http://schemas.microsoft.com/office/drawing/2014/main" id="{118B874E-EC56-4A32-8FC5-B7DC3C8C2BE8}"/>
                </a:ext>
              </a:extLst>
            </p:cNvPr>
            <p:cNvSpPr>
              <a:spLocks noChangeArrowheads="1"/>
            </p:cNvSpPr>
            <p:nvPr/>
          </p:nvSpPr>
          <p:spPr bwMode="auto">
            <a:xfrm>
              <a:off x="6194168" y="2331814"/>
              <a:ext cx="68067" cy="108907"/>
            </a:xfrm>
            <a:custGeom>
              <a:avLst/>
              <a:gdLst>
                <a:gd name="T0" fmla="*/ 0 w 88"/>
                <a:gd name="T1" fmla="*/ 142 h 143"/>
                <a:gd name="T2" fmla="*/ 0 w 88"/>
                <a:gd name="T3" fmla="*/ 0 h 143"/>
                <a:gd name="T4" fmla="*/ 87 w 88"/>
                <a:gd name="T5" fmla="*/ 0 h 143"/>
              </a:gdLst>
              <a:ahLst/>
              <a:cxnLst>
                <a:cxn ang="0">
                  <a:pos x="T0" y="T1"/>
                </a:cxn>
                <a:cxn ang="0">
                  <a:pos x="T2" y="T3"/>
                </a:cxn>
                <a:cxn ang="0">
                  <a:pos x="T4" y="T5"/>
                </a:cxn>
              </a:cxnLst>
              <a:rect l="0" t="0" r="r" b="b"/>
              <a:pathLst>
                <a:path w="88" h="143">
                  <a:moveTo>
                    <a:pt x="0" y="142"/>
                  </a:moveTo>
                  <a:lnTo>
                    <a:pt x="0" y="0"/>
                  </a:lnTo>
                  <a:lnTo>
                    <a:pt x="87"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39" name="Freeform 26">
              <a:extLst>
                <a:ext uri="{FF2B5EF4-FFF2-40B4-BE49-F238E27FC236}">
                  <a16:creationId xmlns:a16="http://schemas.microsoft.com/office/drawing/2014/main" id="{26CF3333-038A-442C-B3B1-BF68804F9771}"/>
                </a:ext>
              </a:extLst>
            </p:cNvPr>
            <p:cNvSpPr>
              <a:spLocks noChangeArrowheads="1"/>
            </p:cNvSpPr>
            <p:nvPr/>
          </p:nvSpPr>
          <p:spPr bwMode="auto">
            <a:xfrm>
              <a:off x="6449419" y="2045933"/>
              <a:ext cx="449242" cy="952935"/>
            </a:xfrm>
            <a:custGeom>
              <a:avLst/>
              <a:gdLst>
                <a:gd name="T0" fmla="*/ 0 w 581"/>
                <a:gd name="T1" fmla="*/ 1234 h 1235"/>
                <a:gd name="T2" fmla="*/ 0 w 581"/>
                <a:gd name="T3" fmla="*/ 0 h 1235"/>
                <a:gd name="T4" fmla="*/ 580 w 581"/>
                <a:gd name="T5" fmla="*/ 0 h 1235"/>
              </a:gdLst>
              <a:ahLst/>
              <a:cxnLst>
                <a:cxn ang="0">
                  <a:pos x="T0" y="T1"/>
                </a:cxn>
                <a:cxn ang="0">
                  <a:pos x="T2" y="T3"/>
                </a:cxn>
                <a:cxn ang="0">
                  <a:pos x="T4" y="T5"/>
                </a:cxn>
              </a:cxnLst>
              <a:rect l="0" t="0" r="r" b="b"/>
              <a:pathLst>
                <a:path w="581" h="1235">
                  <a:moveTo>
                    <a:pt x="0" y="1234"/>
                  </a:moveTo>
                  <a:lnTo>
                    <a:pt x="0" y="0"/>
                  </a:lnTo>
                  <a:lnTo>
                    <a:pt x="580" y="0"/>
                  </a:lnTo>
                </a:path>
              </a:pathLst>
            </a:custGeom>
            <a:noFill/>
            <a:ln w="635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0" name="Freeform 27">
              <a:extLst>
                <a:ext uri="{FF2B5EF4-FFF2-40B4-BE49-F238E27FC236}">
                  <a16:creationId xmlns:a16="http://schemas.microsoft.com/office/drawing/2014/main" id="{4D32D27F-A04A-41F1-9E95-215DEBCCC658}"/>
                </a:ext>
              </a:extLst>
            </p:cNvPr>
            <p:cNvSpPr>
              <a:spLocks noChangeArrowheads="1"/>
            </p:cNvSpPr>
            <p:nvPr/>
          </p:nvSpPr>
          <p:spPr bwMode="auto">
            <a:xfrm>
              <a:off x="6531099" y="2566642"/>
              <a:ext cx="85084" cy="159957"/>
            </a:xfrm>
            <a:custGeom>
              <a:avLst/>
              <a:gdLst>
                <a:gd name="T0" fmla="*/ 0 w 111"/>
                <a:gd name="T1" fmla="*/ 208 h 209"/>
                <a:gd name="T2" fmla="*/ 0 w 111"/>
                <a:gd name="T3" fmla="*/ 0 h 209"/>
                <a:gd name="T4" fmla="*/ 110 w 111"/>
                <a:gd name="T5" fmla="*/ 0 h 209"/>
              </a:gdLst>
              <a:ahLst/>
              <a:cxnLst>
                <a:cxn ang="0">
                  <a:pos x="T0" y="T1"/>
                </a:cxn>
                <a:cxn ang="0">
                  <a:pos x="T2" y="T3"/>
                </a:cxn>
                <a:cxn ang="0">
                  <a:pos x="T4" y="T5"/>
                </a:cxn>
              </a:cxnLst>
              <a:rect l="0" t="0" r="r" b="b"/>
              <a:pathLst>
                <a:path w="111" h="209">
                  <a:moveTo>
                    <a:pt x="0" y="208"/>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1" name="Freeform 28">
              <a:extLst>
                <a:ext uri="{FF2B5EF4-FFF2-40B4-BE49-F238E27FC236}">
                  <a16:creationId xmlns:a16="http://schemas.microsoft.com/office/drawing/2014/main" id="{D3EC09C7-AF2E-4316-B311-F648F089DFEF}"/>
                </a:ext>
              </a:extLst>
            </p:cNvPr>
            <p:cNvSpPr>
              <a:spLocks noChangeArrowheads="1"/>
            </p:cNvSpPr>
            <p:nvPr/>
          </p:nvSpPr>
          <p:spPr bwMode="auto">
            <a:xfrm>
              <a:off x="6531099" y="2188874"/>
              <a:ext cx="85084" cy="153151"/>
            </a:xfrm>
            <a:custGeom>
              <a:avLst/>
              <a:gdLst>
                <a:gd name="T0" fmla="*/ 0 w 111"/>
                <a:gd name="T1" fmla="*/ 197 h 198"/>
                <a:gd name="T2" fmla="*/ 0 w 111"/>
                <a:gd name="T3" fmla="*/ 0 h 198"/>
                <a:gd name="T4" fmla="*/ 110 w 111"/>
                <a:gd name="T5" fmla="*/ 0 h 198"/>
              </a:gdLst>
              <a:ahLst/>
              <a:cxnLst>
                <a:cxn ang="0">
                  <a:pos x="T0" y="T1"/>
                </a:cxn>
                <a:cxn ang="0">
                  <a:pos x="T2" y="T3"/>
                </a:cxn>
                <a:cxn ang="0">
                  <a:pos x="T4" y="T5"/>
                </a:cxn>
              </a:cxnLst>
              <a:rect l="0" t="0" r="r" b="b"/>
              <a:pathLst>
                <a:path w="111" h="198">
                  <a:moveTo>
                    <a:pt x="0" y="197"/>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sp>
          <p:nvSpPr>
            <p:cNvPr id="42" name="Freeform 29">
              <a:extLst>
                <a:ext uri="{FF2B5EF4-FFF2-40B4-BE49-F238E27FC236}">
                  <a16:creationId xmlns:a16="http://schemas.microsoft.com/office/drawing/2014/main" id="{7B4E4C42-F979-4F78-9514-E5E0EFFA483C}"/>
                </a:ext>
              </a:extLst>
            </p:cNvPr>
            <p:cNvSpPr>
              <a:spLocks noChangeArrowheads="1"/>
            </p:cNvSpPr>
            <p:nvPr/>
          </p:nvSpPr>
          <p:spPr bwMode="auto">
            <a:xfrm>
              <a:off x="6660427" y="2382862"/>
              <a:ext cx="85084" cy="159957"/>
            </a:xfrm>
            <a:custGeom>
              <a:avLst/>
              <a:gdLst>
                <a:gd name="T0" fmla="*/ 0 w 111"/>
                <a:gd name="T1" fmla="*/ 207 h 208"/>
                <a:gd name="T2" fmla="*/ 0 w 111"/>
                <a:gd name="T3" fmla="*/ 0 h 208"/>
                <a:gd name="T4" fmla="*/ 110 w 111"/>
                <a:gd name="T5" fmla="*/ 0 h 208"/>
              </a:gdLst>
              <a:ahLst/>
              <a:cxnLst>
                <a:cxn ang="0">
                  <a:pos x="T0" y="T1"/>
                </a:cxn>
                <a:cxn ang="0">
                  <a:pos x="T2" y="T3"/>
                </a:cxn>
                <a:cxn ang="0">
                  <a:pos x="T4" y="T5"/>
                </a:cxn>
              </a:cxnLst>
              <a:rect l="0" t="0" r="r" b="b"/>
              <a:pathLst>
                <a:path w="111" h="208">
                  <a:moveTo>
                    <a:pt x="0" y="207"/>
                  </a:moveTo>
                  <a:lnTo>
                    <a:pt x="0" y="0"/>
                  </a:lnTo>
                  <a:lnTo>
                    <a:pt x="110" y="0"/>
                  </a:lnTo>
                </a:path>
              </a:pathLst>
            </a:custGeom>
            <a:noFill/>
            <a:ln w="3960" cap="flat">
              <a:solidFill>
                <a:srgbClr val="001135"/>
              </a:solidFill>
              <a:round/>
              <a:headEnd/>
              <a:tailEnd/>
            </a:ln>
            <a:effectLst/>
            <a:scene3d>
              <a:camera prst="orthographicFront"/>
              <a:lightRig rig="threePt" dir="t"/>
            </a:scene3d>
            <a:sp3d/>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defTabSz="609585" fontAlgn="base">
                <a:spcBef>
                  <a:spcPct val="0"/>
                </a:spcBef>
                <a:spcAft>
                  <a:spcPct val="0"/>
                </a:spcAft>
                <a:defRPr/>
              </a:pPr>
              <a:endParaRPr lang="en-GB" sz="2400">
                <a:solidFill>
                  <a:srgbClr val="124191"/>
                </a:solidFill>
                <a:latin typeface="Arial" charset="0"/>
              </a:endParaRPr>
            </a:p>
          </p:txBody>
        </p:sp>
      </p:grpSp>
      <p:grpSp>
        <p:nvGrpSpPr>
          <p:cNvPr id="43" name="Group 89">
            <a:extLst>
              <a:ext uri="{FF2B5EF4-FFF2-40B4-BE49-F238E27FC236}">
                <a16:creationId xmlns:a16="http://schemas.microsoft.com/office/drawing/2014/main" id="{25FDF4A1-97F9-4F26-AC19-6D5BF2582931}"/>
              </a:ext>
            </a:extLst>
          </p:cNvPr>
          <p:cNvGrpSpPr>
            <a:grpSpLocks noChangeAspect="1"/>
          </p:cNvGrpSpPr>
          <p:nvPr/>
        </p:nvGrpSpPr>
        <p:grpSpPr bwMode="auto">
          <a:xfrm>
            <a:off x="4816264" y="5201875"/>
            <a:ext cx="369525" cy="441277"/>
            <a:chOff x="465" y="1671"/>
            <a:chExt cx="412" cy="492"/>
          </a:xfrm>
        </p:grpSpPr>
        <p:sp>
          <p:nvSpPr>
            <p:cNvPr id="44" name="Freeform 90">
              <a:extLst>
                <a:ext uri="{FF2B5EF4-FFF2-40B4-BE49-F238E27FC236}">
                  <a16:creationId xmlns:a16="http://schemas.microsoft.com/office/drawing/2014/main" id="{6DEE5F0F-34A8-4091-B524-CAE356595391}"/>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5" name="Freeform 91">
              <a:extLst>
                <a:ext uri="{FF2B5EF4-FFF2-40B4-BE49-F238E27FC236}">
                  <a16:creationId xmlns:a16="http://schemas.microsoft.com/office/drawing/2014/main" id="{E26BE1CE-907E-4A7E-8215-AFD647C96588}"/>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sp>
        <p:nvSpPr>
          <p:cNvPr id="46" name="Freeform 175">
            <a:extLst>
              <a:ext uri="{FF2B5EF4-FFF2-40B4-BE49-F238E27FC236}">
                <a16:creationId xmlns:a16="http://schemas.microsoft.com/office/drawing/2014/main" id="{12070DB7-F233-4349-9DA7-9A2CFFCEAB4D}"/>
              </a:ext>
            </a:extLst>
          </p:cNvPr>
          <p:cNvSpPr>
            <a:spLocks noEditPoints="1"/>
          </p:cNvSpPr>
          <p:nvPr/>
        </p:nvSpPr>
        <p:spPr bwMode="auto">
          <a:xfrm>
            <a:off x="9759858" y="4755551"/>
            <a:ext cx="491197" cy="934707"/>
          </a:xfrm>
          <a:custGeom>
            <a:avLst/>
            <a:gdLst>
              <a:gd name="T0" fmla="*/ 83 w 210"/>
              <a:gd name="T1" fmla="*/ 364 h 492"/>
              <a:gd name="T2" fmla="*/ 83 w 210"/>
              <a:gd name="T3" fmla="*/ 291 h 492"/>
              <a:gd name="T4" fmla="*/ 122 w 210"/>
              <a:gd name="T5" fmla="*/ 291 h 492"/>
              <a:gd name="T6" fmla="*/ 24 w 210"/>
              <a:gd name="T7" fmla="*/ 271 h 492"/>
              <a:gd name="T8" fmla="*/ 24 w 210"/>
              <a:gd name="T9" fmla="*/ 197 h 492"/>
              <a:gd name="T10" fmla="*/ 63 w 210"/>
              <a:gd name="T11" fmla="*/ 197 h 492"/>
              <a:gd name="T12" fmla="*/ 83 w 210"/>
              <a:gd name="T13" fmla="*/ 178 h 492"/>
              <a:gd name="T14" fmla="*/ 83 w 210"/>
              <a:gd name="T15" fmla="*/ 104 h 492"/>
              <a:gd name="T16" fmla="*/ 122 w 210"/>
              <a:gd name="T17" fmla="*/ 104 h 492"/>
              <a:gd name="T18" fmla="*/ 0 w 210"/>
              <a:gd name="T19" fmla="*/ 492 h 492"/>
              <a:gd name="T20" fmla="*/ 0 w 210"/>
              <a:gd name="T21" fmla="*/ 0 h 492"/>
              <a:gd name="T22" fmla="*/ 210 w 210"/>
              <a:gd name="T23" fmla="*/ 114 h 492"/>
              <a:gd name="T24" fmla="*/ 210 w 210"/>
              <a:gd name="T25"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492">
                <a:moveTo>
                  <a:pt x="83" y="364"/>
                </a:moveTo>
                <a:lnTo>
                  <a:pt x="83" y="291"/>
                </a:lnTo>
                <a:lnTo>
                  <a:pt x="122" y="291"/>
                </a:lnTo>
                <a:moveTo>
                  <a:pt x="24" y="271"/>
                </a:moveTo>
                <a:lnTo>
                  <a:pt x="24" y="197"/>
                </a:lnTo>
                <a:lnTo>
                  <a:pt x="63" y="197"/>
                </a:lnTo>
                <a:moveTo>
                  <a:pt x="83" y="178"/>
                </a:moveTo>
                <a:lnTo>
                  <a:pt x="83" y="104"/>
                </a:lnTo>
                <a:lnTo>
                  <a:pt x="122" y="104"/>
                </a:lnTo>
                <a:moveTo>
                  <a:pt x="0" y="492"/>
                </a:moveTo>
                <a:lnTo>
                  <a:pt x="0" y="0"/>
                </a:lnTo>
                <a:lnTo>
                  <a:pt x="210" y="114"/>
                </a:lnTo>
                <a:lnTo>
                  <a:pt x="210"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7" name="Freeform 5">
            <a:extLst>
              <a:ext uri="{FF2B5EF4-FFF2-40B4-BE49-F238E27FC236}">
                <a16:creationId xmlns:a16="http://schemas.microsoft.com/office/drawing/2014/main" id="{170282EE-5318-4920-8DA5-B9994A7452A8}"/>
              </a:ext>
            </a:extLst>
          </p:cNvPr>
          <p:cNvSpPr>
            <a:spLocks/>
          </p:cNvSpPr>
          <p:nvPr/>
        </p:nvSpPr>
        <p:spPr bwMode="auto">
          <a:xfrm>
            <a:off x="535979" y="5279399"/>
            <a:ext cx="11065588" cy="728133"/>
          </a:xfrm>
          <a:custGeom>
            <a:avLst/>
            <a:gdLst>
              <a:gd name="T0" fmla="*/ 426 w 426"/>
              <a:gd name="T1" fmla="*/ 58 h 70"/>
              <a:gd name="T2" fmla="*/ 0 w 426"/>
              <a:gd name="T3" fmla="*/ 70 h 70"/>
            </a:gdLst>
            <a:ahLst/>
            <a:cxnLst>
              <a:cxn ang="0">
                <a:pos x="T0" y="T1"/>
              </a:cxn>
              <a:cxn ang="0">
                <a:pos x="T2" y="T3"/>
              </a:cxn>
            </a:cxnLst>
            <a:rect l="0" t="0" r="r" b="b"/>
            <a:pathLst>
              <a:path w="426" h="70">
                <a:moveTo>
                  <a:pt x="426" y="58"/>
                </a:moveTo>
                <a:cubicBezTo>
                  <a:pt x="426" y="58"/>
                  <a:pt x="166" y="0"/>
                  <a:pt x="0" y="70"/>
                </a:cubicBez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48" name="Freeform 191">
            <a:extLst>
              <a:ext uri="{FF2B5EF4-FFF2-40B4-BE49-F238E27FC236}">
                <a16:creationId xmlns:a16="http://schemas.microsoft.com/office/drawing/2014/main" id="{F6A30A55-C6C5-4DAA-8428-6FB76D3CC833}"/>
              </a:ext>
            </a:extLst>
          </p:cNvPr>
          <p:cNvSpPr>
            <a:spLocks noEditPoints="1"/>
          </p:cNvSpPr>
          <p:nvPr/>
        </p:nvSpPr>
        <p:spPr bwMode="auto">
          <a:xfrm>
            <a:off x="365062" y="5369316"/>
            <a:ext cx="412543" cy="609859"/>
          </a:xfrm>
          <a:custGeom>
            <a:avLst/>
            <a:gdLst>
              <a:gd name="T0" fmla="*/ 38 w 75"/>
              <a:gd name="T1" fmla="*/ 40 h 97"/>
              <a:gd name="T2" fmla="*/ 38 w 75"/>
              <a:gd name="T3" fmla="*/ 97 h 97"/>
              <a:gd name="T4" fmla="*/ 37 w 75"/>
              <a:gd name="T5" fmla="*/ 50 h 97"/>
              <a:gd name="T6" fmla="*/ 33 w 75"/>
              <a:gd name="T7" fmla="*/ 50 h 97"/>
              <a:gd name="T8" fmla="*/ 26 w 75"/>
              <a:gd name="T9" fmla="*/ 44 h 97"/>
              <a:gd name="T10" fmla="*/ 26 w 75"/>
              <a:gd name="T11" fmla="*/ 24 h 97"/>
              <a:gd name="T12" fmla="*/ 50 w 75"/>
              <a:gd name="T13" fmla="*/ 13 h 97"/>
              <a:gd name="T14" fmla="*/ 25 w 75"/>
              <a:gd name="T15" fmla="*/ 13 h 97"/>
              <a:gd name="T16" fmla="*/ 12 w 75"/>
              <a:gd name="T17" fmla="*/ 25 h 97"/>
              <a:gd name="T18" fmla="*/ 12 w 75"/>
              <a:gd name="T19" fmla="*/ 50 h 97"/>
              <a:gd name="T20" fmla="*/ 25 w 75"/>
              <a:gd name="T21" fmla="*/ 63 h 97"/>
              <a:gd name="T22" fmla="*/ 50 w 75"/>
              <a:gd name="T23" fmla="*/ 63 h 97"/>
              <a:gd name="T24" fmla="*/ 63 w 75"/>
              <a:gd name="T25" fmla="*/ 50 h 97"/>
              <a:gd name="T26" fmla="*/ 63 w 75"/>
              <a:gd name="T27" fmla="*/ 25 h 97"/>
              <a:gd name="T28" fmla="*/ 50 w 75"/>
              <a:gd name="T29"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97">
                <a:moveTo>
                  <a:pt x="38" y="40"/>
                </a:moveTo>
                <a:cubicBezTo>
                  <a:pt x="38" y="97"/>
                  <a:pt x="38" y="97"/>
                  <a:pt x="38" y="97"/>
                </a:cubicBezTo>
                <a:moveTo>
                  <a:pt x="37" y="50"/>
                </a:moveTo>
                <a:cubicBezTo>
                  <a:pt x="33" y="50"/>
                  <a:pt x="33" y="50"/>
                  <a:pt x="33" y="50"/>
                </a:cubicBezTo>
                <a:cubicBezTo>
                  <a:pt x="29" y="50"/>
                  <a:pt x="26" y="47"/>
                  <a:pt x="26" y="44"/>
                </a:cubicBezTo>
                <a:cubicBezTo>
                  <a:pt x="26" y="24"/>
                  <a:pt x="26" y="24"/>
                  <a:pt x="26" y="24"/>
                </a:cubicBezTo>
                <a:moveTo>
                  <a:pt x="50" y="13"/>
                </a:moveTo>
                <a:cubicBezTo>
                  <a:pt x="50" y="13"/>
                  <a:pt x="37" y="0"/>
                  <a:pt x="25" y="13"/>
                </a:cubicBezTo>
                <a:cubicBezTo>
                  <a:pt x="12" y="25"/>
                  <a:pt x="12" y="25"/>
                  <a:pt x="12" y="25"/>
                </a:cubicBezTo>
                <a:cubicBezTo>
                  <a:pt x="12" y="25"/>
                  <a:pt x="0" y="38"/>
                  <a:pt x="12" y="50"/>
                </a:cubicBezTo>
                <a:cubicBezTo>
                  <a:pt x="25" y="63"/>
                  <a:pt x="25" y="63"/>
                  <a:pt x="25" y="63"/>
                </a:cubicBezTo>
                <a:cubicBezTo>
                  <a:pt x="25" y="63"/>
                  <a:pt x="37" y="75"/>
                  <a:pt x="50" y="63"/>
                </a:cubicBezTo>
                <a:cubicBezTo>
                  <a:pt x="63" y="50"/>
                  <a:pt x="63" y="50"/>
                  <a:pt x="63" y="50"/>
                </a:cubicBezTo>
                <a:cubicBezTo>
                  <a:pt x="63" y="50"/>
                  <a:pt x="75" y="38"/>
                  <a:pt x="63" y="25"/>
                </a:cubicBezTo>
                <a:lnTo>
                  <a:pt x="50" y="13"/>
                </a:lnTo>
                <a:close/>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nvGrpSpPr>
          <p:cNvPr id="49" name="Group 178">
            <a:extLst>
              <a:ext uri="{FF2B5EF4-FFF2-40B4-BE49-F238E27FC236}">
                <a16:creationId xmlns:a16="http://schemas.microsoft.com/office/drawing/2014/main" id="{D5C96A1D-1FFB-49C7-A551-72233CAFA7A3}"/>
              </a:ext>
            </a:extLst>
          </p:cNvPr>
          <p:cNvGrpSpPr>
            <a:grpSpLocks noChangeAspect="1"/>
          </p:cNvGrpSpPr>
          <p:nvPr/>
        </p:nvGrpSpPr>
        <p:grpSpPr bwMode="auto">
          <a:xfrm>
            <a:off x="10545051" y="4886397"/>
            <a:ext cx="722240" cy="908705"/>
            <a:chOff x="1164" y="2072"/>
            <a:chExt cx="488" cy="614"/>
          </a:xfrm>
        </p:grpSpPr>
        <p:sp>
          <p:nvSpPr>
            <p:cNvPr id="50" name="Freeform 179">
              <a:extLst>
                <a:ext uri="{FF2B5EF4-FFF2-40B4-BE49-F238E27FC236}">
                  <a16:creationId xmlns:a16="http://schemas.microsoft.com/office/drawing/2014/main" id="{258DA4E8-2686-4BB8-8B8E-ADB88D7B9C50}"/>
                </a:ext>
              </a:extLst>
            </p:cNvPr>
            <p:cNvSpPr>
              <a:spLocks/>
            </p:cNvSpPr>
            <p:nvPr/>
          </p:nvSpPr>
          <p:spPr bwMode="auto">
            <a:xfrm>
              <a:off x="1245" y="2260"/>
              <a:ext cx="25" cy="56"/>
            </a:xfrm>
            <a:custGeom>
              <a:avLst/>
              <a:gdLst>
                <a:gd name="T0" fmla="*/ 25 w 25"/>
                <a:gd name="T1" fmla="*/ 37 h 56"/>
                <a:gd name="T2" fmla="*/ 25 w 25"/>
                <a:gd name="T3" fmla="*/ 0 h 56"/>
                <a:gd name="T4" fmla="*/ 0 w 25"/>
                <a:gd name="T5" fmla="*/ 0 h 56"/>
                <a:gd name="T6" fmla="*/ 0 w 25"/>
                <a:gd name="T7" fmla="*/ 56 h 56"/>
              </a:gdLst>
              <a:ahLst/>
              <a:cxnLst>
                <a:cxn ang="0">
                  <a:pos x="T0" y="T1"/>
                </a:cxn>
                <a:cxn ang="0">
                  <a:pos x="T2" y="T3"/>
                </a:cxn>
                <a:cxn ang="0">
                  <a:pos x="T4" y="T5"/>
                </a:cxn>
                <a:cxn ang="0">
                  <a:pos x="T6" y="T7"/>
                </a:cxn>
              </a:cxnLst>
              <a:rect l="0" t="0" r="r" b="b"/>
              <a:pathLst>
                <a:path w="25" h="56">
                  <a:moveTo>
                    <a:pt x="25" y="37"/>
                  </a:moveTo>
                  <a:lnTo>
                    <a:pt x="25" y="0"/>
                  </a:lnTo>
                  <a:lnTo>
                    <a:pt x="0" y="0"/>
                  </a:lnTo>
                  <a:lnTo>
                    <a:pt x="0" y="56"/>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1" name="Freeform 180">
              <a:extLst>
                <a:ext uri="{FF2B5EF4-FFF2-40B4-BE49-F238E27FC236}">
                  <a16:creationId xmlns:a16="http://schemas.microsoft.com/office/drawing/2014/main" id="{18FD9CBD-8C17-4C7B-AB15-DBEC9B0A9E76}"/>
                </a:ext>
              </a:extLst>
            </p:cNvPr>
            <p:cNvSpPr>
              <a:spLocks noEditPoints="1"/>
            </p:cNvSpPr>
            <p:nvPr/>
          </p:nvSpPr>
          <p:spPr bwMode="auto">
            <a:xfrm>
              <a:off x="1164" y="2072"/>
              <a:ext cx="488" cy="614"/>
            </a:xfrm>
            <a:custGeom>
              <a:avLst/>
              <a:gdLst>
                <a:gd name="T0" fmla="*/ 307 w 488"/>
                <a:gd name="T1" fmla="*/ 376 h 614"/>
                <a:gd name="T2" fmla="*/ 307 w 488"/>
                <a:gd name="T3" fmla="*/ 301 h 614"/>
                <a:gd name="T4" fmla="*/ 351 w 488"/>
                <a:gd name="T5" fmla="*/ 301 h 614"/>
                <a:gd name="T6" fmla="*/ 307 w 488"/>
                <a:gd name="T7" fmla="*/ 282 h 614"/>
                <a:gd name="T8" fmla="*/ 307 w 488"/>
                <a:gd name="T9" fmla="*/ 207 h 614"/>
                <a:gd name="T10" fmla="*/ 351 w 488"/>
                <a:gd name="T11" fmla="*/ 207 h 614"/>
                <a:gd name="T12" fmla="*/ 363 w 488"/>
                <a:gd name="T13" fmla="*/ 194 h 614"/>
                <a:gd name="T14" fmla="*/ 363 w 488"/>
                <a:gd name="T15" fmla="*/ 119 h 614"/>
                <a:gd name="T16" fmla="*/ 407 w 488"/>
                <a:gd name="T17" fmla="*/ 119 h 614"/>
                <a:gd name="T18" fmla="*/ 426 w 488"/>
                <a:gd name="T19" fmla="*/ 282 h 614"/>
                <a:gd name="T20" fmla="*/ 426 w 488"/>
                <a:gd name="T21" fmla="*/ 207 h 614"/>
                <a:gd name="T22" fmla="*/ 463 w 488"/>
                <a:gd name="T23" fmla="*/ 207 h 614"/>
                <a:gd name="T24" fmla="*/ 363 w 488"/>
                <a:gd name="T25" fmla="*/ 100 h 614"/>
                <a:gd name="T26" fmla="*/ 363 w 488"/>
                <a:gd name="T27" fmla="*/ 25 h 614"/>
                <a:gd name="T28" fmla="*/ 407 w 488"/>
                <a:gd name="T29" fmla="*/ 25 h 614"/>
                <a:gd name="T30" fmla="*/ 250 w 488"/>
                <a:gd name="T31" fmla="*/ 194 h 614"/>
                <a:gd name="T32" fmla="*/ 250 w 488"/>
                <a:gd name="T33" fmla="*/ 119 h 614"/>
                <a:gd name="T34" fmla="*/ 288 w 488"/>
                <a:gd name="T35" fmla="*/ 119 h 614"/>
                <a:gd name="T36" fmla="*/ 307 w 488"/>
                <a:gd name="T37" fmla="*/ 100 h 614"/>
                <a:gd name="T38" fmla="*/ 307 w 488"/>
                <a:gd name="T39" fmla="*/ 25 h 614"/>
                <a:gd name="T40" fmla="*/ 351 w 488"/>
                <a:gd name="T41" fmla="*/ 25 h 614"/>
                <a:gd name="T42" fmla="*/ 225 w 488"/>
                <a:gd name="T43" fmla="*/ 244 h 614"/>
                <a:gd name="T44" fmla="*/ 225 w 488"/>
                <a:gd name="T45" fmla="*/ 0 h 614"/>
                <a:gd name="T46" fmla="*/ 488 w 488"/>
                <a:gd name="T47" fmla="*/ 0 h 614"/>
                <a:gd name="T48" fmla="*/ 488 w 488"/>
                <a:gd name="T49" fmla="*/ 495 h 614"/>
                <a:gd name="T50" fmla="*/ 81 w 488"/>
                <a:gd name="T51" fmla="*/ 595 h 614"/>
                <a:gd name="T52" fmla="*/ 81 w 488"/>
                <a:gd name="T53" fmla="*/ 520 h 614"/>
                <a:gd name="T54" fmla="*/ 125 w 488"/>
                <a:gd name="T55" fmla="*/ 520 h 614"/>
                <a:gd name="T56" fmla="*/ 25 w 488"/>
                <a:gd name="T57" fmla="*/ 595 h 614"/>
                <a:gd name="T58" fmla="*/ 25 w 488"/>
                <a:gd name="T59" fmla="*/ 520 h 614"/>
                <a:gd name="T60" fmla="*/ 62 w 488"/>
                <a:gd name="T61" fmla="*/ 520 h 614"/>
                <a:gd name="T62" fmla="*/ 138 w 488"/>
                <a:gd name="T63" fmla="*/ 413 h 614"/>
                <a:gd name="T64" fmla="*/ 138 w 488"/>
                <a:gd name="T65" fmla="*/ 338 h 614"/>
                <a:gd name="T66" fmla="*/ 181 w 488"/>
                <a:gd name="T67" fmla="*/ 338 h 614"/>
                <a:gd name="T68" fmla="*/ 25 w 488"/>
                <a:gd name="T69" fmla="*/ 413 h 614"/>
                <a:gd name="T70" fmla="*/ 25 w 488"/>
                <a:gd name="T71" fmla="*/ 338 h 614"/>
                <a:gd name="T72" fmla="*/ 62 w 488"/>
                <a:gd name="T73" fmla="*/ 338 h 614"/>
                <a:gd name="T74" fmla="*/ 0 w 488"/>
                <a:gd name="T75" fmla="*/ 614 h 614"/>
                <a:gd name="T76" fmla="*/ 0 w 488"/>
                <a:gd name="T77" fmla="*/ 313 h 614"/>
                <a:gd name="T78" fmla="*/ 131 w 488"/>
                <a:gd name="T79" fmla="*/ 207 h 614"/>
                <a:gd name="T80" fmla="*/ 263 w 488"/>
                <a:gd name="T81" fmla="*/ 313 h 614"/>
                <a:gd name="T82" fmla="*/ 263 w 488"/>
                <a:gd name="T83" fmla="*/ 507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8" h="614">
                  <a:moveTo>
                    <a:pt x="307" y="376"/>
                  </a:moveTo>
                  <a:lnTo>
                    <a:pt x="307" y="301"/>
                  </a:lnTo>
                  <a:lnTo>
                    <a:pt x="351" y="301"/>
                  </a:lnTo>
                  <a:moveTo>
                    <a:pt x="307" y="282"/>
                  </a:moveTo>
                  <a:lnTo>
                    <a:pt x="307" y="207"/>
                  </a:lnTo>
                  <a:lnTo>
                    <a:pt x="351" y="207"/>
                  </a:lnTo>
                  <a:moveTo>
                    <a:pt x="363" y="194"/>
                  </a:moveTo>
                  <a:lnTo>
                    <a:pt x="363" y="119"/>
                  </a:lnTo>
                  <a:lnTo>
                    <a:pt x="407" y="119"/>
                  </a:lnTo>
                  <a:moveTo>
                    <a:pt x="426" y="282"/>
                  </a:moveTo>
                  <a:lnTo>
                    <a:pt x="426" y="207"/>
                  </a:lnTo>
                  <a:lnTo>
                    <a:pt x="463" y="207"/>
                  </a:lnTo>
                  <a:moveTo>
                    <a:pt x="363" y="100"/>
                  </a:moveTo>
                  <a:lnTo>
                    <a:pt x="363" y="25"/>
                  </a:lnTo>
                  <a:lnTo>
                    <a:pt x="407" y="25"/>
                  </a:lnTo>
                  <a:moveTo>
                    <a:pt x="250" y="194"/>
                  </a:moveTo>
                  <a:lnTo>
                    <a:pt x="250" y="119"/>
                  </a:lnTo>
                  <a:lnTo>
                    <a:pt x="288" y="119"/>
                  </a:lnTo>
                  <a:moveTo>
                    <a:pt x="307" y="100"/>
                  </a:moveTo>
                  <a:lnTo>
                    <a:pt x="307" y="25"/>
                  </a:lnTo>
                  <a:lnTo>
                    <a:pt x="351" y="25"/>
                  </a:lnTo>
                  <a:moveTo>
                    <a:pt x="225" y="244"/>
                  </a:moveTo>
                  <a:lnTo>
                    <a:pt x="225" y="0"/>
                  </a:lnTo>
                  <a:lnTo>
                    <a:pt x="488" y="0"/>
                  </a:lnTo>
                  <a:lnTo>
                    <a:pt x="488" y="495"/>
                  </a:lnTo>
                  <a:moveTo>
                    <a:pt x="81" y="595"/>
                  </a:moveTo>
                  <a:lnTo>
                    <a:pt x="81" y="520"/>
                  </a:lnTo>
                  <a:lnTo>
                    <a:pt x="125" y="520"/>
                  </a:lnTo>
                  <a:moveTo>
                    <a:pt x="25" y="595"/>
                  </a:moveTo>
                  <a:lnTo>
                    <a:pt x="25" y="520"/>
                  </a:lnTo>
                  <a:lnTo>
                    <a:pt x="62" y="520"/>
                  </a:lnTo>
                  <a:moveTo>
                    <a:pt x="138" y="413"/>
                  </a:moveTo>
                  <a:lnTo>
                    <a:pt x="138" y="338"/>
                  </a:lnTo>
                  <a:lnTo>
                    <a:pt x="181" y="338"/>
                  </a:lnTo>
                  <a:moveTo>
                    <a:pt x="25" y="413"/>
                  </a:moveTo>
                  <a:lnTo>
                    <a:pt x="25" y="338"/>
                  </a:lnTo>
                  <a:lnTo>
                    <a:pt x="62" y="338"/>
                  </a:lnTo>
                  <a:moveTo>
                    <a:pt x="0" y="614"/>
                  </a:moveTo>
                  <a:lnTo>
                    <a:pt x="0" y="313"/>
                  </a:lnTo>
                  <a:lnTo>
                    <a:pt x="131" y="207"/>
                  </a:lnTo>
                  <a:lnTo>
                    <a:pt x="263" y="313"/>
                  </a:lnTo>
                  <a:lnTo>
                    <a:pt x="263" y="50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2" name="Group 89">
            <a:extLst>
              <a:ext uri="{FF2B5EF4-FFF2-40B4-BE49-F238E27FC236}">
                <a16:creationId xmlns:a16="http://schemas.microsoft.com/office/drawing/2014/main" id="{9107DE26-A2E8-4E3E-AC92-5A7BF53C2675}"/>
              </a:ext>
            </a:extLst>
          </p:cNvPr>
          <p:cNvGrpSpPr>
            <a:grpSpLocks noChangeAspect="1"/>
          </p:cNvGrpSpPr>
          <p:nvPr/>
        </p:nvGrpSpPr>
        <p:grpSpPr bwMode="auto">
          <a:xfrm>
            <a:off x="4169595" y="5207791"/>
            <a:ext cx="369525" cy="441277"/>
            <a:chOff x="465" y="1671"/>
            <a:chExt cx="412" cy="492"/>
          </a:xfrm>
        </p:grpSpPr>
        <p:sp>
          <p:nvSpPr>
            <p:cNvPr id="53" name="Freeform 90">
              <a:extLst>
                <a:ext uri="{FF2B5EF4-FFF2-40B4-BE49-F238E27FC236}">
                  <a16:creationId xmlns:a16="http://schemas.microsoft.com/office/drawing/2014/main" id="{BFB699BD-BCB6-43FE-B658-DAE2D635A15B}"/>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4" name="Freeform 91">
              <a:extLst>
                <a:ext uri="{FF2B5EF4-FFF2-40B4-BE49-F238E27FC236}">
                  <a16:creationId xmlns:a16="http://schemas.microsoft.com/office/drawing/2014/main" id="{9F4F308A-4190-4E3C-9C14-BA3EB0910864}"/>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5" name="Group 89">
            <a:extLst>
              <a:ext uri="{FF2B5EF4-FFF2-40B4-BE49-F238E27FC236}">
                <a16:creationId xmlns:a16="http://schemas.microsoft.com/office/drawing/2014/main" id="{CA0DF1E5-69CA-41CD-8D2F-9F6C695425B5}"/>
              </a:ext>
            </a:extLst>
          </p:cNvPr>
          <p:cNvGrpSpPr>
            <a:grpSpLocks noChangeAspect="1"/>
          </p:cNvGrpSpPr>
          <p:nvPr/>
        </p:nvGrpSpPr>
        <p:grpSpPr bwMode="auto">
          <a:xfrm>
            <a:off x="2362699" y="5329967"/>
            <a:ext cx="369525" cy="441277"/>
            <a:chOff x="465" y="1671"/>
            <a:chExt cx="412" cy="492"/>
          </a:xfrm>
        </p:grpSpPr>
        <p:sp>
          <p:nvSpPr>
            <p:cNvPr id="56" name="Freeform 90">
              <a:extLst>
                <a:ext uri="{FF2B5EF4-FFF2-40B4-BE49-F238E27FC236}">
                  <a16:creationId xmlns:a16="http://schemas.microsoft.com/office/drawing/2014/main" id="{843ECD05-5E1D-4D46-836A-06181E5E1A5B}"/>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57" name="Freeform 91">
              <a:extLst>
                <a:ext uri="{FF2B5EF4-FFF2-40B4-BE49-F238E27FC236}">
                  <a16:creationId xmlns:a16="http://schemas.microsoft.com/office/drawing/2014/main" id="{30DC332C-190E-4D45-96D4-C4F0415D9F2C}"/>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58" name="Group 89">
            <a:extLst>
              <a:ext uri="{FF2B5EF4-FFF2-40B4-BE49-F238E27FC236}">
                <a16:creationId xmlns:a16="http://schemas.microsoft.com/office/drawing/2014/main" id="{2DF1580E-ACAC-4253-B589-D951F120EF9A}"/>
              </a:ext>
            </a:extLst>
          </p:cNvPr>
          <p:cNvGrpSpPr>
            <a:grpSpLocks noChangeAspect="1"/>
          </p:cNvGrpSpPr>
          <p:nvPr/>
        </p:nvGrpSpPr>
        <p:grpSpPr bwMode="auto">
          <a:xfrm>
            <a:off x="1873679" y="5353842"/>
            <a:ext cx="369525" cy="441277"/>
            <a:chOff x="465" y="1671"/>
            <a:chExt cx="412" cy="492"/>
          </a:xfrm>
        </p:grpSpPr>
        <p:sp>
          <p:nvSpPr>
            <p:cNvPr id="59" name="Freeform 90">
              <a:extLst>
                <a:ext uri="{FF2B5EF4-FFF2-40B4-BE49-F238E27FC236}">
                  <a16:creationId xmlns:a16="http://schemas.microsoft.com/office/drawing/2014/main" id="{AA3C9F2F-71DE-4C75-9C59-E0E680244F24}"/>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0" name="Freeform 91">
              <a:extLst>
                <a:ext uri="{FF2B5EF4-FFF2-40B4-BE49-F238E27FC236}">
                  <a16:creationId xmlns:a16="http://schemas.microsoft.com/office/drawing/2014/main" id="{7F78BFA3-7F23-4E03-AD87-BF703675E3D5}"/>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61" name="Group 89">
            <a:extLst>
              <a:ext uri="{FF2B5EF4-FFF2-40B4-BE49-F238E27FC236}">
                <a16:creationId xmlns:a16="http://schemas.microsoft.com/office/drawing/2014/main" id="{16A56F37-35E6-4FF1-BB60-7BEEE4250EE8}"/>
              </a:ext>
            </a:extLst>
          </p:cNvPr>
          <p:cNvGrpSpPr>
            <a:grpSpLocks noChangeAspect="1"/>
          </p:cNvGrpSpPr>
          <p:nvPr/>
        </p:nvGrpSpPr>
        <p:grpSpPr bwMode="auto">
          <a:xfrm>
            <a:off x="1400596" y="5405388"/>
            <a:ext cx="369525" cy="441277"/>
            <a:chOff x="465" y="1671"/>
            <a:chExt cx="412" cy="492"/>
          </a:xfrm>
        </p:grpSpPr>
        <p:sp>
          <p:nvSpPr>
            <p:cNvPr id="62" name="Freeform 90">
              <a:extLst>
                <a:ext uri="{FF2B5EF4-FFF2-40B4-BE49-F238E27FC236}">
                  <a16:creationId xmlns:a16="http://schemas.microsoft.com/office/drawing/2014/main" id="{A4763952-BC2A-4D9D-8744-3CED5EB98A66}"/>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3" name="Freeform 91">
              <a:extLst>
                <a:ext uri="{FF2B5EF4-FFF2-40B4-BE49-F238E27FC236}">
                  <a16:creationId xmlns:a16="http://schemas.microsoft.com/office/drawing/2014/main" id="{F1937354-1236-4ADB-A2E5-CAFD7485FF41}"/>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64" name="Group 63">
            <a:extLst>
              <a:ext uri="{FF2B5EF4-FFF2-40B4-BE49-F238E27FC236}">
                <a16:creationId xmlns:a16="http://schemas.microsoft.com/office/drawing/2014/main" id="{88D1C474-1E65-4231-8DA3-040ACCAAF951}"/>
              </a:ext>
            </a:extLst>
          </p:cNvPr>
          <p:cNvGrpSpPr/>
          <p:nvPr/>
        </p:nvGrpSpPr>
        <p:grpSpPr>
          <a:xfrm>
            <a:off x="7749996" y="4846694"/>
            <a:ext cx="1042809" cy="807433"/>
            <a:chOff x="509074" y="1401607"/>
            <a:chExt cx="1570705" cy="1102958"/>
          </a:xfrm>
        </p:grpSpPr>
        <p:sp>
          <p:nvSpPr>
            <p:cNvPr id="65" name="Freeform 5">
              <a:extLst>
                <a:ext uri="{FF2B5EF4-FFF2-40B4-BE49-F238E27FC236}">
                  <a16:creationId xmlns:a16="http://schemas.microsoft.com/office/drawing/2014/main" id="{757B0C63-495E-4BB1-951D-A5DAFF6C8A08}"/>
                </a:ext>
              </a:extLst>
            </p:cNvPr>
            <p:cNvSpPr>
              <a:spLocks/>
            </p:cNvSpPr>
            <p:nvPr/>
          </p:nvSpPr>
          <p:spPr bwMode="auto">
            <a:xfrm>
              <a:off x="1697208" y="1787065"/>
              <a:ext cx="382571" cy="705951"/>
            </a:xfrm>
            <a:custGeom>
              <a:avLst/>
              <a:gdLst>
                <a:gd name="T0" fmla="*/ 265 w 265"/>
                <a:gd name="T1" fmla="*/ 489 h 489"/>
                <a:gd name="T2" fmla="*/ 265 w 265"/>
                <a:gd name="T3" fmla="*/ 0 h 489"/>
                <a:gd name="T4" fmla="*/ 0 w 265"/>
                <a:gd name="T5" fmla="*/ 0 h 489"/>
              </a:gdLst>
              <a:ahLst/>
              <a:cxnLst>
                <a:cxn ang="0">
                  <a:pos x="T0" y="T1"/>
                </a:cxn>
                <a:cxn ang="0">
                  <a:pos x="T2" y="T3"/>
                </a:cxn>
                <a:cxn ang="0">
                  <a:pos x="T4" y="T5"/>
                </a:cxn>
              </a:cxnLst>
              <a:rect l="0" t="0" r="r" b="b"/>
              <a:pathLst>
                <a:path w="265" h="489">
                  <a:moveTo>
                    <a:pt x="265" y="489"/>
                  </a:moveTo>
                  <a:lnTo>
                    <a:pt x="265" y="0"/>
                  </a:lnTo>
                  <a:lnTo>
                    <a:pt x="0"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6" name="Line 6">
              <a:extLst>
                <a:ext uri="{FF2B5EF4-FFF2-40B4-BE49-F238E27FC236}">
                  <a16:creationId xmlns:a16="http://schemas.microsoft.com/office/drawing/2014/main" id="{BE09E2CE-49FF-4EEE-98A8-F50B0E2A9ABA}"/>
                </a:ext>
              </a:extLst>
            </p:cNvPr>
            <p:cNvSpPr>
              <a:spLocks noChangeShapeType="1"/>
            </p:cNvSpPr>
            <p:nvPr/>
          </p:nvSpPr>
          <p:spPr bwMode="auto">
            <a:xfrm>
              <a:off x="1697208" y="1787065"/>
              <a:ext cx="0" cy="0"/>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7" name="Line 7">
              <a:extLst>
                <a:ext uri="{FF2B5EF4-FFF2-40B4-BE49-F238E27FC236}">
                  <a16:creationId xmlns:a16="http://schemas.microsoft.com/office/drawing/2014/main" id="{D0E0C49D-C95B-4FAA-908A-210CB6BD63FC}"/>
                </a:ext>
              </a:extLst>
            </p:cNvPr>
            <p:cNvSpPr>
              <a:spLocks noChangeShapeType="1"/>
            </p:cNvSpPr>
            <p:nvPr/>
          </p:nvSpPr>
          <p:spPr bwMode="auto">
            <a:xfrm>
              <a:off x="917631" y="1787065"/>
              <a:ext cx="0" cy="0"/>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8" name="Freeform 8">
              <a:extLst>
                <a:ext uri="{FF2B5EF4-FFF2-40B4-BE49-F238E27FC236}">
                  <a16:creationId xmlns:a16="http://schemas.microsoft.com/office/drawing/2014/main" id="{C2CB3B7C-3142-480F-BB09-DE8F774631EC}"/>
                </a:ext>
              </a:extLst>
            </p:cNvPr>
            <p:cNvSpPr>
              <a:spLocks/>
            </p:cNvSpPr>
            <p:nvPr/>
          </p:nvSpPr>
          <p:spPr bwMode="auto">
            <a:xfrm>
              <a:off x="509074" y="1787065"/>
              <a:ext cx="408556" cy="717500"/>
            </a:xfrm>
            <a:custGeom>
              <a:avLst/>
              <a:gdLst>
                <a:gd name="T0" fmla="*/ 283 w 283"/>
                <a:gd name="T1" fmla="*/ 0 h 497"/>
                <a:gd name="T2" fmla="*/ 0 w 283"/>
                <a:gd name="T3" fmla="*/ 0 h 497"/>
                <a:gd name="T4" fmla="*/ 0 w 283"/>
                <a:gd name="T5" fmla="*/ 497 h 497"/>
              </a:gdLst>
              <a:ahLst/>
              <a:cxnLst>
                <a:cxn ang="0">
                  <a:pos x="T0" y="T1"/>
                </a:cxn>
                <a:cxn ang="0">
                  <a:pos x="T2" y="T3"/>
                </a:cxn>
                <a:cxn ang="0">
                  <a:pos x="T4" y="T5"/>
                </a:cxn>
              </a:cxnLst>
              <a:rect l="0" t="0" r="r" b="b"/>
              <a:pathLst>
                <a:path w="283" h="497">
                  <a:moveTo>
                    <a:pt x="283" y="0"/>
                  </a:moveTo>
                  <a:lnTo>
                    <a:pt x="0" y="0"/>
                  </a:lnTo>
                  <a:lnTo>
                    <a:pt x="0" y="49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69" name="Freeform 9">
              <a:extLst>
                <a:ext uri="{FF2B5EF4-FFF2-40B4-BE49-F238E27FC236}">
                  <a16:creationId xmlns:a16="http://schemas.microsoft.com/office/drawing/2014/main" id="{CB8A11FB-D1EA-4BB4-B460-C18A45DCC08D}"/>
                </a:ext>
              </a:extLst>
            </p:cNvPr>
            <p:cNvSpPr>
              <a:spLocks/>
            </p:cNvSpPr>
            <p:nvPr/>
          </p:nvSpPr>
          <p:spPr bwMode="auto">
            <a:xfrm>
              <a:off x="917631" y="1401607"/>
              <a:ext cx="779578" cy="385458"/>
            </a:xfrm>
            <a:custGeom>
              <a:avLst/>
              <a:gdLst>
                <a:gd name="T0" fmla="*/ 540 w 540"/>
                <a:gd name="T1" fmla="*/ 267 h 267"/>
                <a:gd name="T2" fmla="*/ 540 w 540"/>
                <a:gd name="T3" fmla="*/ 0 h 267"/>
                <a:gd name="T4" fmla="*/ 0 w 540"/>
                <a:gd name="T5" fmla="*/ 0 h 267"/>
                <a:gd name="T6" fmla="*/ 0 w 540"/>
                <a:gd name="T7" fmla="*/ 267 h 267"/>
              </a:gdLst>
              <a:ahLst/>
              <a:cxnLst>
                <a:cxn ang="0">
                  <a:pos x="T0" y="T1"/>
                </a:cxn>
                <a:cxn ang="0">
                  <a:pos x="T2" y="T3"/>
                </a:cxn>
                <a:cxn ang="0">
                  <a:pos x="T4" y="T5"/>
                </a:cxn>
                <a:cxn ang="0">
                  <a:pos x="T6" y="T7"/>
                </a:cxn>
              </a:cxnLst>
              <a:rect l="0" t="0" r="r" b="b"/>
              <a:pathLst>
                <a:path w="540" h="267">
                  <a:moveTo>
                    <a:pt x="540" y="267"/>
                  </a:moveTo>
                  <a:lnTo>
                    <a:pt x="540" y="0"/>
                  </a:lnTo>
                  <a:lnTo>
                    <a:pt x="0" y="0"/>
                  </a:lnTo>
                  <a:lnTo>
                    <a:pt x="0" y="26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0" name="Line 10">
              <a:extLst>
                <a:ext uri="{FF2B5EF4-FFF2-40B4-BE49-F238E27FC236}">
                  <a16:creationId xmlns:a16="http://schemas.microsoft.com/office/drawing/2014/main" id="{CF9E3DD4-83F6-4F5F-A4C5-CF152A99F68B}"/>
                </a:ext>
              </a:extLst>
            </p:cNvPr>
            <p:cNvSpPr>
              <a:spLocks noChangeShapeType="1"/>
            </p:cNvSpPr>
            <p:nvPr/>
          </p:nvSpPr>
          <p:spPr bwMode="auto">
            <a:xfrm flipV="1">
              <a:off x="1697208" y="1787065"/>
              <a:ext cx="0" cy="705951"/>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1" name="Line 11">
              <a:extLst>
                <a:ext uri="{FF2B5EF4-FFF2-40B4-BE49-F238E27FC236}">
                  <a16:creationId xmlns:a16="http://schemas.microsoft.com/office/drawing/2014/main" id="{D35459B9-BB90-4349-97FF-81A822077493}"/>
                </a:ext>
              </a:extLst>
            </p:cNvPr>
            <p:cNvSpPr>
              <a:spLocks noChangeShapeType="1"/>
            </p:cNvSpPr>
            <p:nvPr/>
          </p:nvSpPr>
          <p:spPr bwMode="auto">
            <a:xfrm>
              <a:off x="917631" y="1787065"/>
              <a:ext cx="0" cy="705951"/>
            </a:xfrm>
            <a:prstGeom prst="line">
              <a:avLst/>
            </a:pr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2" name="Freeform 12">
              <a:extLst>
                <a:ext uri="{FF2B5EF4-FFF2-40B4-BE49-F238E27FC236}">
                  <a16:creationId xmlns:a16="http://schemas.microsoft.com/office/drawing/2014/main" id="{38C078CA-9E44-4627-AF41-0389864B76E4}"/>
                </a:ext>
              </a:extLst>
            </p:cNvPr>
            <p:cNvSpPr>
              <a:spLocks/>
            </p:cNvSpPr>
            <p:nvPr/>
          </p:nvSpPr>
          <p:spPr bwMode="auto">
            <a:xfrm>
              <a:off x="675095" y="1966079"/>
              <a:ext cx="89507" cy="180458"/>
            </a:xfrm>
            <a:custGeom>
              <a:avLst/>
              <a:gdLst>
                <a:gd name="T0" fmla="*/ 0 w 62"/>
                <a:gd name="T1" fmla="*/ 125 h 125"/>
                <a:gd name="T2" fmla="*/ 0 w 62"/>
                <a:gd name="T3" fmla="*/ 0 h 125"/>
                <a:gd name="T4" fmla="*/ 62 w 62"/>
                <a:gd name="T5" fmla="*/ 0 h 125"/>
              </a:gdLst>
              <a:ahLst/>
              <a:cxnLst>
                <a:cxn ang="0">
                  <a:pos x="T0" y="T1"/>
                </a:cxn>
                <a:cxn ang="0">
                  <a:pos x="T2" y="T3"/>
                </a:cxn>
                <a:cxn ang="0">
                  <a:pos x="T4" y="T5"/>
                </a:cxn>
              </a:cxnLst>
              <a:rect l="0" t="0" r="r" b="b"/>
              <a:pathLst>
                <a:path w="62" h="125">
                  <a:moveTo>
                    <a:pt x="0" y="12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3" name="Freeform 13">
              <a:extLst>
                <a:ext uri="{FF2B5EF4-FFF2-40B4-BE49-F238E27FC236}">
                  <a16:creationId xmlns:a16="http://schemas.microsoft.com/office/drawing/2014/main" id="{2FE74D6A-4574-4A78-BF88-37BE29FC0753}"/>
                </a:ext>
              </a:extLst>
            </p:cNvPr>
            <p:cNvSpPr>
              <a:spLocks/>
            </p:cNvSpPr>
            <p:nvPr/>
          </p:nvSpPr>
          <p:spPr bwMode="auto">
            <a:xfrm>
              <a:off x="1033124" y="1710551"/>
              <a:ext cx="88063" cy="166021"/>
            </a:xfrm>
            <a:custGeom>
              <a:avLst/>
              <a:gdLst>
                <a:gd name="T0" fmla="*/ 0 w 61"/>
                <a:gd name="T1" fmla="*/ 115 h 115"/>
                <a:gd name="T2" fmla="*/ 0 w 61"/>
                <a:gd name="T3" fmla="*/ 0 h 115"/>
                <a:gd name="T4" fmla="*/ 61 w 61"/>
                <a:gd name="T5" fmla="*/ 0 h 115"/>
              </a:gdLst>
              <a:ahLst/>
              <a:cxnLst>
                <a:cxn ang="0">
                  <a:pos x="T0" y="T1"/>
                </a:cxn>
                <a:cxn ang="0">
                  <a:pos x="T2" y="T3"/>
                </a:cxn>
                <a:cxn ang="0">
                  <a:pos x="T4" y="T5"/>
                </a:cxn>
              </a:cxnLst>
              <a:rect l="0" t="0" r="r" b="b"/>
              <a:pathLst>
                <a:path w="61" h="115">
                  <a:moveTo>
                    <a:pt x="0" y="115"/>
                  </a:moveTo>
                  <a:lnTo>
                    <a:pt x="0" y="0"/>
                  </a:lnTo>
                  <a:lnTo>
                    <a:pt x="61"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4" name="Freeform 14">
              <a:extLst>
                <a:ext uri="{FF2B5EF4-FFF2-40B4-BE49-F238E27FC236}">
                  <a16:creationId xmlns:a16="http://schemas.microsoft.com/office/drawing/2014/main" id="{1506EA26-78AA-431B-B81F-508F4B366AB8}"/>
                </a:ext>
              </a:extLst>
            </p:cNvPr>
            <p:cNvSpPr>
              <a:spLocks/>
            </p:cNvSpPr>
            <p:nvPr/>
          </p:nvSpPr>
          <p:spPr bwMode="auto">
            <a:xfrm>
              <a:off x="1033124" y="1966079"/>
              <a:ext cx="88063" cy="167465"/>
            </a:xfrm>
            <a:custGeom>
              <a:avLst/>
              <a:gdLst>
                <a:gd name="T0" fmla="*/ 0 w 61"/>
                <a:gd name="T1" fmla="*/ 116 h 116"/>
                <a:gd name="T2" fmla="*/ 0 w 61"/>
                <a:gd name="T3" fmla="*/ 0 h 116"/>
                <a:gd name="T4" fmla="*/ 61 w 61"/>
                <a:gd name="T5" fmla="*/ 0 h 116"/>
              </a:gdLst>
              <a:ahLst/>
              <a:cxnLst>
                <a:cxn ang="0">
                  <a:pos x="T0" y="T1"/>
                </a:cxn>
                <a:cxn ang="0">
                  <a:pos x="T2" y="T3"/>
                </a:cxn>
                <a:cxn ang="0">
                  <a:pos x="T4" y="T5"/>
                </a:cxn>
              </a:cxnLst>
              <a:rect l="0" t="0" r="r" b="b"/>
              <a:pathLst>
                <a:path w="61" h="116">
                  <a:moveTo>
                    <a:pt x="0" y="116"/>
                  </a:moveTo>
                  <a:lnTo>
                    <a:pt x="0" y="0"/>
                  </a:lnTo>
                  <a:lnTo>
                    <a:pt x="61"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5" name="Freeform 15">
              <a:extLst>
                <a:ext uri="{FF2B5EF4-FFF2-40B4-BE49-F238E27FC236}">
                  <a16:creationId xmlns:a16="http://schemas.microsoft.com/office/drawing/2014/main" id="{ED673A98-1593-4884-8B0A-700D9FA751CB}"/>
                </a:ext>
              </a:extLst>
            </p:cNvPr>
            <p:cNvSpPr>
              <a:spLocks/>
            </p:cNvSpPr>
            <p:nvPr/>
          </p:nvSpPr>
          <p:spPr bwMode="auto">
            <a:xfrm>
              <a:off x="1262666" y="1710551"/>
              <a:ext cx="89507" cy="166021"/>
            </a:xfrm>
            <a:custGeom>
              <a:avLst/>
              <a:gdLst>
                <a:gd name="T0" fmla="*/ 0 w 62"/>
                <a:gd name="T1" fmla="*/ 115 h 115"/>
                <a:gd name="T2" fmla="*/ 0 w 62"/>
                <a:gd name="T3" fmla="*/ 0 h 115"/>
                <a:gd name="T4" fmla="*/ 62 w 62"/>
                <a:gd name="T5" fmla="*/ 0 h 115"/>
              </a:gdLst>
              <a:ahLst/>
              <a:cxnLst>
                <a:cxn ang="0">
                  <a:pos x="T0" y="T1"/>
                </a:cxn>
                <a:cxn ang="0">
                  <a:pos x="T2" y="T3"/>
                </a:cxn>
                <a:cxn ang="0">
                  <a:pos x="T4" y="T5"/>
                </a:cxn>
              </a:cxnLst>
              <a:rect l="0" t="0" r="r" b="b"/>
              <a:pathLst>
                <a:path w="62" h="115">
                  <a:moveTo>
                    <a:pt x="0" y="11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6" name="Freeform 16">
              <a:extLst>
                <a:ext uri="{FF2B5EF4-FFF2-40B4-BE49-F238E27FC236}">
                  <a16:creationId xmlns:a16="http://schemas.microsoft.com/office/drawing/2014/main" id="{28FFA5E1-D651-4C67-A2D7-DE78814A87B9}"/>
                </a:ext>
              </a:extLst>
            </p:cNvPr>
            <p:cNvSpPr>
              <a:spLocks/>
            </p:cNvSpPr>
            <p:nvPr/>
          </p:nvSpPr>
          <p:spPr bwMode="auto">
            <a:xfrm>
              <a:off x="1262666" y="1966079"/>
              <a:ext cx="89507" cy="167465"/>
            </a:xfrm>
            <a:custGeom>
              <a:avLst/>
              <a:gdLst>
                <a:gd name="T0" fmla="*/ 0 w 62"/>
                <a:gd name="T1" fmla="*/ 116 h 116"/>
                <a:gd name="T2" fmla="*/ 0 w 62"/>
                <a:gd name="T3" fmla="*/ 0 h 116"/>
                <a:gd name="T4" fmla="*/ 62 w 62"/>
                <a:gd name="T5" fmla="*/ 0 h 116"/>
              </a:gdLst>
              <a:ahLst/>
              <a:cxnLst>
                <a:cxn ang="0">
                  <a:pos x="T0" y="T1"/>
                </a:cxn>
                <a:cxn ang="0">
                  <a:pos x="T2" y="T3"/>
                </a:cxn>
                <a:cxn ang="0">
                  <a:pos x="T4" y="T5"/>
                </a:cxn>
              </a:cxnLst>
              <a:rect l="0" t="0" r="r" b="b"/>
              <a:pathLst>
                <a:path w="62" h="116">
                  <a:moveTo>
                    <a:pt x="0" y="116"/>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7" name="Freeform 17">
              <a:extLst>
                <a:ext uri="{FF2B5EF4-FFF2-40B4-BE49-F238E27FC236}">
                  <a16:creationId xmlns:a16="http://schemas.microsoft.com/office/drawing/2014/main" id="{E1436CDF-1148-4E9C-9AED-FF20494CD5B4}"/>
                </a:ext>
              </a:extLst>
            </p:cNvPr>
            <p:cNvSpPr>
              <a:spLocks/>
            </p:cNvSpPr>
            <p:nvPr/>
          </p:nvSpPr>
          <p:spPr bwMode="auto">
            <a:xfrm>
              <a:off x="1492208" y="1710551"/>
              <a:ext cx="89507" cy="166021"/>
            </a:xfrm>
            <a:custGeom>
              <a:avLst/>
              <a:gdLst>
                <a:gd name="T0" fmla="*/ 0 w 62"/>
                <a:gd name="T1" fmla="*/ 115 h 115"/>
                <a:gd name="T2" fmla="*/ 0 w 62"/>
                <a:gd name="T3" fmla="*/ 0 h 115"/>
                <a:gd name="T4" fmla="*/ 62 w 62"/>
                <a:gd name="T5" fmla="*/ 0 h 115"/>
              </a:gdLst>
              <a:ahLst/>
              <a:cxnLst>
                <a:cxn ang="0">
                  <a:pos x="T0" y="T1"/>
                </a:cxn>
                <a:cxn ang="0">
                  <a:pos x="T2" y="T3"/>
                </a:cxn>
                <a:cxn ang="0">
                  <a:pos x="T4" y="T5"/>
                </a:cxn>
              </a:cxnLst>
              <a:rect l="0" t="0" r="r" b="b"/>
              <a:pathLst>
                <a:path w="62" h="115">
                  <a:moveTo>
                    <a:pt x="0" y="11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8" name="Freeform 18">
              <a:extLst>
                <a:ext uri="{FF2B5EF4-FFF2-40B4-BE49-F238E27FC236}">
                  <a16:creationId xmlns:a16="http://schemas.microsoft.com/office/drawing/2014/main" id="{84161043-1A6B-4A7E-95C9-5FDA6A921F34}"/>
                </a:ext>
              </a:extLst>
            </p:cNvPr>
            <p:cNvSpPr>
              <a:spLocks/>
            </p:cNvSpPr>
            <p:nvPr/>
          </p:nvSpPr>
          <p:spPr bwMode="auto">
            <a:xfrm>
              <a:off x="1492208" y="1966079"/>
              <a:ext cx="89507" cy="167465"/>
            </a:xfrm>
            <a:custGeom>
              <a:avLst/>
              <a:gdLst>
                <a:gd name="T0" fmla="*/ 0 w 62"/>
                <a:gd name="T1" fmla="*/ 116 h 116"/>
                <a:gd name="T2" fmla="*/ 0 w 62"/>
                <a:gd name="T3" fmla="*/ 0 h 116"/>
                <a:gd name="T4" fmla="*/ 62 w 62"/>
                <a:gd name="T5" fmla="*/ 0 h 116"/>
              </a:gdLst>
              <a:ahLst/>
              <a:cxnLst>
                <a:cxn ang="0">
                  <a:pos x="T0" y="T1"/>
                </a:cxn>
                <a:cxn ang="0">
                  <a:pos x="T2" y="T3"/>
                </a:cxn>
                <a:cxn ang="0">
                  <a:pos x="T4" y="T5"/>
                </a:cxn>
              </a:cxnLst>
              <a:rect l="0" t="0" r="r" b="b"/>
              <a:pathLst>
                <a:path w="62" h="116">
                  <a:moveTo>
                    <a:pt x="0" y="116"/>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79" name="Freeform 19">
              <a:extLst>
                <a:ext uri="{FF2B5EF4-FFF2-40B4-BE49-F238E27FC236}">
                  <a16:creationId xmlns:a16="http://schemas.microsoft.com/office/drawing/2014/main" id="{EC8B6D0C-065C-4F45-A6F2-AD9B16CA71B9}"/>
                </a:ext>
              </a:extLst>
            </p:cNvPr>
            <p:cNvSpPr>
              <a:spLocks/>
            </p:cNvSpPr>
            <p:nvPr/>
          </p:nvSpPr>
          <p:spPr bwMode="auto">
            <a:xfrm>
              <a:off x="1837244" y="1966079"/>
              <a:ext cx="89507" cy="180458"/>
            </a:xfrm>
            <a:custGeom>
              <a:avLst/>
              <a:gdLst>
                <a:gd name="T0" fmla="*/ 0 w 62"/>
                <a:gd name="T1" fmla="*/ 125 h 125"/>
                <a:gd name="T2" fmla="*/ 0 w 62"/>
                <a:gd name="T3" fmla="*/ 0 h 125"/>
                <a:gd name="T4" fmla="*/ 62 w 62"/>
                <a:gd name="T5" fmla="*/ 0 h 125"/>
              </a:gdLst>
              <a:ahLst/>
              <a:cxnLst>
                <a:cxn ang="0">
                  <a:pos x="T0" y="T1"/>
                </a:cxn>
                <a:cxn ang="0">
                  <a:pos x="T2" y="T3"/>
                </a:cxn>
                <a:cxn ang="0">
                  <a:pos x="T4" y="T5"/>
                </a:cxn>
              </a:cxnLst>
              <a:rect l="0" t="0" r="r" b="b"/>
              <a:pathLst>
                <a:path w="62" h="125">
                  <a:moveTo>
                    <a:pt x="0" y="125"/>
                  </a:moveTo>
                  <a:lnTo>
                    <a:pt x="0" y="0"/>
                  </a:lnTo>
                  <a:lnTo>
                    <a:pt x="62" y="0"/>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0" name="Freeform 20">
              <a:extLst>
                <a:ext uri="{FF2B5EF4-FFF2-40B4-BE49-F238E27FC236}">
                  <a16:creationId xmlns:a16="http://schemas.microsoft.com/office/drawing/2014/main" id="{188CAF95-C086-46DD-A481-FFBBC143239F}"/>
                </a:ext>
              </a:extLst>
            </p:cNvPr>
            <p:cNvSpPr>
              <a:spLocks/>
            </p:cNvSpPr>
            <p:nvPr/>
          </p:nvSpPr>
          <p:spPr bwMode="auto">
            <a:xfrm>
              <a:off x="1223687" y="2223051"/>
              <a:ext cx="166021" cy="269965"/>
            </a:xfrm>
            <a:custGeom>
              <a:avLst/>
              <a:gdLst>
                <a:gd name="T0" fmla="*/ 115 w 115"/>
                <a:gd name="T1" fmla="*/ 187 h 187"/>
                <a:gd name="T2" fmla="*/ 115 w 115"/>
                <a:gd name="T3" fmla="*/ 0 h 187"/>
                <a:gd name="T4" fmla="*/ 0 w 115"/>
                <a:gd name="T5" fmla="*/ 0 h 187"/>
                <a:gd name="T6" fmla="*/ 0 w 115"/>
                <a:gd name="T7" fmla="*/ 187 h 187"/>
              </a:gdLst>
              <a:ahLst/>
              <a:cxnLst>
                <a:cxn ang="0">
                  <a:pos x="T0" y="T1"/>
                </a:cxn>
                <a:cxn ang="0">
                  <a:pos x="T2" y="T3"/>
                </a:cxn>
                <a:cxn ang="0">
                  <a:pos x="T4" y="T5"/>
                </a:cxn>
                <a:cxn ang="0">
                  <a:pos x="T6" y="T7"/>
                </a:cxn>
              </a:cxnLst>
              <a:rect l="0" t="0" r="r" b="b"/>
              <a:pathLst>
                <a:path w="115" h="187">
                  <a:moveTo>
                    <a:pt x="115" y="187"/>
                  </a:moveTo>
                  <a:lnTo>
                    <a:pt x="115" y="0"/>
                  </a:lnTo>
                  <a:lnTo>
                    <a:pt x="0" y="0"/>
                  </a:lnTo>
                  <a:lnTo>
                    <a:pt x="0" y="187"/>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1" name="Group 89">
            <a:extLst>
              <a:ext uri="{FF2B5EF4-FFF2-40B4-BE49-F238E27FC236}">
                <a16:creationId xmlns:a16="http://schemas.microsoft.com/office/drawing/2014/main" id="{C193FC1D-8D1E-4B3F-B414-81896FA18C48}"/>
              </a:ext>
            </a:extLst>
          </p:cNvPr>
          <p:cNvGrpSpPr>
            <a:grpSpLocks noChangeAspect="1"/>
          </p:cNvGrpSpPr>
          <p:nvPr/>
        </p:nvGrpSpPr>
        <p:grpSpPr bwMode="auto">
          <a:xfrm>
            <a:off x="916176" y="5446456"/>
            <a:ext cx="369525" cy="441277"/>
            <a:chOff x="465" y="1671"/>
            <a:chExt cx="412" cy="492"/>
          </a:xfrm>
        </p:grpSpPr>
        <p:sp>
          <p:nvSpPr>
            <p:cNvPr id="82" name="Freeform 90">
              <a:extLst>
                <a:ext uri="{FF2B5EF4-FFF2-40B4-BE49-F238E27FC236}">
                  <a16:creationId xmlns:a16="http://schemas.microsoft.com/office/drawing/2014/main" id="{F159C020-9829-41FD-8EB6-C1BF3942ABD8}"/>
                </a:ext>
              </a:extLst>
            </p:cNvPr>
            <p:cNvSpPr>
              <a:spLocks noEditPoints="1"/>
            </p:cNvSpPr>
            <p:nvPr/>
          </p:nvSpPr>
          <p:spPr bwMode="auto">
            <a:xfrm>
              <a:off x="465" y="1671"/>
              <a:ext cx="412" cy="492"/>
            </a:xfrm>
            <a:custGeom>
              <a:avLst/>
              <a:gdLst>
                <a:gd name="T0" fmla="*/ 73 w 412"/>
                <a:gd name="T1" fmla="*/ 320 h 492"/>
                <a:gd name="T2" fmla="*/ 73 w 412"/>
                <a:gd name="T3" fmla="*/ 202 h 492"/>
                <a:gd name="T4" fmla="*/ 137 w 412"/>
                <a:gd name="T5" fmla="*/ 202 h 492"/>
                <a:gd name="T6" fmla="*/ 289 w 412"/>
                <a:gd name="T7" fmla="*/ 320 h 492"/>
                <a:gd name="T8" fmla="*/ 289 w 412"/>
                <a:gd name="T9" fmla="*/ 202 h 492"/>
                <a:gd name="T10" fmla="*/ 348 w 412"/>
                <a:gd name="T11" fmla="*/ 202 h 492"/>
                <a:gd name="T12" fmla="*/ 0 w 412"/>
                <a:gd name="T13" fmla="*/ 492 h 492"/>
                <a:gd name="T14" fmla="*/ 0 w 412"/>
                <a:gd name="T15" fmla="*/ 163 h 492"/>
                <a:gd name="T16" fmla="*/ 206 w 412"/>
                <a:gd name="T17" fmla="*/ 0 h 492"/>
                <a:gd name="T18" fmla="*/ 412 w 412"/>
                <a:gd name="T19" fmla="*/ 163 h 492"/>
                <a:gd name="T20" fmla="*/ 412 w 412"/>
                <a:gd name="T21"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492">
                  <a:moveTo>
                    <a:pt x="73" y="320"/>
                  </a:moveTo>
                  <a:lnTo>
                    <a:pt x="73" y="202"/>
                  </a:lnTo>
                  <a:lnTo>
                    <a:pt x="137" y="202"/>
                  </a:lnTo>
                  <a:moveTo>
                    <a:pt x="289" y="320"/>
                  </a:moveTo>
                  <a:lnTo>
                    <a:pt x="289" y="202"/>
                  </a:lnTo>
                  <a:lnTo>
                    <a:pt x="348" y="202"/>
                  </a:lnTo>
                  <a:moveTo>
                    <a:pt x="0" y="492"/>
                  </a:moveTo>
                  <a:lnTo>
                    <a:pt x="0" y="163"/>
                  </a:lnTo>
                  <a:lnTo>
                    <a:pt x="206" y="0"/>
                  </a:lnTo>
                  <a:lnTo>
                    <a:pt x="412" y="163"/>
                  </a:lnTo>
                  <a:lnTo>
                    <a:pt x="412" y="492"/>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sp>
          <p:nvSpPr>
            <p:cNvPr id="83" name="Freeform 91">
              <a:extLst>
                <a:ext uri="{FF2B5EF4-FFF2-40B4-BE49-F238E27FC236}">
                  <a16:creationId xmlns:a16="http://schemas.microsoft.com/office/drawing/2014/main" id="{79D2E2EF-B9ED-44CB-B005-9F2ABAE4E589}"/>
                </a:ext>
              </a:extLst>
            </p:cNvPr>
            <p:cNvSpPr>
              <a:spLocks/>
            </p:cNvSpPr>
            <p:nvPr/>
          </p:nvSpPr>
          <p:spPr bwMode="auto">
            <a:xfrm>
              <a:off x="774" y="1676"/>
              <a:ext cx="59" cy="123"/>
            </a:xfrm>
            <a:custGeom>
              <a:avLst/>
              <a:gdLst>
                <a:gd name="T0" fmla="*/ 0 w 59"/>
                <a:gd name="T1" fmla="*/ 79 h 123"/>
                <a:gd name="T2" fmla="*/ 0 w 59"/>
                <a:gd name="T3" fmla="*/ 0 h 123"/>
                <a:gd name="T4" fmla="*/ 59 w 59"/>
                <a:gd name="T5" fmla="*/ 0 h 123"/>
                <a:gd name="T6" fmla="*/ 59 w 59"/>
                <a:gd name="T7" fmla="*/ 123 h 123"/>
              </a:gdLst>
              <a:ahLst/>
              <a:cxnLst>
                <a:cxn ang="0">
                  <a:pos x="T0" y="T1"/>
                </a:cxn>
                <a:cxn ang="0">
                  <a:pos x="T2" y="T3"/>
                </a:cxn>
                <a:cxn ang="0">
                  <a:pos x="T4" y="T5"/>
                </a:cxn>
                <a:cxn ang="0">
                  <a:pos x="T6" y="T7"/>
                </a:cxn>
              </a:cxnLst>
              <a:rect l="0" t="0" r="r" b="b"/>
              <a:pathLst>
                <a:path w="59" h="123">
                  <a:moveTo>
                    <a:pt x="0" y="79"/>
                  </a:moveTo>
                  <a:lnTo>
                    <a:pt x="0" y="0"/>
                  </a:lnTo>
                  <a:lnTo>
                    <a:pt x="59" y="0"/>
                  </a:lnTo>
                  <a:lnTo>
                    <a:pt x="59" y="123"/>
                  </a:lnTo>
                </a:path>
              </a:pathLst>
            </a:custGeom>
            <a:noFill/>
            <a:ln w="6350" cap="flat">
              <a:solidFill>
                <a:srgbClr val="001135"/>
              </a:solidFill>
              <a:prstDash val="solid"/>
              <a:miter lim="800000"/>
              <a:headEnd/>
              <a:tailEnd/>
            </a:ln>
            <a:scene3d>
              <a:camera prst="orthographicFront"/>
              <a:lightRig rig="threePt" dir="t"/>
            </a:scene3d>
            <a:sp3d/>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609585" fontAlgn="base">
                <a:spcBef>
                  <a:spcPct val="0"/>
                </a:spcBef>
                <a:spcAft>
                  <a:spcPct val="0"/>
                </a:spcAft>
                <a:defRPr/>
              </a:pPr>
              <a:endParaRPr lang="en-US" sz="2400">
                <a:solidFill>
                  <a:srgbClr val="124191"/>
                </a:solidFill>
                <a:latin typeface="Arial" charset="0"/>
              </a:endParaRPr>
            </a:p>
          </p:txBody>
        </p:sp>
      </p:grpSp>
      <p:grpSp>
        <p:nvGrpSpPr>
          <p:cNvPr id="84" name="Group 54">
            <a:extLst>
              <a:ext uri="{FF2B5EF4-FFF2-40B4-BE49-F238E27FC236}">
                <a16:creationId xmlns:a16="http://schemas.microsoft.com/office/drawing/2014/main" id="{FEB3EE2C-1E1B-49EE-A474-07F56077E210}"/>
              </a:ext>
            </a:extLst>
          </p:cNvPr>
          <p:cNvGrpSpPr>
            <a:grpSpLocks noChangeAspect="1"/>
          </p:cNvGrpSpPr>
          <p:nvPr/>
        </p:nvGrpSpPr>
        <p:grpSpPr bwMode="auto">
          <a:xfrm>
            <a:off x="5406464" y="4750626"/>
            <a:ext cx="546459" cy="879455"/>
            <a:chOff x="541" y="1257"/>
            <a:chExt cx="384" cy="618"/>
          </a:xfrm>
        </p:grpSpPr>
        <p:sp>
          <p:nvSpPr>
            <p:cNvPr id="85" name="Freeform 55">
              <a:extLst>
                <a:ext uri="{FF2B5EF4-FFF2-40B4-BE49-F238E27FC236}">
                  <a16:creationId xmlns:a16="http://schemas.microsoft.com/office/drawing/2014/main" id="{EBEC2E08-0C38-47D4-A159-CB6D0E5546D0}"/>
                </a:ext>
              </a:extLst>
            </p:cNvPr>
            <p:cNvSpPr>
              <a:spLocks/>
            </p:cNvSpPr>
            <p:nvPr/>
          </p:nvSpPr>
          <p:spPr bwMode="auto">
            <a:xfrm>
              <a:off x="687" y="1556"/>
              <a:ext cx="106" cy="319"/>
            </a:xfrm>
            <a:custGeom>
              <a:avLst/>
              <a:gdLst>
                <a:gd name="T0" fmla="*/ 0 w 106"/>
                <a:gd name="T1" fmla="*/ 319 h 319"/>
                <a:gd name="T2" fmla="*/ 53 w 106"/>
                <a:gd name="T3" fmla="*/ 0 h 319"/>
                <a:gd name="T4" fmla="*/ 106 w 106"/>
                <a:gd name="T5" fmla="*/ 319 h 319"/>
              </a:gdLst>
              <a:ahLst/>
              <a:cxnLst>
                <a:cxn ang="0">
                  <a:pos x="T0" y="T1"/>
                </a:cxn>
                <a:cxn ang="0">
                  <a:pos x="T2" y="T3"/>
                </a:cxn>
                <a:cxn ang="0">
                  <a:pos x="T4" y="T5"/>
                </a:cxn>
              </a:cxnLst>
              <a:rect l="0" t="0" r="r" b="b"/>
              <a:pathLst>
                <a:path w="106" h="319">
                  <a:moveTo>
                    <a:pt x="0" y="319"/>
                  </a:moveTo>
                  <a:lnTo>
                    <a:pt x="53" y="0"/>
                  </a:lnTo>
                  <a:lnTo>
                    <a:pt x="106" y="319"/>
                  </a:ln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86" name="Oval 56">
              <a:extLst>
                <a:ext uri="{FF2B5EF4-FFF2-40B4-BE49-F238E27FC236}">
                  <a16:creationId xmlns:a16="http://schemas.microsoft.com/office/drawing/2014/main" id="{71F4471E-B821-445D-AA02-031408DBCEB1}"/>
                </a:ext>
              </a:extLst>
            </p:cNvPr>
            <p:cNvSpPr>
              <a:spLocks noChangeArrowheads="1"/>
            </p:cNvSpPr>
            <p:nvPr/>
          </p:nvSpPr>
          <p:spPr bwMode="auto">
            <a:xfrm>
              <a:off x="727" y="1443"/>
              <a:ext cx="19" cy="20"/>
            </a:xfrm>
            <a:prstGeom prst="ellipse">
              <a:avLst/>
            </a:prstGeom>
            <a:solidFill>
              <a:srgbClr val="00D2FF"/>
            </a:solidFill>
            <a:ln w="635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sp>
          <p:nvSpPr>
            <p:cNvPr id="87" name="Freeform 57">
              <a:extLst>
                <a:ext uri="{FF2B5EF4-FFF2-40B4-BE49-F238E27FC236}">
                  <a16:creationId xmlns:a16="http://schemas.microsoft.com/office/drawing/2014/main" id="{D8123BAF-306F-4555-9857-CC05BB3BC534}"/>
                </a:ext>
              </a:extLst>
            </p:cNvPr>
            <p:cNvSpPr>
              <a:spLocks noEditPoints="1"/>
            </p:cNvSpPr>
            <p:nvPr/>
          </p:nvSpPr>
          <p:spPr bwMode="auto">
            <a:xfrm>
              <a:off x="541" y="1257"/>
              <a:ext cx="384" cy="385"/>
            </a:xfrm>
            <a:custGeom>
              <a:avLst/>
              <a:gdLst>
                <a:gd name="T0" fmla="*/ 58 w 58"/>
                <a:gd name="T1" fmla="*/ 29 h 58"/>
                <a:gd name="T2" fmla="*/ 29 w 58"/>
                <a:gd name="T3" fmla="*/ 0 h 58"/>
                <a:gd name="T4" fmla="*/ 0 w 58"/>
                <a:gd name="T5" fmla="*/ 29 h 58"/>
                <a:gd name="T6" fmla="*/ 29 w 58"/>
                <a:gd name="T7" fmla="*/ 58 h 58"/>
                <a:gd name="T8" fmla="*/ 58 w 58"/>
                <a:gd name="T9" fmla="*/ 29 h 58"/>
                <a:gd name="T10" fmla="*/ 49 w 58"/>
                <a:gd name="T11" fmla="*/ 29 h 58"/>
                <a:gd name="T12" fmla="*/ 29 w 58"/>
                <a:gd name="T13" fmla="*/ 10 h 58"/>
                <a:gd name="T14" fmla="*/ 10 w 58"/>
                <a:gd name="T15" fmla="*/ 29 h 58"/>
                <a:gd name="T16" fmla="*/ 29 w 58"/>
                <a:gd name="T17" fmla="*/ 49 h 58"/>
                <a:gd name="T18" fmla="*/ 49 w 58"/>
                <a:gd name="T19" fmla="*/ 29 h 58"/>
                <a:gd name="T20" fmla="*/ 39 w 58"/>
                <a:gd name="T21" fmla="*/ 29 h 58"/>
                <a:gd name="T22" fmla="*/ 29 w 58"/>
                <a:gd name="T23" fmla="*/ 20 h 58"/>
                <a:gd name="T24" fmla="*/ 20 w 58"/>
                <a:gd name="T25" fmla="*/ 29 h 58"/>
                <a:gd name="T26" fmla="*/ 29 w 58"/>
                <a:gd name="T27" fmla="*/ 39 h 58"/>
                <a:gd name="T28" fmla="*/ 39 w 58"/>
                <a:gd name="T2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58">
                  <a:moveTo>
                    <a:pt x="58" y="29"/>
                  </a:moveTo>
                  <a:cubicBezTo>
                    <a:pt x="58" y="13"/>
                    <a:pt x="45" y="0"/>
                    <a:pt x="29" y="0"/>
                  </a:cubicBezTo>
                  <a:cubicBezTo>
                    <a:pt x="13" y="0"/>
                    <a:pt x="0" y="13"/>
                    <a:pt x="0" y="29"/>
                  </a:cubicBezTo>
                  <a:cubicBezTo>
                    <a:pt x="0" y="45"/>
                    <a:pt x="13" y="58"/>
                    <a:pt x="29" y="58"/>
                  </a:cubicBezTo>
                  <a:cubicBezTo>
                    <a:pt x="45" y="58"/>
                    <a:pt x="58" y="45"/>
                    <a:pt x="58" y="29"/>
                  </a:cubicBezTo>
                  <a:close/>
                  <a:moveTo>
                    <a:pt x="49" y="29"/>
                  </a:moveTo>
                  <a:cubicBezTo>
                    <a:pt x="49" y="19"/>
                    <a:pt x="40" y="10"/>
                    <a:pt x="29" y="10"/>
                  </a:cubicBezTo>
                  <a:cubicBezTo>
                    <a:pt x="19" y="10"/>
                    <a:pt x="10" y="19"/>
                    <a:pt x="10" y="29"/>
                  </a:cubicBezTo>
                  <a:cubicBezTo>
                    <a:pt x="10" y="40"/>
                    <a:pt x="19" y="49"/>
                    <a:pt x="29" y="49"/>
                  </a:cubicBezTo>
                  <a:cubicBezTo>
                    <a:pt x="40" y="49"/>
                    <a:pt x="49" y="40"/>
                    <a:pt x="49" y="29"/>
                  </a:cubicBezTo>
                  <a:close/>
                  <a:moveTo>
                    <a:pt x="39" y="29"/>
                  </a:moveTo>
                  <a:cubicBezTo>
                    <a:pt x="39" y="24"/>
                    <a:pt x="35" y="20"/>
                    <a:pt x="29" y="20"/>
                  </a:cubicBezTo>
                  <a:cubicBezTo>
                    <a:pt x="24" y="20"/>
                    <a:pt x="20" y="24"/>
                    <a:pt x="20" y="29"/>
                  </a:cubicBezTo>
                  <a:cubicBezTo>
                    <a:pt x="20" y="35"/>
                    <a:pt x="24" y="39"/>
                    <a:pt x="29" y="39"/>
                  </a:cubicBezTo>
                  <a:cubicBezTo>
                    <a:pt x="35" y="39"/>
                    <a:pt x="39" y="35"/>
                    <a:pt x="39" y="29"/>
                  </a:cubicBezTo>
                  <a:close/>
                </a:path>
              </a:pathLst>
            </a:custGeom>
            <a:noFill/>
            <a:ln w="6350" cap="flat">
              <a:solidFill>
                <a:srgbClr val="00D2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pPr defTabSz="1219170">
                <a:defRPr/>
              </a:pPr>
              <a:endParaRPr lang="en-US" sz="2400">
                <a:solidFill>
                  <a:srgbClr val="124191"/>
                </a:solidFill>
                <a:latin typeface="Nokia Pure Text Light" panose="020B0304040602060303" pitchFamily="34" charset="0"/>
                <a:ea typeface="Nokia Pure Text Light" panose="020B0304040602060303" pitchFamily="34" charset="0"/>
                <a:cs typeface="Nokia Pure Text Light" panose="020B0304040602060303" pitchFamily="34" charset="0"/>
              </a:endParaRPr>
            </a:p>
          </p:txBody>
        </p:sp>
      </p:grpSp>
      <p:grpSp>
        <p:nvGrpSpPr>
          <p:cNvPr id="88" name="Group 87">
            <a:extLst>
              <a:ext uri="{FF2B5EF4-FFF2-40B4-BE49-F238E27FC236}">
                <a16:creationId xmlns:a16="http://schemas.microsoft.com/office/drawing/2014/main" id="{A3CD7776-2FD9-4B2E-9FF0-E28D3B8533EB}"/>
              </a:ext>
            </a:extLst>
          </p:cNvPr>
          <p:cNvGrpSpPr/>
          <p:nvPr/>
        </p:nvGrpSpPr>
        <p:grpSpPr>
          <a:xfrm>
            <a:off x="2918558" y="4962989"/>
            <a:ext cx="487421" cy="756671"/>
            <a:chOff x="5892263" y="3494791"/>
            <a:chExt cx="886761" cy="1312833"/>
          </a:xfrm>
        </p:grpSpPr>
        <p:grpSp>
          <p:nvGrpSpPr>
            <p:cNvPr id="89" name="Group 9">
              <a:extLst>
                <a:ext uri="{FF2B5EF4-FFF2-40B4-BE49-F238E27FC236}">
                  <a16:creationId xmlns:a16="http://schemas.microsoft.com/office/drawing/2014/main" id="{1AA2F466-661D-4FF9-8E70-895EA903DFF9}"/>
                </a:ext>
              </a:extLst>
            </p:cNvPr>
            <p:cNvGrpSpPr>
              <a:grpSpLocks noChangeAspect="1"/>
            </p:cNvGrpSpPr>
            <p:nvPr/>
          </p:nvGrpSpPr>
          <p:grpSpPr bwMode="auto">
            <a:xfrm>
              <a:off x="5892263" y="3494791"/>
              <a:ext cx="886761" cy="1312833"/>
              <a:chOff x="2711" y="1376"/>
              <a:chExt cx="333" cy="493"/>
            </a:xfrm>
          </p:grpSpPr>
          <p:sp>
            <p:nvSpPr>
              <p:cNvPr id="104" name="Freeform 10">
                <a:extLst>
                  <a:ext uri="{FF2B5EF4-FFF2-40B4-BE49-F238E27FC236}">
                    <a16:creationId xmlns:a16="http://schemas.microsoft.com/office/drawing/2014/main" id="{D8564442-65A0-437A-9FBD-AAEA2922B226}"/>
                  </a:ext>
                </a:extLst>
              </p:cNvPr>
              <p:cNvSpPr>
                <a:spLocks/>
              </p:cNvSpPr>
              <p:nvPr/>
            </p:nvSpPr>
            <p:spPr bwMode="auto">
              <a:xfrm>
                <a:off x="2995" y="1376"/>
                <a:ext cx="49" cy="30"/>
              </a:xfrm>
              <a:custGeom>
                <a:avLst/>
                <a:gdLst>
                  <a:gd name="T0" fmla="*/ 8 w 10"/>
                  <a:gd name="T1" fmla="*/ 6 h 6"/>
                  <a:gd name="T2" fmla="*/ 3 w 10"/>
                  <a:gd name="T3" fmla="*/ 6 h 6"/>
                  <a:gd name="T4" fmla="*/ 0 w 10"/>
                  <a:gd name="T5" fmla="*/ 3 h 6"/>
                  <a:gd name="T6" fmla="*/ 0 w 10"/>
                  <a:gd name="T7" fmla="*/ 3 h 6"/>
                  <a:gd name="T8" fmla="*/ 3 w 10"/>
                  <a:gd name="T9" fmla="*/ 0 h 6"/>
                  <a:gd name="T10" fmla="*/ 8 w 10"/>
                  <a:gd name="T11" fmla="*/ 0 h 6"/>
                  <a:gd name="T12" fmla="*/ 10 w 10"/>
                  <a:gd name="T13" fmla="*/ 3 h 6"/>
                  <a:gd name="T14" fmla="*/ 10 w 10"/>
                  <a:gd name="T15" fmla="*/ 3 h 6"/>
                  <a:gd name="T16" fmla="*/ 8 w 10"/>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8" y="6"/>
                    </a:moveTo>
                    <a:cubicBezTo>
                      <a:pt x="3" y="6"/>
                      <a:pt x="3" y="6"/>
                      <a:pt x="3" y="6"/>
                    </a:cubicBezTo>
                    <a:cubicBezTo>
                      <a:pt x="1" y="6"/>
                      <a:pt x="0" y="4"/>
                      <a:pt x="0" y="3"/>
                    </a:cubicBezTo>
                    <a:cubicBezTo>
                      <a:pt x="0" y="3"/>
                      <a:pt x="0" y="3"/>
                      <a:pt x="0" y="3"/>
                    </a:cubicBezTo>
                    <a:cubicBezTo>
                      <a:pt x="0" y="1"/>
                      <a:pt x="1" y="0"/>
                      <a:pt x="3" y="0"/>
                    </a:cubicBezTo>
                    <a:cubicBezTo>
                      <a:pt x="8" y="0"/>
                      <a:pt x="8" y="0"/>
                      <a:pt x="8" y="0"/>
                    </a:cubicBezTo>
                    <a:cubicBezTo>
                      <a:pt x="9" y="0"/>
                      <a:pt x="10" y="1"/>
                      <a:pt x="10" y="3"/>
                    </a:cubicBezTo>
                    <a:cubicBezTo>
                      <a:pt x="10" y="3"/>
                      <a:pt x="10" y="3"/>
                      <a:pt x="10" y="3"/>
                    </a:cubicBezTo>
                    <a:cubicBezTo>
                      <a:pt x="10" y="4"/>
                      <a:pt x="9"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5" name="Freeform 11">
                <a:extLst>
                  <a:ext uri="{FF2B5EF4-FFF2-40B4-BE49-F238E27FC236}">
                    <a16:creationId xmlns:a16="http://schemas.microsoft.com/office/drawing/2014/main" id="{8DAF733B-0615-4051-AF2B-DD1D393595CA}"/>
                  </a:ext>
                </a:extLst>
              </p:cNvPr>
              <p:cNvSpPr>
                <a:spLocks/>
              </p:cNvSpPr>
              <p:nvPr/>
            </p:nvSpPr>
            <p:spPr bwMode="auto">
              <a:xfrm>
                <a:off x="2711" y="1376"/>
                <a:ext cx="54" cy="30"/>
              </a:xfrm>
              <a:custGeom>
                <a:avLst/>
                <a:gdLst>
                  <a:gd name="T0" fmla="*/ 8 w 11"/>
                  <a:gd name="T1" fmla="*/ 6 h 6"/>
                  <a:gd name="T2" fmla="*/ 3 w 11"/>
                  <a:gd name="T3" fmla="*/ 6 h 6"/>
                  <a:gd name="T4" fmla="*/ 0 w 11"/>
                  <a:gd name="T5" fmla="*/ 3 h 6"/>
                  <a:gd name="T6" fmla="*/ 0 w 11"/>
                  <a:gd name="T7" fmla="*/ 3 h 6"/>
                  <a:gd name="T8" fmla="*/ 3 w 11"/>
                  <a:gd name="T9" fmla="*/ 0 h 6"/>
                  <a:gd name="T10" fmla="*/ 8 w 11"/>
                  <a:gd name="T11" fmla="*/ 0 h 6"/>
                  <a:gd name="T12" fmla="*/ 11 w 11"/>
                  <a:gd name="T13" fmla="*/ 3 h 6"/>
                  <a:gd name="T14" fmla="*/ 11 w 11"/>
                  <a:gd name="T15" fmla="*/ 3 h 6"/>
                  <a:gd name="T16" fmla="*/ 8 w 1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8" y="6"/>
                    </a:moveTo>
                    <a:cubicBezTo>
                      <a:pt x="3" y="6"/>
                      <a:pt x="3" y="6"/>
                      <a:pt x="3" y="6"/>
                    </a:cubicBezTo>
                    <a:cubicBezTo>
                      <a:pt x="2" y="6"/>
                      <a:pt x="0" y="4"/>
                      <a:pt x="0" y="3"/>
                    </a:cubicBezTo>
                    <a:cubicBezTo>
                      <a:pt x="0" y="3"/>
                      <a:pt x="0" y="3"/>
                      <a:pt x="0" y="3"/>
                    </a:cubicBezTo>
                    <a:cubicBezTo>
                      <a:pt x="0" y="1"/>
                      <a:pt x="2" y="0"/>
                      <a:pt x="3" y="0"/>
                    </a:cubicBezTo>
                    <a:cubicBezTo>
                      <a:pt x="8" y="0"/>
                      <a:pt x="8" y="0"/>
                      <a:pt x="8" y="0"/>
                    </a:cubicBezTo>
                    <a:cubicBezTo>
                      <a:pt x="10" y="0"/>
                      <a:pt x="11" y="1"/>
                      <a:pt x="11" y="3"/>
                    </a:cubicBezTo>
                    <a:cubicBezTo>
                      <a:pt x="11" y="3"/>
                      <a:pt x="11" y="3"/>
                      <a:pt x="11" y="3"/>
                    </a:cubicBezTo>
                    <a:cubicBezTo>
                      <a:pt x="11" y="4"/>
                      <a:pt x="10" y="6"/>
                      <a:pt x="8" y="6"/>
                    </a:cubicBezTo>
                    <a:close/>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6" name="Freeform 12">
                <a:extLst>
                  <a:ext uri="{FF2B5EF4-FFF2-40B4-BE49-F238E27FC236}">
                    <a16:creationId xmlns:a16="http://schemas.microsoft.com/office/drawing/2014/main" id="{A1F3CAF4-6B0A-4307-9833-8505F1C68C78}"/>
                  </a:ext>
                </a:extLst>
              </p:cNvPr>
              <p:cNvSpPr>
                <a:spLocks/>
              </p:cNvSpPr>
              <p:nvPr/>
            </p:nvSpPr>
            <p:spPr bwMode="auto">
              <a:xfrm>
                <a:off x="2878" y="1376"/>
                <a:ext cx="127" cy="493"/>
              </a:xfrm>
              <a:custGeom>
                <a:avLst/>
                <a:gdLst>
                  <a:gd name="T0" fmla="*/ 0 w 26"/>
                  <a:gd name="T1" fmla="*/ 100 h 100"/>
                  <a:gd name="T2" fmla="*/ 0 w 26"/>
                  <a:gd name="T3" fmla="*/ 9 h 100"/>
                  <a:gd name="T4" fmla="*/ 26 w 26"/>
                  <a:gd name="T5" fmla="*/ 0 h 100"/>
                </a:gdLst>
                <a:ahLst/>
                <a:cxnLst>
                  <a:cxn ang="0">
                    <a:pos x="T0" y="T1"/>
                  </a:cxn>
                  <a:cxn ang="0">
                    <a:pos x="T2" y="T3"/>
                  </a:cxn>
                  <a:cxn ang="0">
                    <a:pos x="T4" y="T5"/>
                  </a:cxn>
                </a:cxnLst>
                <a:rect l="0" t="0" r="r" b="b"/>
                <a:pathLst>
                  <a:path w="26" h="100">
                    <a:moveTo>
                      <a:pt x="0" y="100"/>
                    </a:moveTo>
                    <a:cubicBezTo>
                      <a:pt x="0" y="9"/>
                      <a:pt x="0" y="9"/>
                      <a:pt x="0" y="9"/>
                    </a:cubicBezTo>
                    <a:cubicBezTo>
                      <a:pt x="0" y="9"/>
                      <a:pt x="10" y="0"/>
                      <a:pt x="26"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sp>
            <p:nvSpPr>
              <p:cNvPr id="107" name="Freeform 13">
                <a:extLst>
                  <a:ext uri="{FF2B5EF4-FFF2-40B4-BE49-F238E27FC236}">
                    <a16:creationId xmlns:a16="http://schemas.microsoft.com/office/drawing/2014/main" id="{053AC2E5-AC62-4720-8448-14A04EA9FABF}"/>
                  </a:ext>
                </a:extLst>
              </p:cNvPr>
              <p:cNvSpPr>
                <a:spLocks/>
              </p:cNvSpPr>
              <p:nvPr/>
            </p:nvSpPr>
            <p:spPr bwMode="auto">
              <a:xfrm>
                <a:off x="2750" y="1376"/>
                <a:ext cx="128" cy="45"/>
              </a:xfrm>
              <a:custGeom>
                <a:avLst/>
                <a:gdLst>
                  <a:gd name="T0" fmla="*/ 26 w 26"/>
                  <a:gd name="T1" fmla="*/ 9 h 9"/>
                  <a:gd name="T2" fmla="*/ 0 w 26"/>
                  <a:gd name="T3" fmla="*/ 0 h 9"/>
                </a:gdLst>
                <a:ahLst/>
                <a:cxnLst>
                  <a:cxn ang="0">
                    <a:pos x="T0" y="T1"/>
                  </a:cxn>
                  <a:cxn ang="0">
                    <a:pos x="T2" y="T3"/>
                  </a:cxn>
                </a:cxnLst>
                <a:rect l="0" t="0" r="r" b="b"/>
                <a:pathLst>
                  <a:path w="26" h="9">
                    <a:moveTo>
                      <a:pt x="26" y="9"/>
                    </a:moveTo>
                    <a:cubicBezTo>
                      <a:pt x="26" y="9"/>
                      <a:pt x="16" y="0"/>
                      <a:pt x="0" y="0"/>
                    </a:cubicBezTo>
                  </a:path>
                </a:pathLst>
              </a:custGeom>
              <a:noFill/>
              <a:ln w="12700" cap="flat">
                <a:solidFill>
                  <a:srgbClr val="00184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4933">
                  <a:solidFill>
                    <a:srgbClr val="124191"/>
                  </a:solidFill>
                  <a:latin typeface="Arial" charset="0"/>
                </a:endParaRPr>
              </a:p>
            </p:txBody>
          </p:sp>
        </p:grpSp>
        <p:grpSp>
          <p:nvGrpSpPr>
            <p:cNvPr id="90" name="Group 89">
              <a:extLst>
                <a:ext uri="{FF2B5EF4-FFF2-40B4-BE49-F238E27FC236}">
                  <a16:creationId xmlns:a16="http://schemas.microsoft.com/office/drawing/2014/main" id="{8427A903-81FA-4046-9994-2B5AD142038A}"/>
                </a:ext>
              </a:extLst>
            </p:cNvPr>
            <p:cNvGrpSpPr/>
            <p:nvPr/>
          </p:nvGrpSpPr>
          <p:grpSpPr>
            <a:xfrm rot="16200000">
              <a:off x="5825989" y="3771251"/>
              <a:ext cx="484200" cy="170945"/>
              <a:chOff x="1946334" y="2355832"/>
              <a:chExt cx="538882" cy="190252"/>
            </a:xfrm>
            <a:noFill/>
          </p:grpSpPr>
          <p:grpSp>
            <p:nvGrpSpPr>
              <p:cNvPr id="94" name="Group 65">
                <a:extLst>
                  <a:ext uri="{FF2B5EF4-FFF2-40B4-BE49-F238E27FC236}">
                    <a16:creationId xmlns:a16="http://schemas.microsoft.com/office/drawing/2014/main" id="{9538CC32-BE75-4295-A306-3FCAF9928B0C}"/>
                  </a:ext>
                </a:extLst>
              </p:cNvPr>
              <p:cNvGrpSpPr>
                <a:grpSpLocks noChangeAspect="1"/>
              </p:cNvGrpSpPr>
              <p:nvPr/>
            </p:nvGrpSpPr>
            <p:grpSpPr bwMode="auto">
              <a:xfrm>
                <a:off x="2294963" y="2355832"/>
                <a:ext cx="190253" cy="190252"/>
                <a:chOff x="2425" y="1321"/>
                <a:chExt cx="408" cy="408"/>
              </a:xfrm>
              <a:grpFill/>
            </p:grpSpPr>
            <p:sp>
              <p:nvSpPr>
                <p:cNvPr id="100" name="Freeform 67">
                  <a:extLst>
                    <a:ext uri="{FF2B5EF4-FFF2-40B4-BE49-F238E27FC236}">
                      <a16:creationId xmlns:a16="http://schemas.microsoft.com/office/drawing/2014/main" id="{14B26A82-5974-4235-9908-A03A7F4C8680}"/>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1" name="Freeform 68">
                  <a:extLst>
                    <a:ext uri="{FF2B5EF4-FFF2-40B4-BE49-F238E27FC236}">
                      <a16:creationId xmlns:a16="http://schemas.microsoft.com/office/drawing/2014/main" id="{7D2445DC-E5E7-4A26-8B2D-D36E44965F87}"/>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2" name="Freeform 69">
                  <a:extLst>
                    <a:ext uri="{FF2B5EF4-FFF2-40B4-BE49-F238E27FC236}">
                      <a16:creationId xmlns:a16="http://schemas.microsoft.com/office/drawing/2014/main" id="{41E023B5-14A4-404C-9D96-FE387BACD917}"/>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103" name="Line 70">
                  <a:extLst>
                    <a:ext uri="{FF2B5EF4-FFF2-40B4-BE49-F238E27FC236}">
                      <a16:creationId xmlns:a16="http://schemas.microsoft.com/office/drawing/2014/main" id="{1B0D5E1B-461C-4141-9B42-E822F29F28C1}"/>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nvGrpSpPr>
              <p:cNvPr id="95" name="Group 65">
                <a:extLst>
                  <a:ext uri="{FF2B5EF4-FFF2-40B4-BE49-F238E27FC236}">
                    <a16:creationId xmlns:a16="http://schemas.microsoft.com/office/drawing/2014/main" id="{5A675611-1EA3-4C94-9A22-7EA36DA721F9}"/>
                  </a:ext>
                </a:extLst>
              </p:cNvPr>
              <p:cNvGrpSpPr>
                <a:grpSpLocks noChangeAspect="1"/>
              </p:cNvGrpSpPr>
              <p:nvPr/>
            </p:nvGrpSpPr>
            <p:grpSpPr bwMode="auto">
              <a:xfrm flipH="1">
                <a:off x="1946334" y="2355832"/>
                <a:ext cx="190253" cy="190252"/>
                <a:chOff x="2425" y="1321"/>
                <a:chExt cx="408" cy="408"/>
              </a:xfrm>
              <a:grpFill/>
            </p:grpSpPr>
            <p:sp>
              <p:nvSpPr>
                <p:cNvPr id="96" name="Freeform 67">
                  <a:extLst>
                    <a:ext uri="{FF2B5EF4-FFF2-40B4-BE49-F238E27FC236}">
                      <a16:creationId xmlns:a16="http://schemas.microsoft.com/office/drawing/2014/main" id="{6A85D551-92BD-42FC-8817-285D5F0B44FC}"/>
                    </a:ext>
                  </a:extLst>
                </p:cNvPr>
                <p:cNvSpPr>
                  <a:spLocks/>
                </p:cNvSpPr>
                <p:nvPr/>
              </p:nvSpPr>
              <p:spPr bwMode="auto">
                <a:xfrm>
                  <a:off x="2425" y="1453"/>
                  <a:ext cx="275" cy="276"/>
                </a:xfrm>
                <a:custGeom>
                  <a:avLst/>
                  <a:gdLst>
                    <a:gd name="T0" fmla="*/ 56 w 56"/>
                    <a:gd name="T1" fmla="*/ 56 h 56"/>
                    <a:gd name="T2" fmla="*/ 0 w 56"/>
                    <a:gd name="T3" fmla="*/ 0 h 56"/>
                  </a:gdLst>
                  <a:ahLst/>
                  <a:cxnLst>
                    <a:cxn ang="0">
                      <a:pos x="T0" y="T1"/>
                    </a:cxn>
                    <a:cxn ang="0">
                      <a:pos x="T2" y="T3"/>
                    </a:cxn>
                  </a:cxnLst>
                  <a:rect l="0" t="0" r="r" b="b"/>
                  <a:pathLst>
                    <a:path w="56" h="56">
                      <a:moveTo>
                        <a:pt x="56" y="56"/>
                      </a:moveTo>
                      <a:cubicBezTo>
                        <a:pt x="56" y="25"/>
                        <a:pt x="31"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7" name="Freeform 68">
                  <a:extLst>
                    <a:ext uri="{FF2B5EF4-FFF2-40B4-BE49-F238E27FC236}">
                      <a16:creationId xmlns:a16="http://schemas.microsoft.com/office/drawing/2014/main" id="{B13B0EB3-3C4E-430C-87E1-C145AC3DC166}"/>
                    </a:ext>
                  </a:extLst>
                </p:cNvPr>
                <p:cNvSpPr>
                  <a:spLocks/>
                </p:cNvSpPr>
                <p:nvPr/>
              </p:nvSpPr>
              <p:spPr bwMode="auto">
                <a:xfrm>
                  <a:off x="2425" y="1591"/>
                  <a:ext cx="138" cy="138"/>
                </a:xfrm>
                <a:custGeom>
                  <a:avLst/>
                  <a:gdLst>
                    <a:gd name="T0" fmla="*/ 0 w 28"/>
                    <a:gd name="T1" fmla="*/ 0 h 28"/>
                    <a:gd name="T2" fmla="*/ 28 w 28"/>
                    <a:gd name="T3" fmla="*/ 28 h 28"/>
                  </a:gdLst>
                  <a:ahLst/>
                  <a:cxnLst>
                    <a:cxn ang="0">
                      <a:pos x="T0" y="T1"/>
                    </a:cxn>
                    <a:cxn ang="0">
                      <a:pos x="T2" y="T3"/>
                    </a:cxn>
                  </a:cxnLst>
                  <a:rect l="0" t="0" r="r" b="b"/>
                  <a:pathLst>
                    <a:path w="28" h="28">
                      <a:moveTo>
                        <a:pt x="0" y="0"/>
                      </a:moveTo>
                      <a:cubicBezTo>
                        <a:pt x="16" y="0"/>
                        <a:pt x="28" y="12"/>
                        <a:pt x="28" y="28"/>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8" name="Freeform 69">
                  <a:extLst>
                    <a:ext uri="{FF2B5EF4-FFF2-40B4-BE49-F238E27FC236}">
                      <a16:creationId xmlns:a16="http://schemas.microsoft.com/office/drawing/2014/main" id="{5567AE59-4FBD-4700-89B5-32ECD7448C2E}"/>
                    </a:ext>
                  </a:extLst>
                </p:cNvPr>
                <p:cNvSpPr>
                  <a:spLocks/>
                </p:cNvSpPr>
                <p:nvPr/>
              </p:nvSpPr>
              <p:spPr bwMode="auto">
                <a:xfrm>
                  <a:off x="2425" y="1321"/>
                  <a:ext cx="408" cy="408"/>
                </a:xfrm>
                <a:custGeom>
                  <a:avLst/>
                  <a:gdLst>
                    <a:gd name="T0" fmla="*/ 83 w 83"/>
                    <a:gd name="T1" fmla="*/ 83 h 83"/>
                    <a:gd name="T2" fmla="*/ 0 w 83"/>
                    <a:gd name="T3" fmla="*/ 0 h 83"/>
                  </a:gdLst>
                  <a:ahLst/>
                  <a:cxnLst>
                    <a:cxn ang="0">
                      <a:pos x="T0" y="T1"/>
                    </a:cxn>
                    <a:cxn ang="0">
                      <a:pos x="T2" y="T3"/>
                    </a:cxn>
                  </a:cxnLst>
                  <a:rect l="0" t="0" r="r" b="b"/>
                  <a:pathLst>
                    <a:path w="83" h="83">
                      <a:moveTo>
                        <a:pt x="83" y="83"/>
                      </a:moveTo>
                      <a:cubicBezTo>
                        <a:pt x="83" y="37"/>
                        <a:pt x="46" y="0"/>
                        <a:pt x="0" y="0"/>
                      </a:cubicBezTo>
                    </a:path>
                  </a:pathLst>
                </a:cu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sp>
              <p:nvSpPr>
                <p:cNvPr id="99" name="Line 70">
                  <a:extLst>
                    <a:ext uri="{FF2B5EF4-FFF2-40B4-BE49-F238E27FC236}">
                      <a16:creationId xmlns:a16="http://schemas.microsoft.com/office/drawing/2014/main" id="{5B21CC98-4FE1-4859-A47F-4E092E7F60F3}"/>
                    </a:ext>
                  </a:extLst>
                </p:cNvPr>
                <p:cNvSpPr>
                  <a:spLocks noChangeShapeType="1"/>
                </p:cNvSpPr>
                <p:nvPr/>
              </p:nvSpPr>
              <p:spPr bwMode="auto">
                <a:xfrm>
                  <a:off x="2425" y="1729"/>
                  <a:ext cx="0" cy="0"/>
                </a:xfrm>
                <a:prstGeom prst="line">
                  <a:avLst/>
                </a:prstGeom>
                <a:grpFill/>
                <a:ln w="12700" cap="flat" cmpd="sng">
                  <a:solidFill>
                    <a:schemeClr val="tx2"/>
                  </a:solidFill>
                  <a:prstDash val="solid"/>
                  <a:miter lim="800000"/>
                  <a:headEnd/>
                  <a:tailEnd/>
                </a:ln>
              </p:spPr>
              <p:txBody>
                <a:bodyPr vert="horz" wrap="square" lIns="121920" tIns="60960" rIns="121920" bIns="60960" numCol="1" anchor="t" anchorCtr="0" compatLnSpc="1">
                  <a:prstTxWarp prst="textNoShape">
                    <a:avLst/>
                  </a:prstTxWarp>
                </a:bodyPr>
                <a:lstStyle/>
                <a:p>
                  <a:pPr defTabSz="811333" fontAlgn="base">
                    <a:spcBef>
                      <a:spcPct val="0"/>
                    </a:spcBef>
                    <a:spcAft>
                      <a:spcPct val="0"/>
                    </a:spcAft>
                  </a:pPr>
                  <a:endParaRPr lang="en-US" sz="2400">
                    <a:solidFill>
                      <a:srgbClr val="124191"/>
                    </a:solidFill>
                    <a:latin typeface="Arial" charset="0"/>
                  </a:endParaRPr>
                </a:p>
              </p:txBody>
            </p:sp>
          </p:grpSp>
        </p:grpSp>
        <p:grpSp>
          <p:nvGrpSpPr>
            <p:cNvPr id="91" name="Group 90">
              <a:extLst>
                <a:ext uri="{FF2B5EF4-FFF2-40B4-BE49-F238E27FC236}">
                  <a16:creationId xmlns:a16="http://schemas.microsoft.com/office/drawing/2014/main" id="{1050E378-FAA7-4B20-97D9-14005D6907A6}"/>
                </a:ext>
              </a:extLst>
            </p:cNvPr>
            <p:cNvGrpSpPr/>
            <p:nvPr/>
          </p:nvGrpSpPr>
          <p:grpSpPr>
            <a:xfrm rot="16200000">
              <a:off x="6226663" y="3765400"/>
              <a:ext cx="111228" cy="136373"/>
              <a:chOff x="6948435" y="2910091"/>
              <a:chExt cx="173334" cy="327568"/>
            </a:xfrm>
            <a:solidFill>
              <a:schemeClr val="accent5"/>
            </a:solidFill>
          </p:grpSpPr>
          <p:sp>
            <p:nvSpPr>
              <p:cNvPr id="92" name="Rounded Rectangle 113">
                <a:extLst>
                  <a:ext uri="{FF2B5EF4-FFF2-40B4-BE49-F238E27FC236}">
                    <a16:creationId xmlns:a16="http://schemas.microsoft.com/office/drawing/2014/main" id="{6C9AEA45-6E95-4F15-B8F1-54F4F0F58BEE}"/>
                  </a:ext>
                </a:extLst>
              </p:cNvPr>
              <p:cNvSpPr/>
              <p:nvPr/>
            </p:nvSpPr>
            <p:spPr>
              <a:xfrm>
                <a:off x="6948435" y="2910091"/>
                <a:ext cx="173334" cy="284449"/>
              </a:xfrm>
              <a:prstGeom prst="roundRect">
                <a:avLst/>
              </a:prstGeom>
              <a:solidFill>
                <a:schemeClr val="accent3"/>
              </a:solidFill>
              <a:ln w="12700" cmpd="sng">
                <a:solidFill>
                  <a:schemeClr val="tx2"/>
                </a:solidFill>
              </a:ln>
              <a:effectLst/>
              <a:scene3d>
                <a:camera prst="orthographicFront" fov="0">
                  <a:rot lat="0" lon="0" rev="0"/>
                </a:camera>
                <a:lightRig rig="threePt" dir="t">
                  <a:rot lat="0" lon="0" rev="0"/>
                </a:lightRig>
              </a:scene3d>
              <a:sp3d prstMaterial="matte">
                <a:bevelT w="0" h="0"/>
                <a:contourClr>
                  <a:schemeClr val="accent1">
                    <a:shade val="70000"/>
                    <a:satMod val="105000"/>
                  </a:schemeClr>
                </a:contourClr>
              </a:sp3d>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811333"/>
                <a:endParaRPr lang="en-US" sz="2133" err="1">
                  <a:solidFill>
                    <a:srgbClr val="FFFFFF"/>
                  </a:solidFill>
                </a:endParaRPr>
              </a:p>
            </p:txBody>
          </p:sp>
          <p:cxnSp>
            <p:nvCxnSpPr>
              <p:cNvPr id="93" name="Straight Connector 92">
                <a:extLst>
                  <a:ext uri="{FF2B5EF4-FFF2-40B4-BE49-F238E27FC236}">
                    <a16:creationId xmlns:a16="http://schemas.microsoft.com/office/drawing/2014/main" id="{436309EF-3501-478C-910B-FCA63F9FBCAE}"/>
                  </a:ext>
                </a:extLst>
              </p:cNvPr>
              <p:cNvCxnSpPr/>
              <p:nvPr/>
            </p:nvCxnSpPr>
            <p:spPr>
              <a:xfrm>
                <a:off x="7035606" y="3192028"/>
                <a:ext cx="0" cy="45631"/>
              </a:xfrm>
              <a:prstGeom prst="line">
                <a:avLst/>
              </a:prstGeom>
              <a:grpFill/>
              <a:ln w="12700" cmpd="sng">
                <a:solidFill>
                  <a:schemeClr val="tx2"/>
                </a:solidFill>
              </a:ln>
              <a:effectLst/>
              <a:scene3d>
                <a:camera prst="orthographicFront"/>
                <a:lightRig rig="threePt" dir="t"/>
              </a:scene3d>
              <a:sp3d/>
            </p:spPr>
            <p:style>
              <a:lnRef idx="2">
                <a:schemeClr val="accent1"/>
              </a:lnRef>
              <a:fillRef idx="0">
                <a:schemeClr val="accent1"/>
              </a:fillRef>
              <a:effectRef idx="1">
                <a:schemeClr val="accent1"/>
              </a:effectRef>
              <a:fontRef idx="minor">
                <a:schemeClr val="tx1"/>
              </a:fontRef>
            </p:style>
          </p:cxnSp>
        </p:grpSp>
      </p:grpSp>
      <p:grpSp>
        <p:nvGrpSpPr>
          <p:cNvPr id="109" name="Group 108">
            <a:extLst>
              <a:ext uri="{FF2B5EF4-FFF2-40B4-BE49-F238E27FC236}">
                <a16:creationId xmlns:a16="http://schemas.microsoft.com/office/drawing/2014/main" id="{5324FC47-5FCB-434E-9268-DEE58FD74B2A}"/>
              </a:ext>
            </a:extLst>
          </p:cNvPr>
          <p:cNvGrpSpPr/>
          <p:nvPr/>
        </p:nvGrpSpPr>
        <p:grpSpPr>
          <a:xfrm>
            <a:off x="8965853" y="3518421"/>
            <a:ext cx="504299" cy="665553"/>
            <a:chOff x="417600" y="3468654"/>
            <a:chExt cx="900000" cy="1187784"/>
          </a:xfrm>
        </p:grpSpPr>
        <p:pic>
          <p:nvPicPr>
            <p:cNvPr id="110"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6A8C57E5-4D83-45EA-BEF9-09207F636E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11" name="TextBox 110">
              <a:extLst>
                <a:ext uri="{FF2B5EF4-FFF2-40B4-BE49-F238E27FC236}">
                  <a16:creationId xmlns:a16="http://schemas.microsoft.com/office/drawing/2014/main" id="{9DF31349-968A-4B64-AE61-B7B10CCA4482}"/>
                </a:ext>
              </a:extLst>
            </p:cNvPr>
            <p:cNvSpPr txBox="1"/>
            <p:nvPr/>
          </p:nvSpPr>
          <p:spPr>
            <a:xfrm>
              <a:off x="4176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grpSp>
        <p:nvGrpSpPr>
          <p:cNvPr id="112" name="Group 111">
            <a:extLst>
              <a:ext uri="{FF2B5EF4-FFF2-40B4-BE49-F238E27FC236}">
                <a16:creationId xmlns:a16="http://schemas.microsoft.com/office/drawing/2014/main" id="{518227C5-A31D-4F8A-8147-1A2AF00505CD}"/>
              </a:ext>
            </a:extLst>
          </p:cNvPr>
          <p:cNvGrpSpPr/>
          <p:nvPr/>
        </p:nvGrpSpPr>
        <p:grpSpPr>
          <a:xfrm>
            <a:off x="943876" y="3519264"/>
            <a:ext cx="504299" cy="663866"/>
            <a:chOff x="417600" y="2236195"/>
            <a:chExt cx="900000" cy="1184774"/>
          </a:xfrm>
        </p:grpSpPr>
        <p:pic>
          <p:nvPicPr>
            <p:cNvPr id="113" name="Picture 112" descr="HOME WIFI ICON_Blue Black_RGB.png">
              <a:extLst>
                <a:ext uri="{FF2B5EF4-FFF2-40B4-BE49-F238E27FC236}">
                  <a16:creationId xmlns:a16="http://schemas.microsoft.com/office/drawing/2014/main" id="{C7E24684-DF01-4506-877E-9BE88F12A4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600" y="2236195"/>
              <a:ext cx="900000" cy="900000"/>
            </a:xfrm>
            <a:prstGeom prst="rect">
              <a:avLst/>
            </a:prstGeom>
          </p:spPr>
        </p:pic>
        <p:sp>
          <p:nvSpPr>
            <p:cNvPr id="114" name="TextBox 113">
              <a:extLst>
                <a:ext uri="{FF2B5EF4-FFF2-40B4-BE49-F238E27FC236}">
                  <a16:creationId xmlns:a16="http://schemas.microsoft.com/office/drawing/2014/main" id="{3DF01FFF-86F5-4AEF-8FC1-D7A1D411B17E}"/>
                </a:ext>
              </a:extLst>
            </p:cNvPr>
            <p:cNvSpPr txBox="1"/>
            <p:nvPr/>
          </p:nvSpPr>
          <p:spPr>
            <a:xfrm>
              <a:off x="417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Home</a:t>
              </a:r>
            </a:p>
          </p:txBody>
        </p:sp>
      </p:grpSp>
      <p:grpSp>
        <p:nvGrpSpPr>
          <p:cNvPr id="115" name="Group 114">
            <a:extLst>
              <a:ext uri="{FF2B5EF4-FFF2-40B4-BE49-F238E27FC236}">
                <a16:creationId xmlns:a16="http://schemas.microsoft.com/office/drawing/2014/main" id="{01954113-10F2-4965-BD1D-A3DE767D4EBE}"/>
              </a:ext>
            </a:extLst>
          </p:cNvPr>
          <p:cNvGrpSpPr/>
          <p:nvPr/>
        </p:nvGrpSpPr>
        <p:grpSpPr>
          <a:xfrm>
            <a:off x="7321679" y="2668160"/>
            <a:ext cx="504299" cy="663866"/>
            <a:chOff x="4651200" y="2236195"/>
            <a:chExt cx="900000" cy="1184774"/>
          </a:xfrm>
        </p:grpSpPr>
        <p:pic>
          <p:nvPicPr>
            <p:cNvPr id="116" name="Picture 9" descr="\\DML-NAS\DML_Data\1 Live Jobs\Nokia\21314 - Nokia Icon update March 2016\Artwork\NOKIA Network Icons - All PNGs\Blue Black PNG Icons\X JUNCTION ICON_Blue Black_RGB.png">
              <a:extLst>
                <a:ext uri="{FF2B5EF4-FFF2-40B4-BE49-F238E27FC236}">
                  <a16:creationId xmlns:a16="http://schemas.microsoft.com/office/drawing/2014/main" id="{B2614B8D-CA45-463B-ABFB-74759C851C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17" name="TextBox 116">
              <a:extLst>
                <a:ext uri="{FF2B5EF4-FFF2-40B4-BE49-F238E27FC236}">
                  <a16:creationId xmlns:a16="http://schemas.microsoft.com/office/drawing/2014/main" id="{4C8FA47D-DAAC-44FA-8744-E74502D81D4D}"/>
                </a:ext>
              </a:extLst>
            </p:cNvPr>
            <p:cNvSpPr txBox="1"/>
            <p:nvPr/>
          </p:nvSpPr>
          <p:spPr>
            <a:xfrm>
              <a:off x="46512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AMF</a:t>
              </a:r>
            </a:p>
          </p:txBody>
        </p:sp>
      </p:grpSp>
      <p:sp>
        <p:nvSpPr>
          <p:cNvPr id="118" name="Freeform 179">
            <a:extLst>
              <a:ext uri="{FF2B5EF4-FFF2-40B4-BE49-F238E27FC236}">
                <a16:creationId xmlns:a16="http://schemas.microsoft.com/office/drawing/2014/main" id="{04D9E059-6C0C-44E3-A9D8-704F46D15388}"/>
              </a:ext>
            </a:extLst>
          </p:cNvPr>
          <p:cNvSpPr>
            <a:spLocks/>
          </p:cNvSpPr>
          <p:nvPr/>
        </p:nvSpPr>
        <p:spPr bwMode="auto">
          <a:xfrm>
            <a:off x="5886330" y="933564"/>
            <a:ext cx="5032759" cy="3290645"/>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19" name="Group 118">
            <a:extLst>
              <a:ext uri="{FF2B5EF4-FFF2-40B4-BE49-F238E27FC236}">
                <a16:creationId xmlns:a16="http://schemas.microsoft.com/office/drawing/2014/main" id="{2B16F06F-EA08-499A-936A-B556D1E1D587}"/>
              </a:ext>
            </a:extLst>
          </p:cNvPr>
          <p:cNvGrpSpPr/>
          <p:nvPr/>
        </p:nvGrpSpPr>
        <p:grpSpPr>
          <a:xfrm>
            <a:off x="8965853" y="2663971"/>
            <a:ext cx="504299" cy="665553"/>
            <a:chOff x="417600" y="3468654"/>
            <a:chExt cx="900000" cy="1187783"/>
          </a:xfrm>
        </p:grpSpPr>
        <p:pic>
          <p:nvPicPr>
            <p:cNvPr id="120"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CEA5799C-92AA-4FC9-9BF9-FFD7425A13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21" name="TextBox 120">
              <a:extLst>
                <a:ext uri="{FF2B5EF4-FFF2-40B4-BE49-F238E27FC236}">
                  <a16:creationId xmlns:a16="http://schemas.microsoft.com/office/drawing/2014/main" id="{68983844-2FDB-42C9-A6F9-59EBFB054195}"/>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SMF</a:t>
              </a:r>
            </a:p>
          </p:txBody>
        </p:sp>
      </p:grpSp>
      <p:cxnSp>
        <p:nvCxnSpPr>
          <p:cNvPr id="122" name="Straight Connector 121">
            <a:extLst>
              <a:ext uri="{FF2B5EF4-FFF2-40B4-BE49-F238E27FC236}">
                <a16:creationId xmlns:a16="http://schemas.microsoft.com/office/drawing/2014/main" id="{EF914B89-47EA-416D-8CF5-FC120419AA45}"/>
              </a:ext>
            </a:extLst>
          </p:cNvPr>
          <p:cNvCxnSpPr>
            <a:cxnSpLocks/>
          </p:cNvCxnSpPr>
          <p:nvPr/>
        </p:nvCxnSpPr>
        <p:spPr>
          <a:xfrm flipH="1">
            <a:off x="5676506" y="3168270"/>
            <a:ext cx="3541497" cy="571721"/>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14235B9-473F-4EE7-93A4-DADCEA1FE186}"/>
              </a:ext>
            </a:extLst>
          </p:cNvPr>
          <p:cNvCxnSpPr>
            <a:cxnSpLocks/>
            <a:endCxn id="113" idx="3"/>
          </p:cNvCxnSpPr>
          <p:nvPr/>
        </p:nvCxnSpPr>
        <p:spPr>
          <a:xfrm flipH="1">
            <a:off x="1448175" y="3739991"/>
            <a:ext cx="3724032" cy="31423"/>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Elbow Connector 23">
            <a:extLst>
              <a:ext uri="{FF2B5EF4-FFF2-40B4-BE49-F238E27FC236}">
                <a16:creationId xmlns:a16="http://schemas.microsoft.com/office/drawing/2014/main" id="{46B5C86D-22B1-4ED1-9005-DAAF29D4BE7E}"/>
              </a:ext>
            </a:extLst>
          </p:cNvPr>
          <p:cNvCxnSpPr>
            <a:cxnSpLocks/>
            <a:endCxn id="113" idx="0"/>
          </p:cNvCxnSpPr>
          <p:nvPr/>
        </p:nvCxnSpPr>
        <p:spPr>
          <a:xfrm rot="10800000" flipV="1">
            <a:off x="1196026" y="2920309"/>
            <a:ext cx="6125653" cy="598955"/>
          </a:xfrm>
          <a:prstGeom prst="bentConnector2">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F4106884-CA4B-4130-A651-A3B066B6841B}"/>
              </a:ext>
            </a:extLst>
          </p:cNvPr>
          <p:cNvGrpSpPr/>
          <p:nvPr/>
        </p:nvGrpSpPr>
        <p:grpSpPr>
          <a:xfrm>
            <a:off x="2933591" y="3480606"/>
            <a:ext cx="504299" cy="663867"/>
            <a:chOff x="4651200" y="2236195"/>
            <a:chExt cx="900000" cy="1184775"/>
          </a:xfrm>
        </p:grpSpPr>
        <p:pic>
          <p:nvPicPr>
            <p:cNvPr id="138" name="Picture 11" descr="\\DML-NAS\DML_Data\1 Live Jobs\Nokia\21314 - Nokia Icon update March 2016\Artwork\NOKIA Network Icons - All PNGs\Blue Black PNG Icons\AERIAL 2 ICON_Blue Black_RGB.png">
              <a:extLst>
                <a:ext uri="{FF2B5EF4-FFF2-40B4-BE49-F238E27FC236}">
                  <a16:creationId xmlns:a16="http://schemas.microsoft.com/office/drawing/2014/main" id="{C5225303-EA92-40D8-8B2B-BDADDBF4B3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1200" y="2236195"/>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39" name="TextBox 138">
              <a:extLst>
                <a:ext uri="{FF2B5EF4-FFF2-40B4-BE49-F238E27FC236}">
                  <a16:creationId xmlns:a16="http://schemas.microsoft.com/office/drawing/2014/main" id="{C754F825-F980-4054-8562-942EDB4D6B7C}"/>
                </a:ext>
              </a:extLst>
            </p:cNvPr>
            <p:cNvSpPr txBox="1"/>
            <p:nvPr/>
          </p:nvSpPr>
          <p:spPr>
            <a:xfrm>
              <a:off x="4651200" y="3182836"/>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FWA</a:t>
              </a:r>
            </a:p>
          </p:txBody>
        </p:sp>
      </p:grpSp>
      <p:cxnSp>
        <p:nvCxnSpPr>
          <p:cNvPr id="140" name="Straight Connector 139">
            <a:extLst>
              <a:ext uri="{FF2B5EF4-FFF2-40B4-BE49-F238E27FC236}">
                <a16:creationId xmlns:a16="http://schemas.microsoft.com/office/drawing/2014/main" id="{B52373A0-61F6-4486-82C8-29CC408A84CB}"/>
              </a:ext>
            </a:extLst>
          </p:cNvPr>
          <p:cNvCxnSpPr>
            <a:cxnSpLocks/>
          </p:cNvCxnSpPr>
          <p:nvPr/>
        </p:nvCxnSpPr>
        <p:spPr>
          <a:xfrm flipV="1">
            <a:off x="3437890" y="2920310"/>
            <a:ext cx="3883789" cy="812444"/>
          </a:xfrm>
          <a:prstGeom prst="line">
            <a:avLst/>
          </a:prstGeom>
          <a:ln w="3175">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962544A-5C4C-4C22-81B7-82FE83609F36}"/>
              </a:ext>
            </a:extLst>
          </p:cNvPr>
          <p:cNvGrpSpPr/>
          <p:nvPr/>
        </p:nvGrpSpPr>
        <p:grpSpPr>
          <a:xfrm>
            <a:off x="8305739" y="1260289"/>
            <a:ext cx="504299" cy="665553"/>
            <a:chOff x="4651200" y="3468654"/>
            <a:chExt cx="900000" cy="1187784"/>
          </a:xfrm>
        </p:grpSpPr>
        <p:sp>
          <p:nvSpPr>
            <p:cNvPr id="142" name="TextBox 141">
              <a:extLst>
                <a:ext uri="{FF2B5EF4-FFF2-40B4-BE49-F238E27FC236}">
                  <a16:creationId xmlns:a16="http://schemas.microsoft.com/office/drawing/2014/main" id="{C40FAD82-354A-4DDC-A00B-0586726288F1}"/>
                </a:ext>
              </a:extLst>
            </p:cNvPr>
            <p:cNvSpPr txBox="1"/>
            <p:nvPr/>
          </p:nvSpPr>
          <p:spPr>
            <a:xfrm>
              <a:off x="4651200" y="4418304"/>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PCF</a:t>
              </a:r>
            </a:p>
          </p:txBody>
        </p:sp>
        <p:pic>
          <p:nvPicPr>
            <p:cNvPr id="143" name="Picture 142" descr="RACK ICON_Blue Black_RGB.png">
              <a:extLst>
                <a:ext uri="{FF2B5EF4-FFF2-40B4-BE49-F238E27FC236}">
                  <a16:creationId xmlns:a16="http://schemas.microsoft.com/office/drawing/2014/main" id="{9622AA41-D842-4E7A-A422-AD1525095A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1200" y="3468654"/>
              <a:ext cx="900000" cy="900000"/>
            </a:xfrm>
            <a:prstGeom prst="rect">
              <a:avLst/>
            </a:prstGeom>
          </p:spPr>
        </p:pic>
      </p:grpSp>
      <p:grpSp>
        <p:nvGrpSpPr>
          <p:cNvPr id="144" name="Group 143">
            <a:extLst>
              <a:ext uri="{FF2B5EF4-FFF2-40B4-BE49-F238E27FC236}">
                <a16:creationId xmlns:a16="http://schemas.microsoft.com/office/drawing/2014/main" id="{AF0F697D-EAF4-47C2-B816-002CE39B61BC}"/>
              </a:ext>
            </a:extLst>
          </p:cNvPr>
          <p:cNvGrpSpPr/>
          <p:nvPr/>
        </p:nvGrpSpPr>
        <p:grpSpPr>
          <a:xfrm>
            <a:off x="8885671" y="1504623"/>
            <a:ext cx="504299" cy="665553"/>
            <a:chOff x="417600" y="3468654"/>
            <a:chExt cx="900000" cy="1187783"/>
          </a:xfrm>
        </p:grpSpPr>
        <p:pic>
          <p:nvPicPr>
            <p:cNvPr id="145"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7A674A1F-1073-45BC-A286-4BA5605518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46" name="TextBox 145">
              <a:extLst>
                <a:ext uri="{FF2B5EF4-FFF2-40B4-BE49-F238E27FC236}">
                  <a16:creationId xmlns:a16="http://schemas.microsoft.com/office/drawing/2014/main" id="{40D3231F-17C2-45F2-91F8-12A0BB9545E2}"/>
                </a:ext>
              </a:extLst>
            </p:cNvPr>
            <p:cNvSpPr txBox="1"/>
            <p:nvPr/>
          </p:nvSpPr>
          <p:spPr>
            <a:xfrm>
              <a:off x="417600" y="4418303"/>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NRF</a:t>
              </a:r>
            </a:p>
          </p:txBody>
        </p:sp>
      </p:grpSp>
      <p:grpSp>
        <p:nvGrpSpPr>
          <p:cNvPr id="147" name="Group 146">
            <a:extLst>
              <a:ext uri="{FF2B5EF4-FFF2-40B4-BE49-F238E27FC236}">
                <a16:creationId xmlns:a16="http://schemas.microsoft.com/office/drawing/2014/main" id="{2594F890-B08E-4330-97B8-AF0CCF28534B}"/>
              </a:ext>
            </a:extLst>
          </p:cNvPr>
          <p:cNvGrpSpPr/>
          <p:nvPr/>
        </p:nvGrpSpPr>
        <p:grpSpPr>
          <a:xfrm>
            <a:off x="7179004" y="2008375"/>
            <a:ext cx="504299" cy="663866"/>
            <a:chOff x="5709600" y="2236195"/>
            <a:chExt cx="900000" cy="1184774"/>
          </a:xfrm>
        </p:grpSpPr>
        <p:pic>
          <p:nvPicPr>
            <p:cNvPr id="148" name="Picture 2" descr="\\DML-NAS\DML_Data\1 Live Jobs\Nokia\21314 - Nokia Icon update March 2016\Artwork\NOKIA Network Icons - All PNGs\Blue Black PNG Icons\SERVER ICON_Blue Black_RGB.png">
              <a:extLst>
                <a:ext uri="{FF2B5EF4-FFF2-40B4-BE49-F238E27FC236}">
                  <a16:creationId xmlns:a16="http://schemas.microsoft.com/office/drawing/2014/main" id="{06CD1C71-6A58-4CE7-A294-0FAB21F023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09600" y="2236195"/>
              <a:ext cx="900000" cy="900001"/>
            </a:xfrm>
            <a:prstGeom prst="rect">
              <a:avLst/>
            </a:prstGeom>
            <a:noFill/>
            <a:extLst>
              <a:ext uri="{909E8E84-426E-40dd-AFC4-6F175D3DCCD1}">
                <a14:hiddenFill xmlns:a14="http://schemas.microsoft.com/office/drawing/2010/main" xmlns="">
                  <a:solidFill>
                    <a:srgbClr val="FFFFFF"/>
                  </a:solidFill>
                </a14:hiddenFill>
              </a:ext>
            </a:extLst>
          </p:spPr>
        </p:pic>
        <p:sp>
          <p:nvSpPr>
            <p:cNvPr id="149" name="TextBox 148">
              <a:extLst>
                <a:ext uri="{FF2B5EF4-FFF2-40B4-BE49-F238E27FC236}">
                  <a16:creationId xmlns:a16="http://schemas.microsoft.com/office/drawing/2014/main" id="{D5BE848A-C19D-4FBF-9FB5-0CB2079DC330}"/>
                </a:ext>
              </a:extLst>
            </p:cNvPr>
            <p:cNvSpPr txBox="1"/>
            <p:nvPr/>
          </p:nvSpPr>
          <p:spPr>
            <a:xfrm>
              <a:off x="5709600" y="3182835"/>
              <a:ext cx="900000" cy="238134"/>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UDM</a:t>
              </a:r>
            </a:p>
          </p:txBody>
        </p:sp>
      </p:grpSp>
      <p:grpSp>
        <p:nvGrpSpPr>
          <p:cNvPr id="155" name="Group 154">
            <a:extLst>
              <a:ext uri="{FF2B5EF4-FFF2-40B4-BE49-F238E27FC236}">
                <a16:creationId xmlns:a16="http://schemas.microsoft.com/office/drawing/2014/main" id="{2FEAB8DA-21E0-40BA-A79E-0B00A453E693}"/>
              </a:ext>
            </a:extLst>
          </p:cNvPr>
          <p:cNvGrpSpPr/>
          <p:nvPr/>
        </p:nvGrpSpPr>
        <p:grpSpPr>
          <a:xfrm>
            <a:off x="7619839" y="1335664"/>
            <a:ext cx="487680" cy="625904"/>
            <a:chOff x="4712529" y="1525701"/>
            <a:chExt cx="365760" cy="469428"/>
          </a:xfrm>
        </p:grpSpPr>
        <p:sp>
          <p:nvSpPr>
            <p:cNvPr id="156" name="TextBox 155">
              <a:extLst>
                <a:ext uri="{FF2B5EF4-FFF2-40B4-BE49-F238E27FC236}">
                  <a16:creationId xmlns:a16="http://schemas.microsoft.com/office/drawing/2014/main" id="{571C5FF8-6AA7-4F23-8184-3CF0960B37D0}"/>
                </a:ext>
              </a:extLst>
            </p:cNvPr>
            <p:cNvSpPr txBox="1"/>
            <p:nvPr/>
          </p:nvSpPr>
          <p:spPr>
            <a:xfrm>
              <a:off x="4712529" y="1895053"/>
              <a:ext cx="360790" cy="100076"/>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NFP</a:t>
              </a:r>
            </a:p>
          </p:txBody>
        </p:sp>
        <p:pic>
          <p:nvPicPr>
            <p:cNvPr id="157" name="Picture 156" descr="ARROWS ICON 9_Blue Black_RGB.png">
              <a:extLst>
                <a:ext uri="{FF2B5EF4-FFF2-40B4-BE49-F238E27FC236}">
                  <a16:creationId xmlns:a16="http://schemas.microsoft.com/office/drawing/2014/main" id="{2E091330-04A0-49DE-A245-504558CF10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2529" y="1525701"/>
              <a:ext cx="365760" cy="365760"/>
            </a:xfrm>
            <a:prstGeom prst="rect">
              <a:avLst/>
            </a:prstGeom>
          </p:spPr>
        </p:pic>
      </p:grpSp>
      <p:sp>
        <p:nvSpPr>
          <p:cNvPr id="158" name="TextBox 157">
            <a:extLst>
              <a:ext uri="{FF2B5EF4-FFF2-40B4-BE49-F238E27FC236}">
                <a16:creationId xmlns:a16="http://schemas.microsoft.com/office/drawing/2014/main" id="{8B0A5FF6-8E92-4A7D-8ABB-E445507FDB95}"/>
              </a:ext>
            </a:extLst>
          </p:cNvPr>
          <p:cNvSpPr txBox="1"/>
          <p:nvPr/>
        </p:nvSpPr>
        <p:spPr>
          <a:xfrm>
            <a:off x="461371" y="1547945"/>
            <a:ext cx="5629348" cy="932539"/>
          </a:xfrm>
          <a:prstGeom prst="rect">
            <a:avLst/>
          </a:prstGeom>
          <a:noFill/>
        </p:spPr>
        <p:txBody>
          <a:bodyPr wrap="square" lIns="96000" tIns="96000" rIns="96000" bIns="96000" rtlCol="0">
            <a:spAutoFit/>
          </a:bodyPr>
          <a:lstStyle/>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The user is now playing</a:t>
            </a:r>
          </a:p>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    … with the traffic going to nearby UPF with premium QoS</a:t>
            </a:r>
          </a:p>
          <a:p>
            <a:pPr defTabSz="479988">
              <a:tabLst>
                <a:tab pos="479988" algn="l"/>
              </a:tabLst>
            </a:pPr>
            <a:r>
              <a:rPr lang="en-US" sz="1600">
                <a:solidFill>
                  <a:schemeClr val="accent3"/>
                </a:solidFill>
                <a:latin typeface="Nokia Pure Text Light" panose="020B0403020202020204" pitchFamily="34" charset="0"/>
                <a:ea typeface="Nokia Pure Text Light" panose="020B0403020202020204" pitchFamily="34" charset="0"/>
              </a:rPr>
              <a:t>    … resulting in a </a:t>
            </a:r>
            <a:r>
              <a:rPr lang="en-US" sz="1600" b="1">
                <a:solidFill>
                  <a:schemeClr val="accent3"/>
                </a:solidFill>
                <a:latin typeface="Nokia Pure Text Light" panose="020B0403020202020204" pitchFamily="34" charset="0"/>
                <a:ea typeface="Nokia Pure Text Light" panose="020B0403020202020204" pitchFamily="34" charset="0"/>
              </a:rPr>
              <a:t>great </a:t>
            </a:r>
            <a:r>
              <a:rPr lang="en-US" sz="1600">
                <a:solidFill>
                  <a:schemeClr val="accent3"/>
                </a:solidFill>
                <a:latin typeface="Nokia Pure Text Light" panose="020B0403020202020204" pitchFamily="34" charset="0"/>
                <a:ea typeface="Nokia Pure Text Light" panose="020B0403020202020204" pitchFamily="34" charset="0"/>
              </a:rPr>
              <a:t>gaming experience</a:t>
            </a:r>
            <a:endParaRPr lang="en-CA" sz="1600">
              <a:solidFill>
                <a:schemeClr val="accent3"/>
              </a:solidFill>
              <a:latin typeface="Nokia Pure Text Light" panose="020B0403020202020204" pitchFamily="34" charset="0"/>
              <a:ea typeface="Nokia Pure Text Light" panose="020B0403020202020204" pitchFamily="34" charset="0"/>
            </a:endParaRPr>
          </a:p>
        </p:txBody>
      </p:sp>
      <p:grpSp>
        <p:nvGrpSpPr>
          <p:cNvPr id="154" name="Group 153">
            <a:extLst>
              <a:ext uri="{FF2B5EF4-FFF2-40B4-BE49-F238E27FC236}">
                <a16:creationId xmlns:a16="http://schemas.microsoft.com/office/drawing/2014/main" id="{2F4E1CD2-F84C-49EE-8CB7-762A9734D7F0}"/>
              </a:ext>
            </a:extLst>
          </p:cNvPr>
          <p:cNvGrpSpPr/>
          <p:nvPr/>
        </p:nvGrpSpPr>
        <p:grpSpPr>
          <a:xfrm>
            <a:off x="5172207" y="3487838"/>
            <a:ext cx="504299" cy="665551"/>
            <a:chOff x="417600" y="3468654"/>
            <a:chExt cx="900000" cy="1187785"/>
          </a:xfrm>
        </p:grpSpPr>
        <p:pic>
          <p:nvPicPr>
            <p:cNvPr id="159" name="Picture 24" descr="\\DML-NAS\DML_Data\1 Live Jobs\Nokia\21314 - Nokia Icon update March 2016\Artwork\NOKIA Network Icons - All PNGs\Blue Black PNG Icons\CIRCLE AND ARROWS ICON_Blue Black_RGB.png">
              <a:extLst>
                <a:ext uri="{FF2B5EF4-FFF2-40B4-BE49-F238E27FC236}">
                  <a16:creationId xmlns:a16="http://schemas.microsoft.com/office/drawing/2014/main" id="{225A88A6-87B8-4C31-BF78-0F93C5650AF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600" y="3468654"/>
              <a:ext cx="900000" cy="900000"/>
            </a:xfrm>
            <a:prstGeom prst="rect">
              <a:avLst/>
            </a:prstGeom>
            <a:noFill/>
            <a:extLst>
              <a:ext uri="{909E8E84-426E-40dd-AFC4-6F175D3DCCD1}">
                <a14:hiddenFill xmlns:a14="http://schemas.microsoft.com/office/drawing/2010/main" xmlns="">
                  <a:solidFill>
                    <a:srgbClr val="FFFFFF"/>
                  </a:solidFill>
                </a14:hiddenFill>
              </a:ext>
            </a:extLst>
          </p:spPr>
        </p:pic>
        <p:sp>
          <p:nvSpPr>
            <p:cNvPr id="160" name="TextBox 159">
              <a:extLst>
                <a:ext uri="{FF2B5EF4-FFF2-40B4-BE49-F238E27FC236}">
                  <a16:creationId xmlns:a16="http://schemas.microsoft.com/office/drawing/2014/main" id="{9E5B7152-B036-4CEB-B008-F0AC8797D797}"/>
                </a:ext>
              </a:extLst>
            </p:cNvPr>
            <p:cNvSpPr txBox="1"/>
            <p:nvPr/>
          </p:nvSpPr>
          <p:spPr>
            <a:xfrm>
              <a:off x="417600" y="4418304"/>
              <a:ext cx="900000" cy="238135"/>
            </a:xfrm>
            <a:prstGeom prst="rect">
              <a:avLst/>
            </a:prstGeom>
            <a:noFill/>
          </p:spPr>
          <p:txBody>
            <a:bodyPr wrap="square" lIns="0" tIns="0" rIns="0" bIns="0" rtlCol="0">
              <a:spAutoFit/>
            </a:bodyPr>
            <a:lstStyle/>
            <a:p>
              <a:pPr defTabSz="479988">
                <a:tabLst>
                  <a:tab pos="479988" algn="l"/>
                </a:tabLst>
              </a:pPr>
              <a:r>
                <a:rPr lang="en-US" sz="867">
                  <a:solidFill>
                    <a:schemeClr val="tx2"/>
                  </a:solidFill>
                  <a:latin typeface="Nokia Pure Text Light" panose="020B0403020202020204" pitchFamily="34" charset="0"/>
                  <a:ea typeface="Nokia Pure Text Light" panose="020B0403020202020204" pitchFamily="34" charset="0"/>
                </a:rPr>
                <a:t>UPF</a:t>
              </a:r>
            </a:p>
          </p:txBody>
        </p:sp>
      </p:grpSp>
      <p:sp>
        <p:nvSpPr>
          <p:cNvPr id="161" name="Freeform 179">
            <a:extLst>
              <a:ext uri="{FF2B5EF4-FFF2-40B4-BE49-F238E27FC236}">
                <a16:creationId xmlns:a16="http://schemas.microsoft.com/office/drawing/2014/main" id="{60DD25F7-2FEE-44D5-8CE5-5F6A85644BD9}"/>
              </a:ext>
            </a:extLst>
          </p:cNvPr>
          <p:cNvSpPr>
            <a:spLocks/>
          </p:cNvSpPr>
          <p:nvPr/>
        </p:nvSpPr>
        <p:spPr bwMode="auto">
          <a:xfrm>
            <a:off x="4683255" y="3226374"/>
            <a:ext cx="1485380" cy="971209"/>
          </a:xfrm>
          <a:custGeom>
            <a:avLst/>
            <a:gdLst>
              <a:gd name="T0" fmla="*/ 79 w 94"/>
              <a:gd name="T1" fmla="*/ 65 h 65"/>
              <a:gd name="T2" fmla="*/ 79 w 94"/>
              <a:gd name="T3" fmla="*/ 65 h 65"/>
              <a:gd name="T4" fmla="*/ 78 w 94"/>
              <a:gd name="T5" fmla="*/ 65 h 65"/>
              <a:gd name="T6" fmla="*/ 22 w 94"/>
              <a:gd name="T7" fmla="*/ 65 h 65"/>
              <a:gd name="T8" fmla="*/ 0 w 94"/>
              <a:gd name="T9" fmla="*/ 44 h 65"/>
              <a:gd name="T10" fmla="*/ 21 w 94"/>
              <a:gd name="T11" fmla="*/ 23 h 65"/>
              <a:gd name="T12" fmla="*/ 48 w 94"/>
              <a:gd name="T13" fmla="*/ 0 h 65"/>
              <a:gd name="T14" fmla="*/ 76 w 94"/>
              <a:gd name="T15" fmla="*/ 27 h 65"/>
              <a:gd name="T16" fmla="*/ 76 w 94"/>
              <a:gd name="T17" fmla="*/ 33 h 65"/>
              <a:gd name="T18" fmla="*/ 78 w 94"/>
              <a:gd name="T19" fmla="*/ 33 h 65"/>
              <a:gd name="T20" fmla="*/ 94 w 94"/>
              <a:gd name="T21" fmla="*/ 49 h 65"/>
              <a:gd name="T22" fmla="*/ 90 w 94"/>
              <a:gd name="T23" fmla="*/ 61 h 65"/>
              <a:gd name="T24" fmla="*/ 79 w 94"/>
              <a:gd name="T25"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65">
                <a:moveTo>
                  <a:pt x="79" y="65"/>
                </a:moveTo>
                <a:cubicBezTo>
                  <a:pt x="79" y="65"/>
                  <a:pt x="79" y="65"/>
                  <a:pt x="79" y="65"/>
                </a:cubicBezTo>
                <a:cubicBezTo>
                  <a:pt x="79" y="65"/>
                  <a:pt x="78" y="65"/>
                  <a:pt x="78" y="65"/>
                </a:cubicBezTo>
                <a:cubicBezTo>
                  <a:pt x="22" y="65"/>
                  <a:pt x="22" y="65"/>
                  <a:pt x="22" y="65"/>
                </a:cubicBezTo>
                <a:cubicBezTo>
                  <a:pt x="10" y="65"/>
                  <a:pt x="0" y="56"/>
                  <a:pt x="0" y="44"/>
                </a:cubicBezTo>
                <a:cubicBezTo>
                  <a:pt x="0" y="33"/>
                  <a:pt x="10" y="23"/>
                  <a:pt x="21" y="23"/>
                </a:cubicBezTo>
                <a:cubicBezTo>
                  <a:pt x="23" y="10"/>
                  <a:pt x="35" y="0"/>
                  <a:pt x="48" y="0"/>
                </a:cubicBezTo>
                <a:cubicBezTo>
                  <a:pt x="64" y="0"/>
                  <a:pt x="76" y="12"/>
                  <a:pt x="76" y="27"/>
                </a:cubicBezTo>
                <a:cubicBezTo>
                  <a:pt x="76" y="29"/>
                  <a:pt x="76" y="31"/>
                  <a:pt x="76" y="33"/>
                </a:cubicBezTo>
                <a:cubicBezTo>
                  <a:pt x="77" y="33"/>
                  <a:pt x="77" y="33"/>
                  <a:pt x="78" y="33"/>
                </a:cubicBezTo>
                <a:cubicBezTo>
                  <a:pt x="87" y="33"/>
                  <a:pt x="94" y="40"/>
                  <a:pt x="94" y="49"/>
                </a:cubicBezTo>
                <a:cubicBezTo>
                  <a:pt x="94" y="53"/>
                  <a:pt x="93" y="57"/>
                  <a:pt x="90" y="61"/>
                </a:cubicBezTo>
                <a:cubicBezTo>
                  <a:pt x="87" y="64"/>
                  <a:pt x="83" y="65"/>
                  <a:pt x="79" y="65"/>
                </a:cubicBezTo>
              </a:path>
            </a:pathLst>
          </a:custGeom>
          <a:noFill/>
          <a:ln w="6350" cap="flat">
            <a:solidFill>
              <a:srgbClr val="001135"/>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grpSp>
        <p:nvGrpSpPr>
          <p:cNvPr id="180" name="Group 179">
            <a:extLst>
              <a:ext uri="{FF2B5EF4-FFF2-40B4-BE49-F238E27FC236}">
                <a16:creationId xmlns:a16="http://schemas.microsoft.com/office/drawing/2014/main" id="{36BAEF42-BC85-4750-B5A5-75B65D408716}"/>
              </a:ext>
            </a:extLst>
          </p:cNvPr>
          <p:cNvGrpSpPr/>
          <p:nvPr/>
        </p:nvGrpSpPr>
        <p:grpSpPr>
          <a:xfrm>
            <a:off x="463665" y="4229648"/>
            <a:ext cx="1494915" cy="999829"/>
            <a:chOff x="2942306" y="3513096"/>
            <a:chExt cx="1121186" cy="749872"/>
          </a:xfrm>
        </p:grpSpPr>
        <p:sp>
          <p:nvSpPr>
            <p:cNvPr id="181" name="Freeform 110">
              <a:extLst>
                <a:ext uri="{FF2B5EF4-FFF2-40B4-BE49-F238E27FC236}">
                  <a16:creationId xmlns:a16="http://schemas.microsoft.com/office/drawing/2014/main" id="{0C27532D-5FDF-463B-8547-A307A02A0CB6}"/>
                </a:ext>
              </a:extLst>
            </p:cNvPr>
            <p:cNvSpPr>
              <a:spLocks noChangeArrowheads="1"/>
            </p:cNvSpPr>
            <p:nvPr/>
          </p:nvSpPr>
          <p:spPr bwMode="auto">
            <a:xfrm>
              <a:off x="2942306" y="3513096"/>
              <a:ext cx="1121186" cy="749872"/>
            </a:xfrm>
            <a:custGeom>
              <a:avLst/>
              <a:gdLst>
                <a:gd name="T0" fmla="*/ 2613 w 2729"/>
                <a:gd name="T1" fmla="*/ 1823 h 1824"/>
                <a:gd name="T2" fmla="*/ 2613 w 2729"/>
                <a:gd name="T3" fmla="*/ 1823 h 1824"/>
                <a:gd name="T4" fmla="*/ 128 w 2729"/>
                <a:gd name="T5" fmla="*/ 1823 h 1824"/>
                <a:gd name="T6" fmla="*/ 0 w 2729"/>
                <a:gd name="T7" fmla="*/ 1709 h 1824"/>
                <a:gd name="T8" fmla="*/ 0 w 2729"/>
                <a:gd name="T9" fmla="*/ 115 h 1824"/>
                <a:gd name="T10" fmla="*/ 128 w 2729"/>
                <a:gd name="T11" fmla="*/ 0 h 1824"/>
                <a:gd name="T12" fmla="*/ 2613 w 2729"/>
                <a:gd name="T13" fmla="*/ 0 h 1824"/>
                <a:gd name="T14" fmla="*/ 2728 w 2729"/>
                <a:gd name="T15" fmla="*/ 115 h 1824"/>
                <a:gd name="T16" fmla="*/ 2728 w 2729"/>
                <a:gd name="T17" fmla="*/ 1709 h 1824"/>
                <a:gd name="T18" fmla="*/ 2613 w 2729"/>
                <a:gd name="T19" fmla="*/ 1823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9" h="1824">
                  <a:moveTo>
                    <a:pt x="2613" y="1823"/>
                  </a:moveTo>
                  <a:lnTo>
                    <a:pt x="2613" y="1823"/>
                  </a:lnTo>
                  <a:cubicBezTo>
                    <a:pt x="128" y="1823"/>
                    <a:pt x="128" y="1823"/>
                    <a:pt x="128" y="1823"/>
                  </a:cubicBezTo>
                  <a:cubicBezTo>
                    <a:pt x="64" y="1823"/>
                    <a:pt x="0" y="1772"/>
                    <a:pt x="0" y="1709"/>
                  </a:cubicBezTo>
                  <a:cubicBezTo>
                    <a:pt x="0" y="115"/>
                    <a:pt x="0" y="115"/>
                    <a:pt x="0" y="115"/>
                  </a:cubicBezTo>
                  <a:cubicBezTo>
                    <a:pt x="0" y="51"/>
                    <a:pt x="64" y="0"/>
                    <a:pt x="128" y="0"/>
                  </a:cubicBezTo>
                  <a:cubicBezTo>
                    <a:pt x="2613" y="0"/>
                    <a:pt x="2613" y="0"/>
                    <a:pt x="2613" y="0"/>
                  </a:cubicBezTo>
                  <a:cubicBezTo>
                    <a:pt x="2677" y="0"/>
                    <a:pt x="2728" y="51"/>
                    <a:pt x="2728" y="115"/>
                  </a:cubicBezTo>
                  <a:cubicBezTo>
                    <a:pt x="2728" y="1709"/>
                    <a:pt x="2728" y="1709"/>
                    <a:pt x="2728" y="1709"/>
                  </a:cubicBezTo>
                  <a:cubicBezTo>
                    <a:pt x="2728" y="1772"/>
                    <a:pt x="2677" y="1823"/>
                    <a:pt x="2613" y="1823"/>
                  </a:cubicBezTo>
                </a:path>
              </a:pathLst>
            </a:custGeom>
            <a:solidFill>
              <a:srgbClr val="FFFFFF"/>
            </a:solidFill>
            <a:ln w="6350" cap="flat">
              <a:solidFill>
                <a:srgbClr val="00C9FF"/>
              </a:solidFill>
              <a:bevel/>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82" name="Freeform 111">
              <a:extLst>
                <a:ext uri="{FF2B5EF4-FFF2-40B4-BE49-F238E27FC236}">
                  <a16:creationId xmlns:a16="http://schemas.microsoft.com/office/drawing/2014/main" id="{DE2B66FC-0553-48DB-90AD-AFF103B05C88}"/>
                </a:ext>
              </a:extLst>
            </p:cNvPr>
            <p:cNvSpPr>
              <a:spLocks noChangeArrowheads="1"/>
            </p:cNvSpPr>
            <p:nvPr/>
          </p:nvSpPr>
          <p:spPr bwMode="auto">
            <a:xfrm>
              <a:off x="3052795" y="3616340"/>
              <a:ext cx="911076" cy="534329"/>
            </a:xfrm>
            <a:custGeom>
              <a:avLst/>
              <a:gdLst>
                <a:gd name="T0" fmla="*/ 2217 w 2218"/>
                <a:gd name="T1" fmla="*/ 1301 h 1302"/>
                <a:gd name="T2" fmla="*/ 0 w 2218"/>
                <a:gd name="T3" fmla="*/ 1301 h 1302"/>
                <a:gd name="T4" fmla="*/ 0 w 2218"/>
                <a:gd name="T5" fmla="*/ 0 h 1302"/>
                <a:gd name="T6" fmla="*/ 2217 w 2218"/>
                <a:gd name="T7" fmla="*/ 0 h 1302"/>
                <a:gd name="T8" fmla="*/ 2217 w 2218"/>
                <a:gd name="T9" fmla="*/ 1301 h 1302"/>
              </a:gdLst>
              <a:ahLst/>
              <a:cxnLst>
                <a:cxn ang="0">
                  <a:pos x="T0" y="T1"/>
                </a:cxn>
                <a:cxn ang="0">
                  <a:pos x="T2" y="T3"/>
                </a:cxn>
                <a:cxn ang="0">
                  <a:pos x="T4" y="T5"/>
                </a:cxn>
                <a:cxn ang="0">
                  <a:pos x="T6" y="T7"/>
                </a:cxn>
                <a:cxn ang="0">
                  <a:pos x="T8" y="T9"/>
                </a:cxn>
              </a:cxnLst>
              <a:rect l="0" t="0" r="r" b="b"/>
              <a:pathLst>
                <a:path w="2218" h="1302">
                  <a:moveTo>
                    <a:pt x="2217" y="1301"/>
                  </a:moveTo>
                  <a:lnTo>
                    <a:pt x="0" y="1301"/>
                  </a:lnTo>
                  <a:lnTo>
                    <a:pt x="0" y="0"/>
                  </a:lnTo>
                  <a:lnTo>
                    <a:pt x="2217" y="0"/>
                  </a:lnTo>
                  <a:lnTo>
                    <a:pt x="2217" y="1301"/>
                  </a:lnTo>
                </a:path>
              </a:pathLst>
            </a:custGeom>
            <a:noFill/>
            <a:ln w="6350" cap="flat">
              <a:solidFill>
                <a:srgbClr val="001135"/>
              </a:solidFill>
              <a:bevel/>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83" name="Line 112">
              <a:extLst>
                <a:ext uri="{FF2B5EF4-FFF2-40B4-BE49-F238E27FC236}">
                  <a16:creationId xmlns:a16="http://schemas.microsoft.com/office/drawing/2014/main" id="{65D0823A-43E2-4EED-8D35-B428101580C8}"/>
                </a:ext>
              </a:extLst>
            </p:cNvPr>
            <p:cNvSpPr>
              <a:spLocks noChangeShapeType="1"/>
            </p:cNvSpPr>
            <p:nvPr/>
          </p:nvSpPr>
          <p:spPr bwMode="auto">
            <a:xfrm>
              <a:off x="3052795" y="3973162"/>
              <a:ext cx="911076" cy="1812"/>
            </a:xfrm>
            <a:prstGeom prst="line">
              <a:avLst/>
            </a:prstGeom>
            <a:noFill/>
            <a:ln w="4680" cap="flat">
              <a:solidFill>
                <a:srgbClr val="001135"/>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en-GB" sz="2400"/>
            </a:p>
          </p:txBody>
        </p:sp>
        <p:sp>
          <p:nvSpPr>
            <p:cNvPr id="184" name="Freeform 113">
              <a:extLst>
                <a:ext uri="{FF2B5EF4-FFF2-40B4-BE49-F238E27FC236}">
                  <a16:creationId xmlns:a16="http://schemas.microsoft.com/office/drawing/2014/main" id="{9181F8E6-868F-48A9-8DAE-DB9FA8EB475F}"/>
                </a:ext>
              </a:extLst>
            </p:cNvPr>
            <p:cNvSpPr>
              <a:spLocks noChangeArrowheads="1"/>
            </p:cNvSpPr>
            <p:nvPr/>
          </p:nvSpPr>
          <p:spPr bwMode="auto">
            <a:xfrm>
              <a:off x="3413240" y="3721394"/>
              <a:ext cx="94187" cy="52526"/>
            </a:xfrm>
            <a:custGeom>
              <a:avLst/>
              <a:gdLst>
                <a:gd name="T0" fmla="*/ 229 w 230"/>
                <a:gd name="T1" fmla="*/ 128 h 129"/>
                <a:gd name="T2" fmla="*/ 229 w 230"/>
                <a:gd name="T3" fmla="*/ 128 h 129"/>
                <a:gd name="T4" fmla="*/ 229 w 230"/>
                <a:gd name="T5" fmla="*/ 115 h 129"/>
                <a:gd name="T6" fmla="*/ 114 w 230"/>
                <a:gd name="T7" fmla="*/ 0 h 129"/>
                <a:gd name="T8" fmla="*/ 0 w 230"/>
                <a:gd name="T9" fmla="*/ 115 h 129"/>
                <a:gd name="T10" fmla="*/ 0 w 230"/>
                <a:gd name="T11" fmla="*/ 128 h 129"/>
                <a:gd name="T12" fmla="*/ 229 w 230"/>
                <a:gd name="T13" fmla="*/ 128 h 129"/>
              </a:gdLst>
              <a:ahLst/>
              <a:cxnLst>
                <a:cxn ang="0">
                  <a:pos x="T0" y="T1"/>
                </a:cxn>
                <a:cxn ang="0">
                  <a:pos x="T2" y="T3"/>
                </a:cxn>
                <a:cxn ang="0">
                  <a:pos x="T4" y="T5"/>
                </a:cxn>
                <a:cxn ang="0">
                  <a:pos x="T6" y="T7"/>
                </a:cxn>
                <a:cxn ang="0">
                  <a:pos x="T8" y="T9"/>
                </a:cxn>
                <a:cxn ang="0">
                  <a:pos x="T10" y="T11"/>
                </a:cxn>
                <a:cxn ang="0">
                  <a:pos x="T12" y="T13"/>
                </a:cxn>
              </a:cxnLst>
              <a:rect l="0" t="0" r="r" b="b"/>
              <a:pathLst>
                <a:path w="230" h="129">
                  <a:moveTo>
                    <a:pt x="229" y="128"/>
                  </a:moveTo>
                  <a:lnTo>
                    <a:pt x="229" y="128"/>
                  </a:lnTo>
                  <a:cubicBezTo>
                    <a:pt x="229" y="115"/>
                    <a:pt x="229" y="115"/>
                    <a:pt x="229" y="115"/>
                  </a:cubicBezTo>
                  <a:cubicBezTo>
                    <a:pt x="229" y="51"/>
                    <a:pt x="178" y="0"/>
                    <a:pt x="114" y="0"/>
                  </a:cubicBezTo>
                  <a:cubicBezTo>
                    <a:pt x="51" y="0"/>
                    <a:pt x="0" y="51"/>
                    <a:pt x="0" y="115"/>
                  </a:cubicBezTo>
                  <a:cubicBezTo>
                    <a:pt x="0" y="115"/>
                    <a:pt x="0" y="115"/>
                    <a:pt x="0" y="128"/>
                  </a:cubicBezTo>
                  <a:lnTo>
                    <a:pt x="229" y="128"/>
                  </a:lnTo>
                </a:path>
              </a:pathLst>
            </a:custGeom>
            <a:solidFill>
              <a:srgbClr val="00C9FF"/>
            </a:solidFill>
            <a:ln>
              <a:noFill/>
            </a:ln>
            <a:effectLst/>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85" name="Freeform 115">
              <a:extLst>
                <a:ext uri="{FF2B5EF4-FFF2-40B4-BE49-F238E27FC236}">
                  <a16:creationId xmlns:a16="http://schemas.microsoft.com/office/drawing/2014/main" id="{38BD3D6E-AE0E-4F8E-8B95-E90561DEB245}"/>
                </a:ext>
              </a:extLst>
            </p:cNvPr>
            <p:cNvSpPr>
              <a:spLocks noChangeArrowheads="1"/>
            </p:cNvSpPr>
            <p:nvPr/>
          </p:nvSpPr>
          <p:spPr bwMode="auto">
            <a:xfrm>
              <a:off x="3213998" y="3795657"/>
              <a:ext cx="586857" cy="224599"/>
            </a:xfrm>
            <a:custGeom>
              <a:avLst/>
              <a:gdLst>
                <a:gd name="T0" fmla="*/ 1058 w 1429"/>
                <a:gd name="T1" fmla="*/ 267 h 549"/>
                <a:gd name="T2" fmla="*/ 1058 w 1429"/>
                <a:gd name="T3" fmla="*/ 267 h 549"/>
                <a:gd name="T4" fmla="*/ 880 w 1429"/>
                <a:gd name="T5" fmla="*/ 0 h 549"/>
                <a:gd name="T6" fmla="*/ 357 w 1429"/>
                <a:gd name="T7" fmla="*/ 0 h 549"/>
                <a:gd name="T8" fmla="*/ 77 w 1429"/>
                <a:gd name="T9" fmla="*/ 153 h 549"/>
                <a:gd name="T10" fmla="*/ 0 w 1429"/>
                <a:gd name="T11" fmla="*/ 267 h 549"/>
                <a:gd name="T12" fmla="*/ 0 w 1429"/>
                <a:gd name="T13" fmla="*/ 548 h 549"/>
                <a:gd name="T14" fmla="*/ 1428 w 1429"/>
                <a:gd name="T15" fmla="*/ 548 h 549"/>
                <a:gd name="T16" fmla="*/ 1428 w 1429"/>
                <a:gd name="T17" fmla="*/ 267 h 549"/>
                <a:gd name="T18" fmla="*/ 1058 w 1429"/>
                <a:gd name="T19" fmla="*/ 267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9" h="549">
                  <a:moveTo>
                    <a:pt x="1058" y="267"/>
                  </a:moveTo>
                  <a:lnTo>
                    <a:pt x="1058" y="267"/>
                  </a:lnTo>
                  <a:cubicBezTo>
                    <a:pt x="880" y="0"/>
                    <a:pt x="880" y="0"/>
                    <a:pt x="880" y="0"/>
                  </a:cubicBezTo>
                  <a:cubicBezTo>
                    <a:pt x="357" y="0"/>
                    <a:pt x="357" y="0"/>
                    <a:pt x="357" y="0"/>
                  </a:cubicBezTo>
                  <a:cubicBezTo>
                    <a:pt x="242" y="0"/>
                    <a:pt x="140" y="51"/>
                    <a:pt x="77" y="153"/>
                  </a:cubicBezTo>
                  <a:cubicBezTo>
                    <a:pt x="0" y="267"/>
                    <a:pt x="0" y="267"/>
                    <a:pt x="0" y="267"/>
                  </a:cubicBezTo>
                  <a:cubicBezTo>
                    <a:pt x="0" y="548"/>
                    <a:pt x="0" y="548"/>
                    <a:pt x="0" y="548"/>
                  </a:cubicBezTo>
                  <a:cubicBezTo>
                    <a:pt x="1428" y="548"/>
                    <a:pt x="1428" y="548"/>
                    <a:pt x="1428" y="548"/>
                  </a:cubicBezTo>
                  <a:cubicBezTo>
                    <a:pt x="1428" y="267"/>
                    <a:pt x="1428" y="267"/>
                    <a:pt x="1428" y="267"/>
                  </a:cubicBezTo>
                  <a:lnTo>
                    <a:pt x="1058" y="267"/>
                  </a:lnTo>
                </a:path>
              </a:pathLst>
            </a:custGeom>
            <a:solidFill>
              <a:srgbClr val="FFFFFF"/>
            </a:solidFill>
            <a:ln w="6350" cap="flat">
              <a:solidFill>
                <a:srgbClr val="001135"/>
              </a:solidFill>
              <a:round/>
              <a:headEnd/>
              <a:tailEnd/>
            </a:ln>
            <a:effectLst/>
          </p:spPr>
          <p:txBody>
            <a:bodyPr wrap="none" anchor="ctr"/>
            <a:lstStyle/>
            <a:p>
              <a:endParaRPr lang="en-GB" sz="2400"/>
            </a:p>
          </p:txBody>
        </p:sp>
        <p:sp>
          <p:nvSpPr>
            <p:cNvPr id="186" name="Freeform 117">
              <a:extLst>
                <a:ext uri="{FF2B5EF4-FFF2-40B4-BE49-F238E27FC236}">
                  <a16:creationId xmlns:a16="http://schemas.microsoft.com/office/drawing/2014/main" id="{F0F12CCE-D564-4D1B-B17E-D71A2F0AD949}"/>
                </a:ext>
              </a:extLst>
            </p:cNvPr>
            <p:cNvSpPr>
              <a:spLocks noChangeArrowheads="1"/>
            </p:cNvSpPr>
            <p:nvPr/>
          </p:nvSpPr>
          <p:spPr bwMode="auto">
            <a:xfrm>
              <a:off x="3266526" y="3967729"/>
              <a:ext cx="99620" cy="99620"/>
            </a:xfrm>
            <a:custGeom>
              <a:avLst/>
              <a:gdLst>
                <a:gd name="T0" fmla="*/ 242 w 243"/>
                <a:gd name="T1" fmla="*/ 115 h 244"/>
                <a:gd name="T2" fmla="*/ 242 w 243"/>
                <a:gd name="T3" fmla="*/ 115 h 244"/>
                <a:gd name="T4" fmla="*/ 127 w 243"/>
                <a:gd name="T5" fmla="*/ 243 h 244"/>
                <a:gd name="T6" fmla="*/ 0 w 243"/>
                <a:gd name="T7" fmla="*/ 115 h 244"/>
                <a:gd name="T8" fmla="*/ 127 w 243"/>
                <a:gd name="T9" fmla="*/ 0 h 244"/>
                <a:gd name="T10" fmla="*/ 242 w 243"/>
                <a:gd name="T11" fmla="*/ 115 h 244"/>
              </a:gdLst>
              <a:ahLst/>
              <a:cxnLst>
                <a:cxn ang="0">
                  <a:pos x="T0" y="T1"/>
                </a:cxn>
                <a:cxn ang="0">
                  <a:pos x="T2" y="T3"/>
                </a:cxn>
                <a:cxn ang="0">
                  <a:pos x="T4" y="T5"/>
                </a:cxn>
                <a:cxn ang="0">
                  <a:pos x="T6" y="T7"/>
                </a:cxn>
                <a:cxn ang="0">
                  <a:pos x="T8" y="T9"/>
                </a:cxn>
                <a:cxn ang="0">
                  <a:pos x="T10" y="T11"/>
                </a:cxn>
              </a:cxnLst>
              <a:rect l="0" t="0" r="r" b="b"/>
              <a:pathLst>
                <a:path w="243" h="244">
                  <a:moveTo>
                    <a:pt x="242" y="115"/>
                  </a:moveTo>
                  <a:lnTo>
                    <a:pt x="242" y="115"/>
                  </a:lnTo>
                  <a:cubicBezTo>
                    <a:pt x="242" y="192"/>
                    <a:pt x="191" y="243"/>
                    <a:pt x="127" y="243"/>
                  </a:cubicBezTo>
                  <a:cubicBezTo>
                    <a:pt x="63" y="243"/>
                    <a:pt x="0" y="192"/>
                    <a:pt x="0" y="115"/>
                  </a:cubicBezTo>
                  <a:cubicBezTo>
                    <a:pt x="0" y="51"/>
                    <a:pt x="63" y="0"/>
                    <a:pt x="127" y="0"/>
                  </a:cubicBezTo>
                  <a:cubicBezTo>
                    <a:pt x="191" y="0"/>
                    <a:pt x="242" y="51"/>
                    <a:pt x="242" y="115"/>
                  </a:cubicBezTo>
                </a:path>
              </a:pathLst>
            </a:custGeom>
            <a:solidFill>
              <a:srgbClr val="FFFFFF"/>
            </a:solidFill>
            <a:ln w="6350" cap="flat">
              <a:solidFill>
                <a:srgbClr val="001135"/>
              </a:solidFill>
              <a:round/>
              <a:headEnd/>
              <a:tailEnd/>
            </a:ln>
            <a:effectLst/>
          </p:spPr>
          <p:txBody>
            <a:bodyPr wrap="none" anchor="ctr"/>
            <a:lstStyle/>
            <a:p>
              <a:endParaRPr lang="en-GB" sz="2400"/>
            </a:p>
          </p:txBody>
        </p:sp>
        <p:sp>
          <p:nvSpPr>
            <p:cNvPr id="187" name="Freeform 118">
              <a:extLst>
                <a:ext uri="{FF2B5EF4-FFF2-40B4-BE49-F238E27FC236}">
                  <a16:creationId xmlns:a16="http://schemas.microsoft.com/office/drawing/2014/main" id="{42E556E0-43D9-4E3B-8BDA-0E6D75E3038B}"/>
                </a:ext>
              </a:extLst>
            </p:cNvPr>
            <p:cNvSpPr>
              <a:spLocks noChangeArrowheads="1"/>
            </p:cNvSpPr>
            <p:nvPr/>
          </p:nvSpPr>
          <p:spPr bwMode="auto">
            <a:xfrm>
              <a:off x="3626970" y="3967729"/>
              <a:ext cx="100800" cy="99620"/>
            </a:xfrm>
            <a:custGeom>
              <a:avLst/>
              <a:gdLst>
                <a:gd name="T0" fmla="*/ 230 w 231"/>
                <a:gd name="T1" fmla="*/ 115 h 244"/>
                <a:gd name="T2" fmla="*/ 230 w 231"/>
                <a:gd name="T3" fmla="*/ 115 h 244"/>
                <a:gd name="T4" fmla="*/ 115 w 231"/>
                <a:gd name="T5" fmla="*/ 243 h 244"/>
                <a:gd name="T6" fmla="*/ 0 w 231"/>
                <a:gd name="T7" fmla="*/ 115 h 244"/>
                <a:gd name="T8" fmla="*/ 115 w 231"/>
                <a:gd name="T9" fmla="*/ 0 h 244"/>
                <a:gd name="T10" fmla="*/ 230 w 231"/>
                <a:gd name="T11" fmla="*/ 115 h 244"/>
              </a:gdLst>
              <a:ahLst/>
              <a:cxnLst>
                <a:cxn ang="0">
                  <a:pos x="T0" y="T1"/>
                </a:cxn>
                <a:cxn ang="0">
                  <a:pos x="T2" y="T3"/>
                </a:cxn>
                <a:cxn ang="0">
                  <a:pos x="T4" y="T5"/>
                </a:cxn>
                <a:cxn ang="0">
                  <a:pos x="T6" y="T7"/>
                </a:cxn>
                <a:cxn ang="0">
                  <a:pos x="T8" y="T9"/>
                </a:cxn>
                <a:cxn ang="0">
                  <a:pos x="T10" y="T11"/>
                </a:cxn>
              </a:cxnLst>
              <a:rect l="0" t="0" r="r" b="b"/>
              <a:pathLst>
                <a:path w="231" h="244">
                  <a:moveTo>
                    <a:pt x="230" y="115"/>
                  </a:moveTo>
                  <a:lnTo>
                    <a:pt x="230" y="115"/>
                  </a:lnTo>
                  <a:cubicBezTo>
                    <a:pt x="230" y="192"/>
                    <a:pt x="179" y="243"/>
                    <a:pt x="115" y="243"/>
                  </a:cubicBezTo>
                  <a:cubicBezTo>
                    <a:pt x="51" y="243"/>
                    <a:pt x="0" y="192"/>
                    <a:pt x="0" y="115"/>
                  </a:cubicBezTo>
                  <a:cubicBezTo>
                    <a:pt x="0" y="51"/>
                    <a:pt x="51" y="0"/>
                    <a:pt x="115" y="0"/>
                  </a:cubicBezTo>
                  <a:cubicBezTo>
                    <a:pt x="179" y="0"/>
                    <a:pt x="230" y="51"/>
                    <a:pt x="230" y="115"/>
                  </a:cubicBezTo>
                </a:path>
              </a:pathLst>
            </a:custGeom>
            <a:solidFill>
              <a:srgbClr val="FFFFFF"/>
            </a:solidFill>
            <a:ln>
              <a:noFill/>
            </a:ln>
            <a:effectLst/>
            <a:extLst>
              <a:ext uri="{91240B29-F687-4f45-9708-019B960494DF}">
                <a14:hiddenLine xmlns:a14="http://schemas.microsoft.com/office/drawing/2010/main" xmlns="" w="9525" cap="flat">
                  <a:solidFill>
                    <a:srgbClr val="001135"/>
                  </a:solidFill>
                  <a:bevel/>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sp>
          <p:nvSpPr>
            <p:cNvPr id="188" name="Freeform 119">
              <a:extLst>
                <a:ext uri="{FF2B5EF4-FFF2-40B4-BE49-F238E27FC236}">
                  <a16:creationId xmlns:a16="http://schemas.microsoft.com/office/drawing/2014/main" id="{E6B996BE-EE87-405E-BFB4-B5CB014780A1}"/>
                </a:ext>
              </a:extLst>
            </p:cNvPr>
            <p:cNvSpPr>
              <a:spLocks noChangeArrowheads="1"/>
            </p:cNvSpPr>
            <p:nvPr/>
          </p:nvSpPr>
          <p:spPr bwMode="auto">
            <a:xfrm>
              <a:off x="3626971" y="3967729"/>
              <a:ext cx="94187" cy="99620"/>
            </a:xfrm>
            <a:custGeom>
              <a:avLst/>
              <a:gdLst>
                <a:gd name="T0" fmla="*/ 230 w 231"/>
                <a:gd name="T1" fmla="*/ 115 h 244"/>
                <a:gd name="T2" fmla="*/ 230 w 231"/>
                <a:gd name="T3" fmla="*/ 115 h 244"/>
                <a:gd name="T4" fmla="*/ 115 w 231"/>
                <a:gd name="T5" fmla="*/ 243 h 244"/>
                <a:gd name="T6" fmla="*/ 0 w 231"/>
                <a:gd name="T7" fmla="*/ 115 h 244"/>
                <a:gd name="T8" fmla="*/ 115 w 231"/>
                <a:gd name="T9" fmla="*/ 0 h 244"/>
                <a:gd name="T10" fmla="*/ 230 w 231"/>
                <a:gd name="T11" fmla="*/ 115 h 244"/>
              </a:gdLst>
              <a:ahLst/>
              <a:cxnLst>
                <a:cxn ang="0">
                  <a:pos x="T0" y="T1"/>
                </a:cxn>
                <a:cxn ang="0">
                  <a:pos x="T2" y="T3"/>
                </a:cxn>
                <a:cxn ang="0">
                  <a:pos x="T4" y="T5"/>
                </a:cxn>
                <a:cxn ang="0">
                  <a:pos x="T6" y="T7"/>
                </a:cxn>
                <a:cxn ang="0">
                  <a:pos x="T8" y="T9"/>
                </a:cxn>
                <a:cxn ang="0">
                  <a:pos x="T10" y="T11"/>
                </a:cxn>
              </a:cxnLst>
              <a:rect l="0" t="0" r="r" b="b"/>
              <a:pathLst>
                <a:path w="231" h="244">
                  <a:moveTo>
                    <a:pt x="230" y="115"/>
                  </a:moveTo>
                  <a:lnTo>
                    <a:pt x="230" y="115"/>
                  </a:lnTo>
                  <a:cubicBezTo>
                    <a:pt x="230" y="192"/>
                    <a:pt x="179" y="243"/>
                    <a:pt x="115" y="243"/>
                  </a:cubicBezTo>
                  <a:cubicBezTo>
                    <a:pt x="51" y="243"/>
                    <a:pt x="0" y="192"/>
                    <a:pt x="0" y="115"/>
                  </a:cubicBezTo>
                  <a:cubicBezTo>
                    <a:pt x="0" y="51"/>
                    <a:pt x="51" y="0"/>
                    <a:pt x="115" y="0"/>
                  </a:cubicBezTo>
                  <a:cubicBezTo>
                    <a:pt x="179" y="0"/>
                    <a:pt x="230" y="51"/>
                    <a:pt x="230" y="115"/>
                  </a:cubicBezTo>
                </a:path>
              </a:pathLst>
            </a:custGeom>
            <a:noFill/>
            <a:ln w="6350" cap="flat">
              <a:solidFill>
                <a:srgbClr val="001135"/>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400"/>
            </a:p>
          </p:txBody>
        </p:sp>
      </p:grpSp>
    </p:spTree>
    <p:extLst>
      <p:ext uri="{BB962C8B-B14F-4D97-AF65-F5344CB8AC3E}">
        <p14:creationId xmlns:p14="http://schemas.microsoft.com/office/powerpoint/2010/main" val="149432865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09BC1E-84F5-4D79-909E-B87B915C6815}"/>
              </a:ext>
            </a:extLst>
          </p:cNvPr>
          <p:cNvSpPr>
            <a:spLocks noGrp="1"/>
          </p:cNvSpPr>
          <p:nvPr>
            <p:ph sz="quarter" idx="15"/>
          </p:nvPr>
        </p:nvSpPr>
        <p:spPr>
          <a:xfrm>
            <a:off x="557491" y="1440000"/>
            <a:ext cx="6709264" cy="4747200"/>
          </a:xfrm>
        </p:spPr>
        <p:txBody>
          <a:bodyPr/>
          <a:lstStyle/>
          <a:p>
            <a:r>
              <a:rPr lang="en-US"/>
              <a:t>Custom data can be added to devices</a:t>
            </a:r>
          </a:p>
          <a:p>
            <a:pPr lvl="1"/>
            <a:r>
              <a:rPr lang="en-US"/>
              <a:t>Operator-defined fields</a:t>
            </a:r>
          </a:p>
          <a:p>
            <a:pPr lvl="1"/>
            <a:r>
              <a:rPr lang="en-US"/>
              <a:t>Provisioned with the device</a:t>
            </a:r>
          </a:p>
          <a:p>
            <a:pPr lvl="2"/>
            <a:r>
              <a:rPr lang="en-US" sz="1867"/>
              <a:t>Or retrieved from an external database for the subscriber/device</a:t>
            </a:r>
          </a:p>
          <a:p>
            <a:pPr lvl="3"/>
            <a:endParaRPr lang="en-US"/>
          </a:p>
          <a:p>
            <a:r>
              <a:rPr lang="en-US"/>
              <a:t>NPC rules can use custom data in conditions</a:t>
            </a:r>
          </a:p>
          <a:p>
            <a:pPr lvl="1"/>
            <a:r>
              <a:rPr lang="en-US"/>
              <a:t>Can have policy dependent on one or more operator-defined fields</a:t>
            </a:r>
          </a:p>
          <a:p>
            <a:pPr lvl="1"/>
            <a:r>
              <a:rPr lang="en-US"/>
              <a:t>Can use custom data in combination with other fields</a:t>
            </a:r>
          </a:p>
          <a:p>
            <a:pPr lvl="3"/>
            <a:endParaRPr lang="en-US"/>
          </a:p>
          <a:p>
            <a:r>
              <a:rPr lang="en-US"/>
              <a:t>Example shows a “</a:t>
            </a:r>
            <a:r>
              <a:rPr lang="en-US" err="1"/>
              <a:t>ServiceTier</a:t>
            </a:r>
            <a:r>
              <a:rPr lang="en-US"/>
              <a:t>” with value “bronze”</a:t>
            </a:r>
            <a:endParaRPr lang="en-CA"/>
          </a:p>
        </p:txBody>
      </p:sp>
      <p:sp>
        <p:nvSpPr>
          <p:cNvPr id="4" name="Title 3">
            <a:extLst>
              <a:ext uri="{FF2B5EF4-FFF2-40B4-BE49-F238E27FC236}">
                <a16:creationId xmlns:a16="http://schemas.microsoft.com/office/drawing/2014/main" id="{28F5CE4B-4207-4DCC-9461-FA62D6CA9A8E}"/>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40A065CC-8456-4884-B4F1-D6CCE338639C}"/>
              </a:ext>
            </a:extLst>
          </p:cNvPr>
          <p:cNvSpPr>
            <a:spLocks noGrp="1"/>
          </p:cNvSpPr>
          <p:nvPr>
            <p:ph type="body" sz="quarter" idx="10"/>
          </p:nvPr>
        </p:nvSpPr>
        <p:spPr/>
        <p:txBody>
          <a:bodyPr/>
          <a:lstStyle/>
          <a:p>
            <a:r>
              <a:rPr lang="en-US"/>
              <a:t>Subscription based policy</a:t>
            </a:r>
            <a:endParaRPr lang="en-CA"/>
          </a:p>
        </p:txBody>
      </p:sp>
      <p:pic>
        <p:nvPicPr>
          <p:cNvPr id="8" name="Picture 7">
            <a:extLst>
              <a:ext uri="{FF2B5EF4-FFF2-40B4-BE49-F238E27FC236}">
                <a16:creationId xmlns:a16="http://schemas.microsoft.com/office/drawing/2014/main" id="{FE54954D-DCED-4BD6-AB3F-592A6EDFD422}"/>
              </a:ext>
            </a:extLst>
          </p:cNvPr>
          <p:cNvPicPr>
            <a:picLocks noChangeAspect="1"/>
          </p:cNvPicPr>
          <p:nvPr/>
        </p:nvPicPr>
        <p:blipFill>
          <a:blip r:embed="rId2"/>
          <a:stretch>
            <a:fillRect/>
          </a:stretch>
        </p:blipFill>
        <p:spPr>
          <a:xfrm>
            <a:off x="7401013" y="2104864"/>
            <a:ext cx="4233496" cy="2034605"/>
          </a:xfrm>
          <a:prstGeom prst="rect">
            <a:avLst/>
          </a:prstGeom>
          <a:ln>
            <a:solidFill>
              <a:schemeClr val="bg2">
                <a:lumMod val="75000"/>
              </a:schemeClr>
            </a:solidFill>
          </a:ln>
          <a:effectLst/>
        </p:spPr>
      </p:pic>
    </p:spTree>
    <p:extLst>
      <p:ext uri="{BB962C8B-B14F-4D97-AF65-F5344CB8AC3E}">
        <p14:creationId xmlns:p14="http://schemas.microsoft.com/office/powerpoint/2010/main" val="98737555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2B1044-6C6A-4F5D-8FB6-BC2751908A86}"/>
              </a:ext>
            </a:extLst>
          </p:cNvPr>
          <p:cNvSpPr>
            <a:spLocks noGrp="1"/>
          </p:cNvSpPr>
          <p:nvPr>
            <p:ph sz="quarter" idx="15"/>
          </p:nvPr>
        </p:nvSpPr>
        <p:spPr/>
        <p:txBody>
          <a:bodyPr/>
          <a:lstStyle/>
          <a:p>
            <a:r>
              <a:rPr lang="en-US"/>
              <a:t>A variety of location information is available to determine policy</a:t>
            </a:r>
          </a:p>
          <a:p>
            <a:pPr lvl="3"/>
            <a:endParaRPr lang="en-US"/>
          </a:p>
          <a:p>
            <a:r>
              <a:rPr lang="en-US"/>
              <a:t>MCC / MNC indicates which network a device is on</a:t>
            </a:r>
          </a:p>
          <a:p>
            <a:pPr lvl="1"/>
            <a:r>
              <a:rPr lang="en-US"/>
              <a:t>Can be used for roaming scenarios</a:t>
            </a:r>
          </a:p>
          <a:p>
            <a:pPr lvl="3"/>
            <a:endParaRPr lang="en-US"/>
          </a:p>
          <a:p>
            <a:r>
              <a:rPr lang="en-US"/>
              <a:t>Cell tower Ids can be used for fine-tuned location information</a:t>
            </a:r>
          </a:p>
          <a:p>
            <a:pPr lvl="1"/>
            <a:r>
              <a:rPr lang="en-US"/>
              <a:t>Such as policy at a subscribers home location</a:t>
            </a:r>
          </a:p>
          <a:p>
            <a:pPr lvl="1"/>
            <a:r>
              <a:rPr lang="en-US"/>
              <a:t>Or in/around metro/subway stations</a:t>
            </a:r>
          </a:p>
          <a:p>
            <a:pPr lvl="4"/>
            <a:endParaRPr lang="en-US"/>
          </a:p>
          <a:p>
            <a:r>
              <a:rPr lang="en-US"/>
              <a:t>The gateway IP address can be used</a:t>
            </a:r>
          </a:p>
          <a:p>
            <a:pPr lvl="1"/>
            <a:r>
              <a:rPr lang="en-US"/>
              <a:t>Sometimes used if MCC / MNC are not sufficient</a:t>
            </a:r>
            <a:endParaRPr lang="en-CA"/>
          </a:p>
        </p:txBody>
      </p:sp>
      <p:sp>
        <p:nvSpPr>
          <p:cNvPr id="4" name="Title 3">
            <a:extLst>
              <a:ext uri="{FF2B5EF4-FFF2-40B4-BE49-F238E27FC236}">
                <a16:creationId xmlns:a16="http://schemas.microsoft.com/office/drawing/2014/main" id="{90BC8AD2-C24F-4D6C-9955-E63F721EF4C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C2C5A754-09F9-4176-8961-818C6A941502}"/>
              </a:ext>
            </a:extLst>
          </p:cNvPr>
          <p:cNvSpPr>
            <a:spLocks noGrp="1"/>
          </p:cNvSpPr>
          <p:nvPr>
            <p:ph type="body" sz="quarter" idx="10"/>
          </p:nvPr>
        </p:nvSpPr>
        <p:spPr/>
        <p:txBody>
          <a:bodyPr/>
          <a:lstStyle/>
          <a:p>
            <a:r>
              <a:rPr lang="en-US"/>
              <a:t>Location based</a:t>
            </a:r>
            <a:endParaRPr lang="en-CA"/>
          </a:p>
        </p:txBody>
      </p:sp>
    </p:spTree>
    <p:extLst>
      <p:ext uri="{BB962C8B-B14F-4D97-AF65-F5344CB8AC3E}">
        <p14:creationId xmlns:p14="http://schemas.microsoft.com/office/powerpoint/2010/main" val="42581238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252DD7-1CD7-47CC-9D52-061B31717B7F}"/>
              </a:ext>
            </a:extLst>
          </p:cNvPr>
          <p:cNvSpPr>
            <a:spLocks noGrp="1"/>
          </p:cNvSpPr>
          <p:nvPr>
            <p:ph sz="quarter" idx="15"/>
          </p:nvPr>
        </p:nvSpPr>
        <p:spPr>
          <a:xfrm>
            <a:off x="557491" y="1440000"/>
            <a:ext cx="4553460" cy="4747200"/>
          </a:xfrm>
        </p:spPr>
        <p:txBody>
          <a:bodyPr/>
          <a:lstStyle/>
          <a:p>
            <a:r>
              <a:rPr lang="en-US"/>
              <a:t>Sample 1: Use case implemented using rules</a:t>
            </a:r>
          </a:p>
          <a:p>
            <a:pPr lvl="3"/>
            <a:endParaRPr lang="en-US"/>
          </a:p>
          <a:p>
            <a:r>
              <a:rPr lang="en-US"/>
              <a:t>Location based rules using MCC / MNC are common</a:t>
            </a:r>
          </a:p>
          <a:p>
            <a:pPr lvl="1"/>
            <a:r>
              <a:rPr lang="en-US"/>
              <a:t>MCC is the country code</a:t>
            </a:r>
          </a:p>
          <a:p>
            <a:pPr lvl="1"/>
            <a:r>
              <a:rPr lang="en-US"/>
              <a:t>MNC is the network code (within the country)</a:t>
            </a:r>
          </a:p>
          <a:p>
            <a:pPr lvl="3"/>
            <a:endParaRPr lang="en-US"/>
          </a:p>
          <a:p>
            <a:r>
              <a:rPr lang="en-US"/>
              <a:t>Example:</a:t>
            </a:r>
          </a:p>
          <a:p>
            <a:pPr lvl="1"/>
            <a:r>
              <a:rPr lang="en-US"/>
              <a:t>MCCMNC 302100 is ‘home’</a:t>
            </a:r>
          </a:p>
          <a:p>
            <a:pPr lvl="1"/>
            <a:r>
              <a:rPr lang="en-US"/>
              <a:t>Same country (MCC 302) is ‘regional’</a:t>
            </a:r>
          </a:p>
          <a:p>
            <a:pPr lvl="1"/>
            <a:r>
              <a:rPr lang="en-US"/>
              <a:t>All others are ‘rest of world’</a:t>
            </a:r>
          </a:p>
          <a:p>
            <a:pPr lvl="1"/>
            <a:endParaRPr lang="en-US"/>
          </a:p>
        </p:txBody>
      </p:sp>
      <p:sp>
        <p:nvSpPr>
          <p:cNvPr id="4" name="Title 3">
            <a:extLst>
              <a:ext uri="{FF2B5EF4-FFF2-40B4-BE49-F238E27FC236}">
                <a16:creationId xmlns:a16="http://schemas.microsoft.com/office/drawing/2014/main" id="{A9CE7548-9138-43A8-8E30-82A37BD80ED4}"/>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D178CBEE-D650-4864-9086-5D1F8A05322C}"/>
              </a:ext>
            </a:extLst>
          </p:cNvPr>
          <p:cNvSpPr>
            <a:spLocks noGrp="1"/>
          </p:cNvSpPr>
          <p:nvPr>
            <p:ph type="body" sz="quarter" idx="10"/>
          </p:nvPr>
        </p:nvSpPr>
        <p:spPr/>
        <p:txBody>
          <a:bodyPr/>
          <a:lstStyle/>
          <a:p>
            <a:r>
              <a:rPr lang="en-US"/>
              <a:t>Location based: MCC / MNC roaming (rules only)</a:t>
            </a:r>
            <a:endParaRPr lang="en-CA"/>
          </a:p>
        </p:txBody>
      </p:sp>
      <p:pic>
        <p:nvPicPr>
          <p:cNvPr id="6" name="Picture 5">
            <a:extLst>
              <a:ext uri="{FF2B5EF4-FFF2-40B4-BE49-F238E27FC236}">
                <a16:creationId xmlns:a16="http://schemas.microsoft.com/office/drawing/2014/main" id="{EE9B4008-9165-42F7-94CF-54C005E23D26}"/>
              </a:ext>
            </a:extLst>
          </p:cNvPr>
          <p:cNvPicPr>
            <a:picLocks noChangeAspect="1"/>
          </p:cNvPicPr>
          <p:nvPr/>
        </p:nvPicPr>
        <p:blipFill>
          <a:blip r:embed="rId2"/>
          <a:stretch>
            <a:fillRect/>
          </a:stretch>
        </p:blipFill>
        <p:spPr>
          <a:xfrm>
            <a:off x="5202202" y="1440000"/>
            <a:ext cx="6432308" cy="4632720"/>
          </a:xfrm>
          <a:prstGeom prst="rect">
            <a:avLst/>
          </a:prstGeom>
        </p:spPr>
      </p:pic>
    </p:spTree>
    <p:extLst>
      <p:ext uri="{BB962C8B-B14F-4D97-AF65-F5344CB8AC3E}">
        <p14:creationId xmlns:p14="http://schemas.microsoft.com/office/powerpoint/2010/main" val="326079351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FBB37F-C125-48EB-926B-CC9F42E840B2}"/>
              </a:ext>
            </a:extLst>
          </p:cNvPr>
          <p:cNvSpPr>
            <a:spLocks noGrp="1"/>
          </p:cNvSpPr>
          <p:nvPr>
            <p:ph sz="quarter" idx="15"/>
          </p:nvPr>
        </p:nvSpPr>
        <p:spPr>
          <a:xfrm>
            <a:off x="557492" y="1440000"/>
            <a:ext cx="4246641" cy="4747200"/>
          </a:xfrm>
        </p:spPr>
        <p:txBody>
          <a:bodyPr/>
          <a:lstStyle/>
          <a:p>
            <a:r>
              <a:rPr lang="en-US"/>
              <a:t>Sample 2a: Implemented using a variable</a:t>
            </a:r>
          </a:p>
          <a:p>
            <a:pPr lvl="1"/>
            <a:r>
              <a:rPr lang="en-US"/>
              <a:t>Define a “Region” variable</a:t>
            </a:r>
          </a:p>
          <a:p>
            <a:pPr lvl="1"/>
            <a:r>
              <a:rPr lang="en-US"/>
              <a:t>Type ‘string’</a:t>
            </a:r>
          </a:p>
          <a:p>
            <a:pPr lvl="3"/>
            <a:endParaRPr lang="en-US"/>
          </a:p>
          <a:p>
            <a:r>
              <a:rPr lang="en-US"/>
              <a:t>Region has one of these values</a:t>
            </a:r>
          </a:p>
          <a:p>
            <a:pPr lvl="1"/>
            <a:r>
              <a:rPr lang="en-US"/>
              <a:t>“Home”, “Regional” or “World”</a:t>
            </a:r>
          </a:p>
          <a:p>
            <a:pPr lvl="3"/>
            <a:endParaRPr lang="en-US"/>
          </a:p>
          <a:p>
            <a:r>
              <a:rPr lang="en-US"/>
              <a:t>Assigned based on MCCMNC</a:t>
            </a:r>
          </a:p>
          <a:p>
            <a:pPr lvl="1"/>
            <a:endParaRPr lang="en-US"/>
          </a:p>
          <a:p>
            <a:pPr lvl="1"/>
            <a:endParaRPr lang="en-US"/>
          </a:p>
        </p:txBody>
      </p:sp>
      <p:sp>
        <p:nvSpPr>
          <p:cNvPr id="4" name="Title 3">
            <a:extLst>
              <a:ext uri="{FF2B5EF4-FFF2-40B4-BE49-F238E27FC236}">
                <a16:creationId xmlns:a16="http://schemas.microsoft.com/office/drawing/2014/main" id="{E9E1606B-2538-499D-8165-C991FF9ABCA9}"/>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9564AA55-B539-452B-A902-EBBD4BCD7F05}"/>
              </a:ext>
            </a:extLst>
          </p:cNvPr>
          <p:cNvSpPr>
            <a:spLocks noGrp="1"/>
          </p:cNvSpPr>
          <p:nvPr>
            <p:ph type="body" sz="quarter" idx="10"/>
          </p:nvPr>
        </p:nvSpPr>
        <p:spPr/>
        <p:txBody>
          <a:bodyPr/>
          <a:lstStyle/>
          <a:p>
            <a:r>
              <a:rPr lang="en-US"/>
              <a:t>Location based: MCC / MNC roaming (variable and rules)</a:t>
            </a:r>
            <a:endParaRPr lang="en-CA"/>
          </a:p>
        </p:txBody>
      </p:sp>
      <p:pic>
        <p:nvPicPr>
          <p:cNvPr id="6" name="Picture 5">
            <a:extLst>
              <a:ext uri="{FF2B5EF4-FFF2-40B4-BE49-F238E27FC236}">
                <a16:creationId xmlns:a16="http://schemas.microsoft.com/office/drawing/2014/main" id="{AB3BD95B-44A4-4D0A-A9A1-6E65FF1BFC3B}"/>
              </a:ext>
            </a:extLst>
          </p:cNvPr>
          <p:cNvPicPr>
            <a:picLocks noChangeAspect="1"/>
          </p:cNvPicPr>
          <p:nvPr/>
        </p:nvPicPr>
        <p:blipFill rotWithShape="1">
          <a:blip r:embed="rId2"/>
          <a:srcRect b="3987"/>
          <a:stretch/>
        </p:blipFill>
        <p:spPr>
          <a:xfrm>
            <a:off x="4988645" y="1440001"/>
            <a:ext cx="6645865" cy="4841900"/>
          </a:xfrm>
          <a:prstGeom prst="rect">
            <a:avLst/>
          </a:prstGeom>
        </p:spPr>
      </p:pic>
    </p:spTree>
    <p:extLst>
      <p:ext uri="{BB962C8B-B14F-4D97-AF65-F5344CB8AC3E}">
        <p14:creationId xmlns:p14="http://schemas.microsoft.com/office/powerpoint/2010/main" val="5029613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A0792-3E76-4E3B-A711-4B8C96B91FE8}"/>
              </a:ext>
            </a:extLst>
          </p:cNvPr>
          <p:cNvSpPr>
            <a:spLocks noGrp="1"/>
          </p:cNvSpPr>
          <p:nvPr>
            <p:ph sz="quarter" idx="15"/>
          </p:nvPr>
        </p:nvSpPr>
        <p:spPr>
          <a:xfrm>
            <a:off x="557491" y="1440000"/>
            <a:ext cx="4561535" cy="4747200"/>
          </a:xfrm>
        </p:spPr>
        <p:txBody>
          <a:bodyPr/>
          <a:lstStyle/>
          <a:p>
            <a:r>
              <a:rPr lang="en-US"/>
              <a:t>Sample 2b: Using the “Region” variable</a:t>
            </a:r>
          </a:p>
          <a:p>
            <a:pPr lvl="3"/>
            <a:endParaRPr lang="en-US"/>
          </a:p>
          <a:p>
            <a:r>
              <a:rPr lang="en-US"/>
              <a:t>These rules are simpler to write and read</a:t>
            </a:r>
          </a:p>
          <a:p>
            <a:pPr lvl="3"/>
            <a:endParaRPr lang="en-US"/>
          </a:p>
          <a:p>
            <a:r>
              <a:rPr lang="en-US"/>
              <a:t>Only one place to change to update region details</a:t>
            </a:r>
          </a:p>
          <a:p>
            <a:pPr lvl="1"/>
            <a:r>
              <a:rPr lang="en-US"/>
              <a:t>If more MCCMNCs are included in a region, for example</a:t>
            </a:r>
          </a:p>
          <a:p>
            <a:pPr lvl="1"/>
            <a:endParaRPr lang="en-US"/>
          </a:p>
          <a:p>
            <a:endParaRPr lang="en-US"/>
          </a:p>
          <a:p>
            <a:endParaRPr lang="en-CA"/>
          </a:p>
        </p:txBody>
      </p:sp>
      <p:sp>
        <p:nvSpPr>
          <p:cNvPr id="4" name="Title 3">
            <a:extLst>
              <a:ext uri="{FF2B5EF4-FFF2-40B4-BE49-F238E27FC236}">
                <a16:creationId xmlns:a16="http://schemas.microsoft.com/office/drawing/2014/main" id="{E7011834-84D7-4BDB-828D-1F49DF98675E}"/>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1F9BE238-7653-420C-8B16-FEDEEB9BEAB9}"/>
              </a:ext>
            </a:extLst>
          </p:cNvPr>
          <p:cNvSpPr>
            <a:spLocks noGrp="1"/>
          </p:cNvSpPr>
          <p:nvPr>
            <p:ph type="body" sz="quarter" idx="10"/>
          </p:nvPr>
        </p:nvSpPr>
        <p:spPr/>
        <p:txBody>
          <a:bodyPr/>
          <a:lstStyle/>
          <a:p>
            <a:r>
              <a:rPr lang="en-US"/>
              <a:t>Location based: MCC / MNC roaming (variable and rules)</a:t>
            </a:r>
            <a:endParaRPr lang="en-CA"/>
          </a:p>
        </p:txBody>
      </p:sp>
      <p:pic>
        <p:nvPicPr>
          <p:cNvPr id="6" name="Picture 5">
            <a:extLst>
              <a:ext uri="{FF2B5EF4-FFF2-40B4-BE49-F238E27FC236}">
                <a16:creationId xmlns:a16="http://schemas.microsoft.com/office/drawing/2014/main" id="{8CF6362E-E2EF-455A-9F91-DF95F8A1C677}"/>
              </a:ext>
            </a:extLst>
          </p:cNvPr>
          <p:cNvPicPr>
            <a:picLocks noChangeAspect="1"/>
          </p:cNvPicPr>
          <p:nvPr/>
        </p:nvPicPr>
        <p:blipFill>
          <a:blip r:embed="rId2"/>
          <a:stretch>
            <a:fillRect/>
          </a:stretch>
        </p:blipFill>
        <p:spPr>
          <a:xfrm>
            <a:off x="5204440" y="1440000"/>
            <a:ext cx="6430069" cy="4747200"/>
          </a:xfrm>
          <a:prstGeom prst="rect">
            <a:avLst/>
          </a:prstGeom>
        </p:spPr>
      </p:pic>
    </p:spTree>
    <p:extLst>
      <p:ext uri="{BB962C8B-B14F-4D97-AF65-F5344CB8AC3E}">
        <p14:creationId xmlns:p14="http://schemas.microsoft.com/office/powerpoint/2010/main" val="279297259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62B441-6F4D-41D1-B42B-7DDD0C8E22CA}"/>
              </a:ext>
            </a:extLst>
          </p:cNvPr>
          <p:cNvSpPr>
            <a:spLocks noGrp="1"/>
          </p:cNvSpPr>
          <p:nvPr>
            <p:ph sz="quarter" idx="15"/>
          </p:nvPr>
        </p:nvSpPr>
        <p:spPr>
          <a:xfrm>
            <a:off x="557491" y="1440001"/>
            <a:ext cx="11078400" cy="2072265"/>
          </a:xfrm>
        </p:spPr>
        <p:txBody>
          <a:bodyPr/>
          <a:lstStyle/>
          <a:p>
            <a:r>
              <a:rPr lang="en-US"/>
              <a:t>Works out-of-the-box</a:t>
            </a:r>
          </a:p>
          <a:p>
            <a:pPr lvl="3"/>
            <a:endParaRPr lang="en-US"/>
          </a:p>
          <a:p>
            <a:r>
              <a:rPr lang="en-US"/>
              <a:t>Default mapping from Rx to </a:t>
            </a:r>
            <a:r>
              <a:rPr lang="en-US" err="1"/>
              <a:t>Gx</a:t>
            </a:r>
            <a:r>
              <a:rPr lang="en-US"/>
              <a:t> AVPs / N7 fields provided</a:t>
            </a:r>
          </a:p>
          <a:p>
            <a:pPr lvl="1"/>
            <a:r>
              <a:rPr lang="en-US"/>
              <a:t>Such as Media-Type AUDIO to </a:t>
            </a:r>
            <a:r>
              <a:rPr lang="en-US" err="1"/>
              <a:t>Gx</a:t>
            </a:r>
            <a:r>
              <a:rPr lang="en-US"/>
              <a:t> QCI 1</a:t>
            </a:r>
          </a:p>
          <a:p>
            <a:pPr lvl="1"/>
            <a:r>
              <a:rPr lang="en-US"/>
              <a:t>Easy to override in rules</a:t>
            </a:r>
          </a:p>
          <a:p>
            <a:endParaRPr lang="en-CA"/>
          </a:p>
        </p:txBody>
      </p:sp>
      <p:sp>
        <p:nvSpPr>
          <p:cNvPr id="4" name="Title 3">
            <a:extLst>
              <a:ext uri="{FF2B5EF4-FFF2-40B4-BE49-F238E27FC236}">
                <a16:creationId xmlns:a16="http://schemas.microsoft.com/office/drawing/2014/main" id="{11128146-5C26-476C-BCBE-FA2B3B671DA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7D4B0A73-BDED-4F83-953C-BA9594A451BA}"/>
              </a:ext>
            </a:extLst>
          </p:cNvPr>
          <p:cNvSpPr>
            <a:spLocks noGrp="1"/>
          </p:cNvSpPr>
          <p:nvPr>
            <p:ph type="body" sz="quarter" idx="10"/>
          </p:nvPr>
        </p:nvSpPr>
        <p:spPr/>
        <p:txBody>
          <a:bodyPr/>
          <a:lstStyle/>
          <a:p>
            <a:r>
              <a:rPr lang="en-US" err="1"/>
              <a:t>VoLTE</a:t>
            </a:r>
            <a:endParaRPr lang="en-CA"/>
          </a:p>
        </p:txBody>
      </p:sp>
      <p:pic>
        <p:nvPicPr>
          <p:cNvPr id="6" name="Picture 5">
            <a:extLst>
              <a:ext uri="{FF2B5EF4-FFF2-40B4-BE49-F238E27FC236}">
                <a16:creationId xmlns:a16="http://schemas.microsoft.com/office/drawing/2014/main" id="{B312EFDC-E207-4BE1-972C-866AF471823E}"/>
              </a:ext>
            </a:extLst>
          </p:cNvPr>
          <p:cNvPicPr>
            <a:picLocks noChangeAspect="1"/>
          </p:cNvPicPr>
          <p:nvPr/>
        </p:nvPicPr>
        <p:blipFill>
          <a:blip r:embed="rId2"/>
          <a:stretch>
            <a:fillRect/>
          </a:stretch>
        </p:blipFill>
        <p:spPr>
          <a:xfrm>
            <a:off x="2006483" y="3791133"/>
            <a:ext cx="8178800" cy="1841500"/>
          </a:xfrm>
          <a:prstGeom prst="rect">
            <a:avLst/>
          </a:prstGeom>
        </p:spPr>
      </p:pic>
    </p:spTree>
    <p:extLst>
      <p:ext uri="{BB962C8B-B14F-4D97-AF65-F5344CB8AC3E}">
        <p14:creationId xmlns:p14="http://schemas.microsoft.com/office/powerpoint/2010/main" val="348073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6C035DB-9C5A-44E2-B09D-3F4286567739}"/>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5E290EDC-8AE5-4F5E-B4C5-B7D817870F7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4552155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5455F9-C7E1-41FF-98E6-B59AC003366A}"/>
              </a:ext>
            </a:extLst>
          </p:cNvPr>
          <p:cNvSpPr>
            <a:spLocks noGrp="1"/>
          </p:cNvSpPr>
          <p:nvPr>
            <p:ph sz="quarter" idx="15"/>
          </p:nvPr>
        </p:nvSpPr>
        <p:spPr>
          <a:xfrm>
            <a:off x="557491" y="1440000"/>
            <a:ext cx="5530435" cy="4747200"/>
          </a:xfrm>
        </p:spPr>
        <p:txBody>
          <a:bodyPr/>
          <a:lstStyle/>
          <a:p>
            <a:r>
              <a:rPr lang="en-US"/>
              <a:t>The names and values of CHF/OCS counters can drive policies</a:t>
            </a:r>
          </a:p>
          <a:p>
            <a:pPr lvl="3"/>
            <a:endParaRPr lang="en-US"/>
          </a:p>
          <a:p>
            <a:r>
              <a:rPr lang="en-US"/>
              <a:t>In this example the speed is determined based on a counter called “counter1”, where</a:t>
            </a:r>
          </a:p>
          <a:p>
            <a:pPr lvl="1"/>
            <a:r>
              <a:rPr lang="en-US"/>
              <a:t>Status “th3” gives 50000/50000</a:t>
            </a:r>
          </a:p>
          <a:p>
            <a:pPr lvl="1"/>
            <a:r>
              <a:rPr lang="en-US"/>
              <a:t>Status “th4” gives 35000/35000</a:t>
            </a:r>
            <a:endParaRPr lang="en-CA"/>
          </a:p>
        </p:txBody>
      </p:sp>
      <p:sp>
        <p:nvSpPr>
          <p:cNvPr id="4" name="Title 3">
            <a:extLst>
              <a:ext uri="{FF2B5EF4-FFF2-40B4-BE49-F238E27FC236}">
                <a16:creationId xmlns:a16="http://schemas.microsoft.com/office/drawing/2014/main" id="{72931970-FCF6-40DA-A4A7-C4340679064F}"/>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02BBB2E9-F882-4DF3-990B-70083FA6D043}"/>
              </a:ext>
            </a:extLst>
          </p:cNvPr>
          <p:cNvSpPr>
            <a:spLocks noGrp="1"/>
          </p:cNvSpPr>
          <p:nvPr>
            <p:ph type="body" sz="quarter" idx="10"/>
          </p:nvPr>
        </p:nvSpPr>
        <p:spPr/>
        <p:txBody>
          <a:bodyPr/>
          <a:lstStyle/>
          <a:p>
            <a:r>
              <a:rPr lang="en-US"/>
              <a:t>CHF/OCS counters</a:t>
            </a:r>
            <a:endParaRPr lang="en-CA"/>
          </a:p>
        </p:txBody>
      </p:sp>
      <p:pic>
        <p:nvPicPr>
          <p:cNvPr id="6" name="Picture 5">
            <a:extLst>
              <a:ext uri="{FF2B5EF4-FFF2-40B4-BE49-F238E27FC236}">
                <a16:creationId xmlns:a16="http://schemas.microsoft.com/office/drawing/2014/main" id="{AE83CBA1-2E01-472A-AD8F-C52F5E907D75}"/>
              </a:ext>
            </a:extLst>
          </p:cNvPr>
          <p:cNvPicPr>
            <a:picLocks noChangeAspect="1"/>
          </p:cNvPicPr>
          <p:nvPr/>
        </p:nvPicPr>
        <p:blipFill>
          <a:blip r:embed="rId2"/>
          <a:stretch>
            <a:fillRect/>
          </a:stretch>
        </p:blipFill>
        <p:spPr>
          <a:xfrm>
            <a:off x="6037514" y="1440001"/>
            <a:ext cx="5596996" cy="4136516"/>
          </a:xfrm>
          <a:prstGeom prst="rect">
            <a:avLst/>
          </a:prstGeom>
          <a:ln>
            <a:solidFill>
              <a:schemeClr val="bg2">
                <a:lumMod val="75000"/>
              </a:schemeClr>
            </a:solidFill>
          </a:ln>
          <a:effectLst/>
        </p:spPr>
      </p:pic>
    </p:spTree>
    <p:extLst>
      <p:ext uri="{BB962C8B-B14F-4D97-AF65-F5344CB8AC3E}">
        <p14:creationId xmlns:p14="http://schemas.microsoft.com/office/powerpoint/2010/main" val="192866662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2364B3-D8F7-4184-B3DA-84B0A906DBC3}"/>
              </a:ext>
            </a:extLst>
          </p:cNvPr>
          <p:cNvSpPr>
            <a:spLocks noGrp="1"/>
          </p:cNvSpPr>
          <p:nvPr>
            <p:ph sz="quarter" idx="15"/>
          </p:nvPr>
        </p:nvSpPr>
        <p:spPr>
          <a:xfrm>
            <a:off x="557491" y="1440001"/>
            <a:ext cx="11078400" cy="1967300"/>
          </a:xfrm>
        </p:spPr>
        <p:txBody>
          <a:bodyPr/>
          <a:lstStyle/>
          <a:p>
            <a:r>
              <a:rPr lang="en-US"/>
              <a:t>Per subscriber/device set time spans</a:t>
            </a:r>
          </a:p>
          <a:p>
            <a:pPr lvl="1"/>
            <a:r>
              <a:rPr lang="en-US"/>
              <a:t>Can be within a day, or across days</a:t>
            </a:r>
          </a:p>
          <a:p>
            <a:pPr lvl="3"/>
            <a:endParaRPr lang="en-US"/>
          </a:p>
          <a:p>
            <a:r>
              <a:rPr lang="en-US"/>
              <a:t>Each interval has a ‘Tag’</a:t>
            </a:r>
          </a:p>
          <a:p>
            <a:pPr lvl="1"/>
            <a:r>
              <a:rPr lang="en-US"/>
              <a:t>Can have sets of intervals for different uses</a:t>
            </a:r>
          </a:p>
        </p:txBody>
      </p:sp>
      <p:sp>
        <p:nvSpPr>
          <p:cNvPr id="4" name="Title 3">
            <a:extLst>
              <a:ext uri="{FF2B5EF4-FFF2-40B4-BE49-F238E27FC236}">
                <a16:creationId xmlns:a16="http://schemas.microsoft.com/office/drawing/2014/main" id="{D1B3B589-7384-4864-B375-5F685D6256A1}"/>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5C674108-40EB-4B34-8697-9020AD8B9AB6}"/>
              </a:ext>
            </a:extLst>
          </p:cNvPr>
          <p:cNvSpPr>
            <a:spLocks noGrp="1"/>
          </p:cNvSpPr>
          <p:nvPr>
            <p:ph type="body" sz="quarter" idx="10"/>
          </p:nvPr>
        </p:nvSpPr>
        <p:spPr/>
        <p:txBody>
          <a:bodyPr/>
          <a:lstStyle/>
          <a:p>
            <a:r>
              <a:rPr lang="en-US"/>
              <a:t>Time of day / day of week configuration</a:t>
            </a:r>
            <a:endParaRPr lang="en-CA"/>
          </a:p>
        </p:txBody>
      </p:sp>
      <p:pic>
        <p:nvPicPr>
          <p:cNvPr id="6" name="Picture 5">
            <a:extLst>
              <a:ext uri="{FF2B5EF4-FFF2-40B4-BE49-F238E27FC236}">
                <a16:creationId xmlns:a16="http://schemas.microsoft.com/office/drawing/2014/main" id="{CF9E1E04-F260-4EDF-9FA8-3B2F3CAAAA94}"/>
              </a:ext>
            </a:extLst>
          </p:cNvPr>
          <p:cNvPicPr>
            <a:picLocks noChangeAspect="1"/>
          </p:cNvPicPr>
          <p:nvPr/>
        </p:nvPicPr>
        <p:blipFill>
          <a:blip r:embed="rId2"/>
          <a:stretch>
            <a:fillRect/>
          </a:stretch>
        </p:blipFill>
        <p:spPr>
          <a:xfrm>
            <a:off x="556682" y="3689633"/>
            <a:ext cx="11078401" cy="2014256"/>
          </a:xfrm>
          <a:prstGeom prst="rect">
            <a:avLst/>
          </a:prstGeom>
        </p:spPr>
      </p:pic>
    </p:spTree>
    <p:extLst>
      <p:ext uri="{BB962C8B-B14F-4D97-AF65-F5344CB8AC3E}">
        <p14:creationId xmlns:p14="http://schemas.microsoft.com/office/powerpoint/2010/main" val="16958645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5BFD1C-884E-4C65-BC10-32421B1481AA}"/>
              </a:ext>
            </a:extLst>
          </p:cNvPr>
          <p:cNvSpPr>
            <a:spLocks noGrp="1"/>
          </p:cNvSpPr>
          <p:nvPr>
            <p:ph sz="quarter" idx="15"/>
          </p:nvPr>
        </p:nvSpPr>
        <p:spPr>
          <a:xfrm>
            <a:off x="557491" y="1440000"/>
            <a:ext cx="6071405" cy="4747200"/>
          </a:xfrm>
        </p:spPr>
        <p:txBody>
          <a:bodyPr/>
          <a:lstStyle/>
          <a:p>
            <a:r>
              <a:rPr lang="en-US"/>
              <a:t>Rules provide the appropriate policy</a:t>
            </a:r>
          </a:p>
          <a:p>
            <a:pPr lvl="3"/>
            <a:endParaRPr lang="en-US"/>
          </a:p>
          <a:p>
            <a:r>
              <a:rPr lang="en-US"/>
              <a:t>Time of day is flexible</a:t>
            </a:r>
          </a:p>
          <a:p>
            <a:pPr lvl="1"/>
            <a:r>
              <a:rPr lang="en-US"/>
              <a:t>Allow/disallow access</a:t>
            </a:r>
          </a:p>
          <a:p>
            <a:pPr lvl="1"/>
            <a:r>
              <a:rPr lang="en-US"/>
              <a:t>Set QoS changes</a:t>
            </a:r>
          </a:p>
          <a:p>
            <a:pPr lvl="1"/>
            <a:r>
              <a:rPr lang="en-US"/>
              <a:t>Apply different PCC rules</a:t>
            </a:r>
          </a:p>
          <a:p>
            <a:pPr lvl="3"/>
            <a:endParaRPr lang="en-US"/>
          </a:p>
          <a:p>
            <a:r>
              <a:rPr lang="en-US"/>
              <a:t>For shown:</a:t>
            </a:r>
          </a:p>
          <a:p>
            <a:pPr lvl="1"/>
            <a:r>
              <a:rPr lang="en-US"/>
              <a:t>During any “app1” interval set PCC rule “app1_on”</a:t>
            </a:r>
          </a:p>
          <a:p>
            <a:pPr lvl="1"/>
            <a:r>
              <a:rPr lang="en-US"/>
              <a:t>Otherwise set PCC rule “app1_off”</a:t>
            </a:r>
          </a:p>
          <a:p>
            <a:endParaRPr lang="en-US"/>
          </a:p>
          <a:p>
            <a:endParaRPr lang="en-CA"/>
          </a:p>
        </p:txBody>
      </p:sp>
      <p:sp>
        <p:nvSpPr>
          <p:cNvPr id="4" name="Title 3">
            <a:extLst>
              <a:ext uri="{FF2B5EF4-FFF2-40B4-BE49-F238E27FC236}">
                <a16:creationId xmlns:a16="http://schemas.microsoft.com/office/drawing/2014/main" id="{D50481BD-AEC2-4114-9007-5F5521777B44}"/>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D4ED97A2-6BFD-4E86-9A77-AB3CD86368DA}"/>
              </a:ext>
            </a:extLst>
          </p:cNvPr>
          <p:cNvSpPr>
            <a:spLocks noGrp="1"/>
          </p:cNvSpPr>
          <p:nvPr>
            <p:ph type="body" sz="quarter" idx="10"/>
          </p:nvPr>
        </p:nvSpPr>
        <p:spPr/>
        <p:txBody>
          <a:bodyPr/>
          <a:lstStyle/>
          <a:p>
            <a:r>
              <a:rPr lang="en-US"/>
              <a:t>Time of day / day of week rules</a:t>
            </a:r>
            <a:endParaRPr lang="en-CA"/>
          </a:p>
        </p:txBody>
      </p:sp>
      <p:pic>
        <p:nvPicPr>
          <p:cNvPr id="6" name="Picture 5">
            <a:extLst>
              <a:ext uri="{FF2B5EF4-FFF2-40B4-BE49-F238E27FC236}">
                <a16:creationId xmlns:a16="http://schemas.microsoft.com/office/drawing/2014/main" id="{E76FE529-6D72-47B4-B924-8C823F2DC6A4}"/>
              </a:ext>
            </a:extLst>
          </p:cNvPr>
          <p:cNvPicPr>
            <a:picLocks noChangeAspect="1"/>
          </p:cNvPicPr>
          <p:nvPr/>
        </p:nvPicPr>
        <p:blipFill>
          <a:blip r:embed="rId2"/>
          <a:stretch>
            <a:fillRect/>
          </a:stretch>
        </p:blipFill>
        <p:spPr>
          <a:xfrm>
            <a:off x="6605309" y="1440001"/>
            <a:ext cx="5029200" cy="2908300"/>
          </a:xfrm>
          <a:prstGeom prst="rect">
            <a:avLst/>
          </a:prstGeom>
        </p:spPr>
      </p:pic>
    </p:spTree>
    <p:extLst>
      <p:ext uri="{BB962C8B-B14F-4D97-AF65-F5344CB8AC3E}">
        <p14:creationId xmlns:p14="http://schemas.microsoft.com/office/powerpoint/2010/main" val="79648582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78E328-3C69-4732-A96A-24C7342FCA85}"/>
              </a:ext>
            </a:extLst>
          </p:cNvPr>
          <p:cNvSpPr>
            <a:spLocks noGrp="1"/>
          </p:cNvSpPr>
          <p:nvPr>
            <p:ph sz="quarter" idx="15"/>
          </p:nvPr>
        </p:nvSpPr>
        <p:spPr/>
        <p:txBody>
          <a:bodyPr/>
          <a:lstStyle/>
          <a:p>
            <a:r>
              <a:rPr lang="en-US"/>
              <a:t>NPC provides the usage control service</a:t>
            </a:r>
          </a:p>
          <a:p>
            <a:r>
              <a:rPr lang="en-US"/>
              <a:t>Similar to that provided by the DSC</a:t>
            </a:r>
          </a:p>
          <a:p>
            <a:r>
              <a:rPr lang="en-US"/>
              <a:t>UCS is available at the session level</a:t>
            </a:r>
            <a:endParaRPr lang="en-CA"/>
          </a:p>
        </p:txBody>
      </p:sp>
      <p:sp>
        <p:nvSpPr>
          <p:cNvPr id="4" name="Title 3">
            <a:extLst>
              <a:ext uri="{FF2B5EF4-FFF2-40B4-BE49-F238E27FC236}">
                <a16:creationId xmlns:a16="http://schemas.microsoft.com/office/drawing/2014/main" id="{2490BF0D-F0A2-4D33-A446-35FB8F808A67}"/>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B4427ACF-9F7E-478E-846D-B5BEB33471E5}"/>
              </a:ext>
            </a:extLst>
          </p:cNvPr>
          <p:cNvSpPr>
            <a:spLocks noGrp="1"/>
          </p:cNvSpPr>
          <p:nvPr>
            <p:ph type="body" sz="quarter" idx="10"/>
          </p:nvPr>
        </p:nvSpPr>
        <p:spPr/>
        <p:txBody>
          <a:bodyPr/>
          <a:lstStyle/>
          <a:p>
            <a:r>
              <a:rPr lang="en-US" err="1"/>
              <a:t>Gx</a:t>
            </a:r>
            <a:r>
              <a:rPr lang="en-US"/>
              <a:t> metering</a:t>
            </a:r>
            <a:endParaRPr lang="en-CA"/>
          </a:p>
        </p:txBody>
      </p:sp>
    </p:spTree>
    <p:extLst>
      <p:ext uri="{BB962C8B-B14F-4D97-AF65-F5344CB8AC3E}">
        <p14:creationId xmlns:p14="http://schemas.microsoft.com/office/powerpoint/2010/main" val="121971572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8C9F49-DD5B-424B-B073-6F9B5F5C7976}"/>
              </a:ext>
            </a:extLst>
          </p:cNvPr>
          <p:cNvSpPr>
            <a:spLocks noGrp="1"/>
          </p:cNvSpPr>
          <p:nvPr>
            <p:ph sz="quarter" idx="15"/>
          </p:nvPr>
        </p:nvSpPr>
        <p:spPr/>
        <p:txBody>
          <a:bodyPr/>
          <a:lstStyle/>
          <a:p>
            <a:r>
              <a:rPr lang="en-US"/>
              <a:t>Similar to the examples shown, rules can be tailored in many ways, including</a:t>
            </a:r>
          </a:p>
          <a:p>
            <a:pPr lvl="1"/>
            <a:r>
              <a:rPr lang="en-US"/>
              <a:t>Policy based on the DNN/APN – different privileges for different DNNs/APNs</a:t>
            </a:r>
          </a:p>
          <a:p>
            <a:pPr lvl="1"/>
            <a:r>
              <a:rPr lang="en-US"/>
              <a:t>Policy based on the slice (5G)</a:t>
            </a:r>
          </a:p>
          <a:p>
            <a:pPr lvl="1"/>
            <a:r>
              <a:rPr lang="en-US"/>
              <a:t>User equipment type based policy</a:t>
            </a:r>
          </a:p>
          <a:p>
            <a:pPr lvl="1"/>
            <a:r>
              <a:rPr lang="en-US"/>
              <a:t>Access type dependent policy (such as by RAT-Type)</a:t>
            </a:r>
          </a:p>
          <a:p>
            <a:pPr lvl="3"/>
            <a:endParaRPr lang="en-US"/>
          </a:p>
          <a:p>
            <a:r>
              <a:rPr lang="en-US"/>
              <a:t>Policy may push PCC rules to the gateway</a:t>
            </a:r>
          </a:p>
          <a:p>
            <a:pPr lvl="1"/>
            <a:r>
              <a:rPr lang="en-US"/>
              <a:t>Can enable redirects of flow-based handling of traffic</a:t>
            </a:r>
          </a:p>
          <a:p>
            <a:pPr lvl="3"/>
            <a:endParaRPr lang="en-US"/>
          </a:p>
          <a:p>
            <a:r>
              <a:rPr lang="en-US"/>
              <a:t>The policy rules can send notifications to the subscriber</a:t>
            </a:r>
          </a:p>
          <a:p>
            <a:pPr lvl="1"/>
            <a:r>
              <a:rPr lang="en-US"/>
              <a:t>By email, SMS or web service call</a:t>
            </a:r>
          </a:p>
          <a:p>
            <a:pPr lvl="3"/>
            <a:endParaRPr lang="en-US"/>
          </a:p>
          <a:p>
            <a:r>
              <a:rPr lang="en-US"/>
              <a:t>OSS/BSS facing APIs allow for self-care</a:t>
            </a:r>
          </a:p>
          <a:p>
            <a:pPr lvl="1"/>
            <a:r>
              <a:rPr lang="en-US"/>
              <a:t>Subscribers can be provided a portal to configure policies</a:t>
            </a:r>
          </a:p>
        </p:txBody>
      </p:sp>
      <p:sp>
        <p:nvSpPr>
          <p:cNvPr id="4" name="Title 3">
            <a:extLst>
              <a:ext uri="{FF2B5EF4-FFF2-40B4-BE49-F238E27FC236}">
                <a16:creationId xmlns:a16="http://schemas.microsoft.com/office/drawing/2014/main" id="{5EF86C88-D0E7-421C-ABDA-749776155396}"/>
              </a:ext>
            </a:extLst>
          </p:cNvPr>
          <p:cNvSpPr>
            <a:spLocks noGrp="1"/>
          </p:cNvSpPr>
          <p:nvPr>
            <p:ph type="title"/>
          </p:nvPr>
        </p:nvSpPr>
        <p:spPr/>
        <p:txBody>
          <a:bodyPr>
            <a:normAutofit fontScale="90000"/>
          </a:bodyPr>
          <a:lstStyle/>
          <a:p>
            <a:r>
              <a:rPr lang="en-US"/>
              <a:t>Sample use cases</a:t>
            </a:r>
            <a:endParaRPr lang="en-CA"/>
          </a:p>
        </p:txBody>
      </p:sp>
      <p:sp>
        <p:nvSpPr>
          <p:cNvPr id="5" name="Text Placeholder 4">
            <a:extLst>
              <a:ext uri="{FF2B5EF4-FFF2-40B4-BE49-F238E27FC236}">
                <a16:creationId xmlns:a16="http://schemas.microsoft.com/office/drawing/2014/main" id="{6F8CCB14-8C20-4CC3-BEF7-EC508ECFE12F}"/>
              </a:ext>
            </a:extLst>
          </p:cNvPr>
          <p:cNvSpPr>
            <a:spLocks noGrp="1"/>
          </p:cNvSpPr>
          <p:nvPr>
            <p:ph type="body" sz="quarter" idx="10"/>
          </p:nvPr>
        </p:nvSpPr>
        <p:spPr/>
        <p:txBody>
          <a:bodyPr/>
          <a:lstStyle/>
          <a:p>
            <a:r>
              <a:rPr lang="en-US"/>
              <a:t>Many possibilities…</a:t>
            </a:r>
            <a:endParaRPr lang="en-CA"/>
          </a:p>
        </p:txBody>
      </p:sp>
    </p:spTree>
    <p:extLst>
      <p:ext uri="{BB962C8B-B14F-4D97-AF65-F5344CB8AC3E}">
        <p14:creationId xmlns:p14="http://schemas.microsoft.com/office/powerpoint/2010/main" val="62609662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4C42A-1D0D-4B80-B43D-B0FCB24BA3EE}"/>
              </a:ext>
            </a:extLst>
          </p:cNvPr>
          <p:cNvSpPr>
            <a:spLocks noGrp="1"/>
          </p:cNvSpPr>
          <p:nvPr>
            <p:ph type="body" sz="quarter" idx="16"/>
          </p:nvPr>
        </p:nvSpPr>
        <p:spPr>
          <a:xfrm>
            <a:off x="556800" y="1080265"/>
            <a:ext cx="11078400" cy="5305544"/>
          </a:xfrm>
        </p:spPr>
        <p:txBody>
          <a:bodyPr>
            <a:normAutofit fontScale="92500" lnSpcReduction="10000"/>
          </a:bodyPr>
          <a:lstStyle/>
          <a:p>
            <a:pPr marL="380990" indent="-380990" algn="just">
              <a:buFont typeface="Arial" panose="020B0604020202020204" pitchFamily="34" charset="0"/>
              <a:buChar char="•"/>
            </a:pPr>
            <a:r>
              <a:rPr lang="en-US" dirty="0"/>
              <a:t>CSF Harmonized (Unified logging) API</a:t>
            </a:r>
          </a:p>
          <a:p>
            <a:pPr marL="380990" indent="-380990" algn="just">
              <a:buFont typeface="Arial" panose="020B0604020202020204" pitchFamily="34" charset="0"/>
              <a:buChar char="•"/>
            </a:pPr>
            <a:r>
              <a:rPr lang="en-US" dirty="0"/>
              <a:t>It’s in JSON format (set of key-value pair) with predefined keys</a:t>
            </a:r>
            <a:endParaRPr lang="en-IN" dirty="0"/>
          </a:p>
          <a:p>
            <a:pPr marL="380990" indent="-380990" algn="just">
              <a:buFont typeface="Arial" panose="020B0604020202020204" pitchFamily="34" charset="0"/>
              <a:buChar char="•"/>
            </a:pPr>
            <a:r>
              <a:rPr lang="en-IN" dirty="0"/>
              <a:t>Supported backend is ETCD</a:t>
            </a:r>
          </a:p>
          <a:p>
            <a:pPr marL="380990" indent="-380990" algn="just">
              <a:buFont typeface="Arial" panose="020B0604020202020204" pitchFamily="34" charset="0"/>
              <a:buChar char="•"/>
            </a:pPr>
            <a:r>
              <a:rPr lang="en-IN" dirty="0"/>
              <a:t>Management via “calm-alma” service on Active OAME node</a:t>
            </a:r>
          </a:p>
          <a:p>
            <a:pPr marL="380990" indent="-380990" algn="just">
              <a:buFont typeface="Arial" panose="020B0604020202020204" pitchFamily="34" charset="0"/>
              <a:buChar char="•"/>
            </a:pPr>
            <a:r>
              <a:rPr lang="en-IN" dirty="0"/>
              <a:t>“calm-alma” service is dependent on “rsyslog” service</a:t>
            </a:r>
          </a:p>
          <a:p>
            <a:pPr marL="380990" indent="-380990" algn="just">
              <a:buFont typeface="Arial" panose="020B0604020202020204" pitchFamily="34" charset="0"/>
              <a:buChar char="•"/>
            </a:pPr>
            <a:r>
              <a:rPr lang="en-IN" dirty="0"/>
              <a:t>Service will be UP on Active OAME</a:t>
            </a:r>
          </a:p>
          <a:p>
            <a:pPr marL="380990" indent="-380990" algn="just">
              <a:buFont typeface="Arial" panose="020B0604020202020204" pitchFamily="34" charset="0"/>
              <a:buChar char="•"/>
            </a:pPr>
            <a:r>
              <a:rPr lang="en-IN" dirty="0"/>
              <a:t>By default at any time 1K (in count) active alarms can be stored in backend</a:t>
            </a:r>
          </a:p>
          <a:p>
            <a:pPr marL="380990" indent="-380990" algn="just">
              <a:buFont typeface="Arial" panose="020B0604020202020204" pitchFamily="34" charset="0"/>
              <a:buChar char="•"/>
            </a:pPr>
            <a:r>
              <a:rPr lang="en-IN" dirty="0"/>
              <a:t>File structure</a:t>
            </a:r>
          </a:p>
          <a:p>
            <a:pPr marL="986342" lvl="3" indent="-380990" algn="just">
              <a:buFont typeface="Arial" panose="020B0604020202020204" pitchFamily="34" charset="0"/>
              <a:buChar char="•"/>
            </a:pPr>
            <a:r>
              <a:rPr lang="en-IN" sz="1733" dirty="0"/>
              <a:t>/etc/alma: directory for alarm service configuration</a:t>
            </a:r>
          </a:p>
          <a:p>
            <a:pPr marL="986342" lvl="3" indent="-380990" algn="just">
              <a:buFont typeface="Arial" panose="020B0604020202020204" pitchFamily="34" charset="0"/>
              <a:buChar char="•"/>
            </a:pPr>
            <a:r>
              <a:rPr lang="en-IN" sz="1733" dirty="0"/>
              <a:t>/var/log/calm/alma.log: All the SNMP traps are captured in this this file</a:t>
            </a:r>
          </a:p>
          <a:p>
            <a:pPr marL="986342" lvl="3" indent="-380990" algn="just">
              <a:buFont typeface="Arial" panose="020B0604020202020204" pitchFamily="34" charset="0"/>
              <a:buChar char="•"/>
            </a:pPr>
            <a:r>
              <a:rPr lang="en-IN" sz="1733" dirty="0"/>
              <a:t>/var/log/calm/history.log: All the cleared alarms are moved into this file</a:t>
            </a:r>
          </a:p>
          <a:p>
            <a:pPr marL="986342" lvl="3" indent="-380990" algn="just">
              <a:buFont typeface="Arial" panose="020B0604020202020204" pitchFamily="34" charset="0"/>
              <a:buChar char="•"/>
            </a:pPr>
            <a:r>
              <a:rPr lang="en-IN" sz="1733" dirty="0"/>
              <a:t>/var/log/calm/alarms.log: If backend limit is reached, alarms will be dumped into this file</a:t>
            </a:r>
          </a:p>
          <a:p>
            <a:pPr marL="380990" indent="-380990" algn="just">
              <a:buFont typeface="Arial" panose="020B0604020202020204" pitchFamily="34" charset="0"/>
              <a:buChar char="•"/>
            </a:pPr>
            <a:r>
              <a:rPr lang="en-IN" dirty="0"/>
              <a:t>List all the active alarms (On Active OAME node only)</a:t>
            </a:r>
          </a:p>
          <a:p>
            <a:pPr algn="just"/>
            <a:r>
              <a:rPr lang="en-IN" sz="1600" dirty="0">
                <a:solidFill>
                  <a:srgbClr val="008200"/>
                </a:solidFill>
                <a:latin typeface="Consolas" panose="020B0609020204030204" pitchFamily="49" charset="0"/>
              </a:rPr>
              <a:t>	curl http://localhost:8182/api/alma/alarms -v | python -m json.tool</a:t>
            </a:r>
          </a:p>
          <a:p>
            <a:endParaRPr lang="en-IN" dirty="0"/>
          </a:p>
        </p:txBody>
      </p:sp>
      <p:sp>
        <p:nvSpPr>
          <p:cNvPr id="4" name="Title 3">
            <a:extLst>
              <a:ext uri="{FF2B5EF4-FFF2-40B4-BE49-F238E27FC236}">
                <a16:creationId xmlns:a16="http://schemas.microsoft.com/office/drawing/2014/main" id="{875A4C2A-142F-4F6A-B6F6-74B77266F593}"/>
              </a:ext>
            </a:extLst>
          </p:cNvPr>
          <p:cNvSpPr>
            <a:spLocks noGrp="1"/>
          </p:cNvSpPr>
          <p:nvPr>
            <p:ph type="title"/>
          </p:nvPr>
        </p:nvSpPr>
        <p:spPr/>
        <p:txBody>
          <a:bodyPr>
            <a:normAutofit fontScale="90000"/>
          </a:bodyPr>
          <a:lstStyle/>
          <a:p>
            <a:r>
              <a:rPr lang="en-US" dirty="0"/>
              <a:t>Alarms Architecture</a:t>
            </a:r>
            <a:endParaRPr lang="en-IN" dirty="0"/>
          </a:p>
        </p:txBody>
      </p:sp>
    </p:spTree>
    <p:extLst>
      <p:ext uri="{BB962C8B-B14F-4D97-AF65-F5344CB8AC3E}">
        <p14:creationId xmlns:p14="http://schemas.microsoft.com/office/powerpoint/2010/main" val="329322995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97DC11C-D4FC-4AC0-9664-E9CB9D660250}"/>
              </a:ext>
            </a:extLst>
          </p:cNvPr>
          <p:cNvPicPr>
            <a:picLocks noChangeAspect="1"/>
          </p:cNvPicPr>
          <p:nvPr/>
        </p:nvPicPr>
        <p:blipFill>
          <a:blip r:embed="rId2"/>
          <a:stretch>
            <a:fillRect/>
          </a:stretch>
        </p:blipFill>
        <p:spPr>
          <a:xfrm>
            <a:off x="2358449" y="1200001"/>
            <a:ext cx="7183795" cy="5179476"/>
          </a:xfrm>
          <a:prstGeom prst="rect">
            <a:avLst/>
          </a:prstGeom>
        </p:spPr>
      </p:pic>
      <p:sp>
        <p:nvSpPr>
          <p:cNvPr id="7" name="Title 6">
            <a:extLst>
              <a:ext uri="{FF2B5EF4-FFF2-40B4-BE49-F238E27FC236}">
                <a16:creationId xmlns:a16="http://schemas.microsoft.com/office/drawing/2014/main" id="{2EAB1B77-D3B6-4440-88EA-4A21FC0F0252}"/>
              </a:ext>
            </a:extLst>
          </p:cNvPr>
          <p:cNvSpPr>
            <a:spLocks noGrp="1"/>
          </p:cNvSpPr>
          <p:nvPr>
            <p:ph type="title"/>
          </p:nvPr>
        </p:nvSpPr>
        <p:spPr/>
        <p:txBody>
          <a:bodyPr>
            <a:normAutofit fontScale="90000"/>
          </a:bodyPr>
          <a:lstStyle/>
          <a:p>
            <a:r>
              <a:rPr lang="en-US" dirty="0"/>
              <a:t>Flow of Alarms</a:t>
            </a:r>
            <a:endParaRPr lang="en-IN" dirty="0"/>
          </a:p>
        </p:txBody>
      </p:sp>
      <p:sp>
        <p:nvSpPr>
          <p:cNvPr id="8" name="Text Placeholder 7">
            <a:extLst>
              <a:ext uri="{FF2B5EF4-FFF2-40B4-BE49-F238E27FC236}">
                <a16:creationId xmlns:a16="http://schemas.microsoft.com/office/drawing/2014/main" id="{904ADD48-A9A5-4AFF-B76D-0DEF1FBD0878}"/>
              </a:ext>
            </a:extLst>
          </p:cNvPr>
          <p:cNvSpPr>
            <a:spLocks noGrp="1"/>
          </p:cNvSpPr>
          <p:nvPr>
            <p:ph type="body" sz="quarter" idx="10"/>
          </p:nvPr>
        </p:nvSpPr>
        <p:spPr/>
        <p:txBody>
          <a:bodyPr/>
          <a:lstStyle/>
          <a:p>
            <a:r>
              <a:rPr lang="en-US" dirty="0"/>
              <a:t>App node to OAME node</a:t>
            </a:r>
            <a:endParaRPr lang="en-IN" dirty="0"/>
          </a:p>
        </p:txBody>
      </p:sp>
    </p:spTree>
    <p:extLst>
      <p:ext uri="{BB962C8B-B14F-4D97-AF65-F5344CB8AC3E}">
        <p14:creationId xmlns:p14="http://schemas.microsoft.com/office/powerpoint/2010/main" val="2885453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 picture containing text, map&#10;&#10;Description automatically generated">
            <a:extLst>
              <a:ext uri="{FF2B5EF4-FFF2-40B4-BE49-F238E27FC236}">
                <a16:creationId xmlns:a16="http://schemas.microsoft.com/office/drawing/2014/main" id="{1EEC5D0B-9AD1-492F-848B-8265936CD0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93" b="14148"/>
          <a:stretch/>
        </p:blipFill>
        <p:spPr bwMode="auto">
          <a:xfrm>
            <a:off x="556566" y="1200000"/>
            <a:ext cx="11078399" cy="5116424"/>
          </a:xfrm>
          <a:prstGeom prst="rect">
            <a:avLst/>
          </a:prstGeom>
          <a:solidFill>
            <a:srgbClr val="FFFFFF"/>
          </a:solidFill>
        </p:spPr>
      </p:pic>
      <p:sp>
        <p:nvSpPr>
          <p:cNvPr id="7" name="Title 6">
            <a:extLst>
              <a:ext uri="{FF2B5EF4-FFF2-40B4-BE49-F238E27FC236}">
                <a16:creationId xmlns:a16="http://schemas.microsoft.com/office/drawing/2014/main" id="{2EAB1B77-D3B6-4440-88EA-4A21FC0F0252}"/>
              </a:ext>
            </a:extLst>
          </p:cNvPr>
          <p:cNvSpPr>
            <a:spLocks noGrp="1"/>
          </p:cNvSpPr>
          <p:nvPr>
            <p:ph type="title"/>
          </p:nvPr>
        </p:nvSpPr>
        <p:spPr>
          <a:xfrm>
            <a:off x="556800" y="372332"/>
            <a:ext cx="11078400" cy="412800"/>
          </a:xfrm>
        </p:spPr>
        <p:txBody>
          <a:bodyPr wrap="square" anchor="t">
            <a:normAutofit fontScale="90000"/>
          </a:bodyPr>
          <a:lstStyle/>
          <a:p>
            <a:r>
              <a:rPr lang="en-US" dirty="0"/>
              <a:t>Flow of Alarms</a:t>
            </a:r>
            <a:endParaRPr lang="en-IN" dirty="0"/>
          </a:p>
        </p:txBody>
      </p:sp>
      <p:sp>
        <p:nvSpPr>
          <p:cNvPr id="8" name="Text Placeholder 7">
            <a:extLst>
              <a:ext uri="{FF2B5EF4-FFF2-40B4-BE49-F238E27FC236}">
                <a16:creationId xmlns:a16="http://schemas.microsoft.com/office/drawing/2014/main" id="{904ADD48-A9A5-4AFF-B76D-0DEF1FBD0878}"/>
              </a:ext>
            </a:extLst>
          </p:cNvPr>
          <p:cNvSpPr>
            <a:spLocks noGrp="1"/>
          </p:cNvSpPr>
          <p:nvPr>
            <p:ph type="body" sz="quarter" idx="10"/>
          </p:nvPr>
        </p:nvSpPr>
        <p:spPr>
          <a:xfrm>
            <a:off x="556683" y="787200"/>
            <a:ext cx="11078400" cy="412800"/>
          </a:xfrm>
        </p:spPr>
        <p:txBody>
          <a:bodyPr>
            <a:normAutofit/>
          </a:bodyPr>
          <a:lstStyle/>
          <a:p>
            <a:pPr>
              <a:spcAft>
                <a:spcPts val="800"/>
              </a:spcAft>
            </a:pPr>
            <a:r>
              <a:rPr lang="en-US" dirty="0"/>
              <a:t>App node to OAME node</a:t>
            </a:r>
            <a:endParaRPr lang="en-IN"/>
          </a:p>
        </p:txBody>
      </p:sp>
    </p:spTree>
    <p:extLst>
      <p:ext uri="{BB962C8B-B14F-4D97-AF65-F5344CB8AC3E}">
        <p14:creationId xmlns:p14="http://schemas.microsoft.com/office/powerpoint/2010/main" val="80255064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D92084-4E9E-4FC2-8B75-D5C5B99CB38A}"/>
              </a:ext>
            </a:extLst>
          </p:cNvPr>
          <p:cNvSpPr>
            <a:spLocks noGrp="1"/>
          </p:cNvSpPr>
          <p:nvPr>
            <p:ph type="body" sz="quarter" idx="16"/>
          </p:nvPr>
        </p:nvSpPr>
        <p:spPr>
          <a:xfrm>
            <a:off x="556800" y="1257799"/>
            <a:ext cx="11078400" cy="4747200"/>
          </a:xfrm>
        </p:spPr>
        <p:txBody>
          <a:bodyPr/>
          <a:lstStyle/>
          <a:p>
            <a:pPr marL="380990" indent="-380990">
              <a:buFont typeface="Arial" panose="020B0604020202020204" pitchFamily="34" charset="0"/>
              <a:buChar char="•"/>
            </a:pPr>
            <a:r>
              <a:rPr lang="en-US" dirty="0"/>
              <a:t>Alarm generate at App node</a:t>
            </a:r>
          </a:p>
          <a:p>
            <a:pPr marL="380990" indent="-380990">
              <a:buFont typeface="Arial" panose="020B0604020202020204" pitchFamily="34" charset="0"/>
              <a:buChar char="•"/>
            </a:pPr>
            <a:endParaRPr lang="en-US" dirty="0"/>
          </a:p>
          <a:p>
            <a:endParaRPr lang="en-US" dirty="0"/>
          </a:p>
          <a:p>
            <a:pPr marL="380990" indent="-380990">
              <a:buFont typeface="Arial" panose="020B0604020202020204" pitchFamily="34" charset="0"/>
              <a:buChar char="•"/>
            </a:pPr>
            <a:r>
              <a:rPr lang="en-US" dirty="0"/>
              <a:t>Alarm sent to OAME node</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Cleared alarm</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endParaRPr lang="en-US" dirty="0"/>
          </a:p>
          <a:p>
            <a:endParaRPr lang="en-US" dirty="0"/>
          </a:p>
        </p:txBody>
      </p:sp>
      <p:sp>
        <p:nvSpPr>
          <p:cNvPr id="4" name="Title 3">
            <a:extLst>
              <a:ext uri="{FF2B5EF4-FFF2-40B4-BE49-F238E27FC236}">
                <a16:creationId xmlns:a16="http://schemas.microsoft.com/office/drawing/2014/main" id="{97CE74F9-C967-45EC-A618-01AF5BE8171A}"/>
              </a:ext>
            </a:extLst>
          </p:cNvPr>
          <p:cNvSpPr>
            <a:spLocks noGrp="1"/>
          </p:cNvSpPr>
          <p:nvPr>
            <p:ph type="title"/>
          </p:nvPr>
        </p:nvSpPr>
        <p:spPr/>
        <p:txBody>
          <a:bodyPr>
            <a:normAutofit fontScale="90000"/>
          </a:bodyPr>
          <a:lstStyle/>
          <a:p>
            <a:r>
              <a:rPr lang="en-US" dirty="0"/>
              <a:t>Sample SPS Alarms</a:t>
            </a:r>
            <a:endParaRPr lang="en-IN" dirty="0"/>
          </a:p>
        </p:txBody>
      </p:sp>
      <p:graphicFrame>
        <p:nvGraphicFramePr>
          <p:cNvPr id="6" name="Object 5">
            <a:extLst>
              <a:ext uri="{FF2B5EF4-FFF2-40B4-BE49-F238E27FC236}">
                <a16:creationId xmlns:a16="http://schemas.microsoft.com/office/drawing/2014/main" id="{3744BFA3-EBDC-4E92-A9CB-E26CA93CC588}"/>
              </a:ext>
            </a:extLst>
          </p:cNvPr>
          <p:cNvGraphicFramePr>
            <a:graphicFrameLocks noChangeAspect="1"/>
          </p:cNvGraphicFramePr>
          <p:nvPr/>
        </p:nvGraphicFramePr>
        <p:xfrm>
          <a:off x="1603481" y="2826165"/>
          <a:ext cx="1784351" cy="641351"/>
        </p:xfrm>
        <a:graphic>
          <a:graphicData uri="http://schemas.openxmlformats.org/presentationml/2006/ole">
            <mc:AlternateContent xmlns:mc="http://schemas.openxmlformats.org/markup-compatibility/2006">
              <mc:Choice xmlns:v="urn:schemas-microsoft-com:vml" Requires="v">
                <p:oleObj name="Packager Shell Object" showAsIcon="1" r:id="rId2" imgW="1338480" imgH="481320" progId="Package">
                  <p:embed/>
                </p:oleObj>
              </mc:Choice>
              <mc:Fallback>
                <p:oleObj name="Packager Shell Object" showAsIcon="1" r:id="rId2" imgW="1338480" imgH="481320" progId="Package">
                  <p:embed/>
                  <p:pic>
                    <p:nvPicPr>
                      <p:cNvPr id="6" name="Object 5">
                        <a:extLst>
                          <a:ext uri="{FF2B5EF4-FFF2-40B4-BE49-F238E27FC236}">
                            <a16:creationId xmlns:a16="http://schemas.microsoft.com/office/drawing/2014/main" id="{3744BFA3-EBDC-4E92-A9CB-E26CA93CC588}"/>
                          </a:ext>
                        </a:extLst>
                      </p:cNvPr>
                      <p:cNvPicPr/>
                      <p:nvPr/>
                    </p:nvPicPr>
                    <p:blipFill>
                      <a:blip r:embed="rId3"/>
                      <a:stretch>
                        <a:fillRect/>
                      </a:stretch>
                    </p:blipFill>
                    <p:spPr>
                      <a:xfrm>
                        <a:off x="1603481" y="2826165"/>
                        <a:ext cx="1784351" cy="64135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4FAD20D-E207-45E0-90A7-7C04EF7BC86A}"/>
              </a:ext>
            </a:extLst>
          </p:cNvPr>
          <p:cNvGraphicFramePr>
            <a:graphicFrameLocks noChangeAspect="1"/>
          </p:cNvGraphicFramePr>
          <p:nvPr/>
        </p:nvGraphicFramePr>
        <p:xfrm>
          <a:off x="1603480" y="1712148"/>
          <a:ext cx="1644651" cy="641349"/>
        </p:xfrm>
        <a:graphic>
          <a:graphicData uri="http://schemas.openxmlformats.org/presentationml/2006/ole">
            <mc:AlternateContent xmlns:mc="http://schemas.openxmlformats.org/markup-compatibility/2006">
              <mc:Choice xmlns:v="urn:schemas-microsoft-com:vml" Requires="v">
                <p:oleObj name="Packager Shell Object" showAsIcon="1" r:id="rId4" imgW="1234080" imgH="481320" progId="Package">
                  <p:embed/>
                </p:oleObj>
              </mc:Choice>
              <mc:Fallback>
                <p:oleObj name="Packager Shell Object" showAsIcon="1" r:id="rId4" imgW="1234080" imgH="481320" progId="Package">
                  <p:embed/>
                  <p:pic>
                    <p:nvPicPr>
                      <p:cNvPr id="7" name="Object 6">
                        <a:extLst>
                          <a:ext uri="{FF2B5EF4-FFF2-40B4-BE49-F238E27FC236}">
                            <a16:creationId xmlns:a16="http://schemas.microsoft.com/office/drawing/2014/main" id="{E4FAD20D-E207-45E0-90A7-7C04EF7BC86A}"/>
                          </a:ext>
                        </a:extLst>
                      </p:cNvPr>
                      <p:cNvPicPr/>
                      <p:nvPr/>
                    </p:nvPicPr>
                    <p:blipFill>
                      <a:blip r:embed="rId5"/>
                      <a:stretch>
                        <a:fillRect/>
                      </a:stretch>
                    </p:blipFill>
                    <p:spPr>
                      <a:xfrm>
                        <a:off x="1603480" y="1712148"/>
                        <a:ext cx="1644651" cy="641349"/>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6AACE1E-A89E-42C8-B30F-A178DB62D114}"/>
              </a:ext>
            </a:extLst>
          </p:cNvPr>
          <p:cNvGraphicFramePr>
            <a:graphicFrameLocks noChangeAspect="1"/>
          </p:cNvGraphicFramePr>
          <p:nvPr/>
        </p:nvGraphicFramePr>
        <p:xfrm>
          <a:off x="1603481" y="3921865"/>
          <a:ext cx="1892300" cy="641351"/>
        </p:xfrm>
        <a:graphic>
          <a:graphicData uri="http://schemas.openxmlformats.org/presentationml/2006/ole">
            <mc:AlternateContent xmlns:mc="http://schemas.openxmlformats.org/markup-compatibility/2006">
              <mc:Choice xmlns:v="urn:schemas-microsoft-com:vml" Requires="v">
                <p:oleObj name="Packager Shell Object" showAsIcon="1" r:id="rId6" imgW="1419480" imgH="481320" progId="Package">
                  <p:embed/>
                </p:oleObj>
              </mc:Choice>
              <mc:Fallback>
                <p:oleObj name="Packager Shell Object" showAsIcon="1" r:id="rId6" imgW="1419480" imgH="481320" progId="Package">
                  <p:embed/>
                  <p:pic>
                    <p:nvPicPr>
                      <p:cNvPr id="10" name="Object 9">
                        <a:extLst>
                          <a:ext uri="{FF2B5EF4-FFF2-40B4-BE49-F238E27FC236}">
                            <a16:creationId xmlns:a16="http://schemas.microsoft.com/office/drawing/2014/main" id="{66AACE1E-A89E-42C8-B30F-A178DB62D114}"/>
                          </a:ext>
                        </a:extLst>
                      </p:cNvPr>
                      <p:cNvPicPr/>
                      <p:nvPr/>
                    </p:nvPicPr>
                    <p:blipFill>
                      <a:blip r:embed="rId7"/>
                      <a:stretch>
                        <a:fillRect/>
                      </a:stretch>
                    </p:blipFill>
                    <p:spPr>
                      <a:xfrm>
                        <a:off x="1603481" y="3921865"/>
                        <a:ext cx="1892300" cy="641351"/>
                      </a:xfrm>
                      <a:prstGeom prst="rect">
                        <a:avLst/>
                      </a:prstGeom>
                    </p:spPr>
                  </p:pic>
                </p:oleObj>
              </mc:Fallback>
            </mc:AlternateContent>
          </a:graphicData>
        </a:graphic>
      </p:graphicFrame>
    </p:spTree>
    <p:extLst>
      <p:ext uri="{BB962C8B-B14F-4D97-AF65-F5344CB8AC3E}">
        <p14:creationId xmlns:p14="http://schemas.microsoft.com/office/powerpoint/2010/main" val="221905765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AA3A5D-415B-4F28-BB6A-E060155C69F9}"/>
              </a:ext>
            </a:extLst>
          </p:cNvPr>
          <p:cNvSpPr>
            <a:spLocks noGrp="1"/>
          </p:cNvSpPr>
          <p:nvPr>
            <p:ph type="body" sz="quarter" idx="16"/>
          </p:nvPr>
        </p:nvSpPr>
        <p:spPr>
          <a:xfrm>
            <a:off x="556800" y="1230165"/>
            <a:ext cx="11078400" cy="4747200"/>
          </a:xfrm>
        </p:spPr>
        <p:txBody>
          <a:bodyPr/>
          <a:lstStyle/>
          <a:p>
            <a:pPr algn="just">
              <a:lnSpc>
                <a:spcPct val="150000"/>
              </a:lnSpc>
            </a:pPr>
            <a:r>
              <a:rPr lang="en-IN" dirty="0"/>
              <a:t>Notification Service (NS) notifies subscribers about charging and policy events, like using up a data bundle, or being slowed down to 3G speeds through communication methods chosen by the subscriber. NS is present in every SPS deployment.</a:t>
            </a:r>
          </a:p>
          <a:p>
            <a:pPr algn="just">
              <a:lnSpc>
                <a:spcPct val="150000"/>
              </a:lnSpc>
            </a:pPr>
            <a:r>
              <a:rPr lang="en-IN" dirty="0"/>
              <a:t>The notification service can be used to send notifications to the subscribers, or external back office systems. For example, an operator might want to alert the subscribers of an upcoming festival offer. These notifications can be sent over SMS or email, depending on the subscriber's preference. Other preferences can also be set such as to receive notifications only in a specified time of day, for example, from 6 PM to 10 PM only. The subscribers can also opt out of the notification service.</a:t>
            </a:r>
          </a:p>
        </p:txBody>
      </p:sp>
      <p:sp>
        <p:nvSpPr>
          <p:cNvPr id="4" name="Title 3">
            <a:extLst>
              <a:ext uri="{FF2B5EF4-FFF2-40B4-BE49-F238E27FC236}">
                <a16:creationId xmlns:a16="http://schemas.microsoft.com/office/drawing/2014/main" id="{D3B8B1EF-84E0-49CC-89AB-729AA7AADFAF}"/>
              </a:ext>
            </a:extLst>
          </p:cNvPr>
          <p:cNvSpPr>
            <a:spLocks noGrp="1"/>
          </p:cNvSpPr>
          <p:nvPr>
            <p:ph type="title"/>
          </p:nvPr>
        </p:nvSpPr>
        <p:spPr/>
        <p:txBody>
          <a:bodyPr>
            <a:normAutofit fontScale="90000"/>
          </a:bodyPr>
          <a:lstStyle/>
          <a:p>
            <a:r>
              <a:rPr lang="en-US" dirty="0"/>
              <a:t>Notification Service</a:t>
            </a:r>
            <a:endParaRPr lang="en-IN" dirty="0"/>
          </a:p>
        </p:txBody>
      </p:sp>
    </p:spTree>
    <p:extLst>
      <p:ext uri="{BB962C8B-B14F-4D97-AF65-F5344CB8AC3E}">
        <p14:creationId xmlns:p14="http://schemas.microsoft.com/office/powerpoint/2010/main" val="4087388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03082DF-CA56-4B67-9AC9-F72767978A71}"/>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9A9AE067-232B-462E-85C3-EF341EFF8EC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21100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DC6324-8DCE-4EAC-971A-8938D0398508}"/>
              </a:ext>
            </a:extLst>
          </p:cNvPr>
          <p:cNvSpPr>
            <a:spLocks noGrp="1"/>
          </p:cNvSpPr>
          <p:nvPr>
            <p:ph type="title"/>
          </p:nvPr>
        </p:nvSpPr>
        <p:spPr/>
        <p:txBody>
          <a:bodyPr>
            <a:normAutofit fontScale="90000"/>
          </a:bodyPr>
          <a:lstStyle/>
          <a:p>
            <a:r>
              <a:rPr lang="en-US" dirty="0"/>
              <a:t>Distributed System - Provisioning (HTTP) Call Flow</a:t>
            </a:r>
            <a:endParaRPr lang="en-IN" dirty="0"/>
          </a:p>
        </p:txBody>
      </p:sp>
      <p:sp>
        <p:nvSpPr>
          <p:cNvPr id="6" name="Rectangle 5">
            <a:extLst>
              <a:ext uri="{FF2B5EF4-FFF2-40B4-BE49-F238E27FC236}">
                <a16:creationId xmlns:a16="http://schemas.microsoft.com/office/drawing/2014/main" id="{C9E2FB45-DC1D-4D4F-B1C0-C065A2A703F3}"/>
              </a:ext>
            </a:extLst>
          </p:cNvPr>
          <p:cNvSpPr/>
          <p:nvPr/>
        </p:nvSpPr>
        <p:spPr>
          <a:xfrm>
            <a:off x="2232992" y="1762995"/>
            <a:ext cx="1689653" cy="91440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SM GUI (Charging, NS, Policy)</a:t>
            </a:r>
            <a:endParaRPr lang="en-IN" dirty="0">
              <a:solidFill>
                <a:prstClr val="white"/>
              </a:solidFill>
              <a:latin typeface="Calibri" panose="020F0502020204030204"/>
            </a:endParaRPr>
          </a:p>
        </p:txBody>
      </p:sp>
      <p:sp>
        <p:nvSpPr>
          <p:cNvPr id="7" name="Rectangle 6">
            <a:extLst>
              <a:ext uri="{FF2B5EF4-FFF2-40B4-BE49-F238E27FC236}">
                <a16:creationId xmlns:a16="http://schemas.microsoft.com/office/drawing/2014/main" id="{6D2675A3-20EA-4FEB-9CB2-C34427374B1B}"/>
              </a:ext>
            </a:extLst>
          </p:cNvPr>
          <p:cNvSpPr/>
          <p:nvPr/>
        </p:nvSpPr>
        <p:spPr>
          <a:xfrm>
            <a:off x="6735901" y="2877895"/>
            <a:ext cx="1316963" cy="91440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ME-IOHO</a:t>
            </a:r>
            <a:endParaRPr lang="en-IN"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B0DD52D6-5203-4A0D-B0A9-D2DF74DA03D8}"/>
              </a:ext>
            </a:extLst>
          </p:cNvPr>
          <p:cNvSpPr/>
          <p:nvPr/>
        </p:nvSpPr>
        <p:spPr>
          <a:xfrm>
            <a:off x="8448262" y="1620079"/>
            <a:ext cx="1182756" cy="785192"/>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ComSVC0</a:t>
            </a:r>
            <a:endParaRPr lang="en-IN"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3D9808CD-3A89-4571-8A95-14DE0D435697}"/>
              </a:ext>
            </a:extLst>
          </p:cNvPr>
          <p:cNvSpPr/>
          <p:nvPr/>
        </p:nvSpPr>
        <p:spPr>
          <a:xfrm>
            <a:off x="8565877" y="3950188"/>
            <a:ext cx="1282147" cy="91440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ComSVC1</a:t>
            </a:r>
            <a:endParaRPr lang="en-IN" dirty="0">
              <a:solidFill>
                <a:prstClr val="white"/>
              </a:solidFill>
              <a:latin typeface="Calibri" panose="020F0502020204030204"/>
            </a:endParaRPr>
          </a:p>
        </p:txBody>
      </p:sp>
      <p:cxnSp>
        <p:nvCxnSpPr>
          <p:cNvPr id="10" name="Straight Arrow Connector 9">
            <a:extLst>
              <a:ext uri="{FF2B5EF4-FFF2-40B4-BE49-F238E27FC236}">
                <a16:creationId xmlns:a16="http://schemas.microsoft.com/office/drawing/2014/main" id="{59309141-136F-4A37-8C32-0C32E8795B23}"/>
              </a:ext>
            </a:extLst>
          </p:cNvPr>
          <p:cNvCxnSpPr>
            <a:cxnSpLocks/>
          </p:cNvCxnSpPr>
          <p:nvPr/>
        </p:nvCxnSpPr>
        <p:spPr>
          <a:xfrm flipH="1">
            <a:off x="3184320" y="2715065"/>
            <a:ext cx="85656" cy="50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D45D3C-46C0-4C88-BDB2-857E82FAD8E9}"/>
              </a:ext>
            </a:extLst>
          </p:cNvPr>
          <p:cNvCxnSpPr>
            <a:cxnSpLocks/>
            <a:stCxn id="20" idx="3"/>
          </p:cNvCxnSpPr>
          <p:nvPr/>
        </p:nvCxnSpPr>
        <p:spPr>
          <a:xfrm flipV="1">
            <a:off x="4236335" y="3594825"/>
            <a:ext cx="2499567" cy="7346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D7A5463-4B41-420C-A2A8-1988A2767B7C}"/>
              </a:ext>
            </a:extLst>
          </p:cNvPr>
          <p:cNvCxnSpPr>
            <a:cxnSpLocks/>
            <a:endCxn id="8" idx="2"/>
          </p:cNvCxnSpPr>
          <p:nvPr/>
        </p:nvCxnSpPr>
        <p:spPr>
          <a:xfrm flipV="1">
            <a:off x="8052864" y="2405271"/>
            <a:ext cx="986776" cy="672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7D92134-3050-4296-BABA-00CF6594A7C4}"/>
              </a:ext>
            </a:extLst>
          </p:cNvPr>
          <p:cNvCxnSpPr>
            <a:cxnSpLocks/>
          </p:cNvCxnSpPr>
          <p:nvPr/>
        </p:nvCxnSpPr>
        <p:spPr>
          <a:xfrm>
            <a:off x="8001001" y="3335095"/>
            <a:ext cx="1147143" cy="588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90F3F91-F30A-4A1A-BEC5-866412D0CF92}"/>
              </a:ext>
            </a:extLst>
          </p:cNvPr>
          <p:cNvSpPr txBox="1"/>
          <p:nvPr/>
        </p:nvSpPr>
        <p:spPr>
          <a:xfrm rot="20635900">
            <a:off x="5091522" y="3587975"/>
            <a:ext cx="973628" cy="369332"/>
          </a:xfrm>
          <a:prstGeom prst="rect">
            <a:avLst/>
          </a:prstGeom>
          <a:noFill/>
        </p:spPr>
        <p:txBody>
          <a:bodyPr wrap="square" rtlCol="0">
            <a:spAutoFit/>
          </a:bodyPr>
          <a:lstStyle/>
          <a:p>
            <a:pPr defTabSz="914377"/>
            <a:r>
              <a:rPr lang="en-US" dirty="0">
                <a:solidFill>
                  <a:prstClr val="black"/>
                </a:solidFill>
                <a:latin typeface="Calibri" panose="020F0502020204030204"/>
              </a:rPr>
              <a:t>SOAP</a:t>
            </a:r>
            <a:endParaRPr lang="en-IN" dirty="0">
              <a:solidFill>
                <a:prstClr val="black"/>
              </a:solidFill>
              <a:latin typeface="Calibri" panose="020F0502020204030204"/>
            </a:endParaRPr>
          </a:p>
        </p:txBody>
      </p:sp>
      <p:sp>
        <p:nvSpPr>
          <p:cNvPr id="15" name="TextBox 14">
            <a:extLst>
              <a:ext uri="{FF2B5EF4-FFF2-40B4-BE49-F238E27FC236}">
                <a16:creationId xmlns:a16="http://schemas.microsoft.com/office/drawing/2014/main" id="{7E456A80-9F5A-4E07-96DA-FA815B6CA9B2}"/>
              </a:ext>
            </a:extLst>
          </p:cNvPr>
          <p:cNvSpPr txBox="1"/>
          <p:nvPr/>
        </p:nvSpPr>
        <p:spPr>
          <a:xfrm>
            <a:off x="7677980" y="2405271"/>
            <a:ext cx="1182755" cy="461665"/>
          </a:xfrm>
          <a:prstGeom prst="rect">
            <a:avLst/>
          </a:prstGeom>
          <a:noFill/>
        </p:spPr>
        <p:txBody>
          <a:bodyPr wrap="square" rtlCol="0">
            <a:spAutoFit/>
          </a:bodyPr>
          <a:lstStyle/>
          <a:p>
            <a:pPr defTabSz="914377"/>
            <a:r>
              <a:rPr lang="en-US" sz="1200" dirty="0">
                <a:solidFill>
                  <a:prstClr val="black"/>
                </a:solidFill>
                <a:latin typeface="Calibri" panose="020F0502020204030204"/>
              </a:rPr>
              <a:t>SOAP Provisioning</a:t>
            </a:r>
            <a:endParaRPr lang="en-IN" sz="1200" dirty="0">
              <a:solidFill>
                <a:prstClr val="black"/>
              </a:solidFill>
              <a:latin typeface="Calibri" panose="020F0502020204030204"/>
            </a:endParaRPr>
          </a:p>
        </p:txBody>
      </p:sp>
      <p:sp>
        <p:nvSpPr>
          <p:cNvPr id="16" name="TextBox 15">
            <a:extLst>
              <a:ext uri="{FF2B5EF4-FFF2-40B4-BE49-F238E27FC236}">
                <a16:creationId xmlns:a16="http://schemas.microsoft.com/office/drawing/2014/main" id="{36414F41-6963-4563-8507-3C516EF54E88}"/>
              </a:ext>
            </a:extLst>
          </p:cNvPr>
          <p:cNvSpPr txBox="1"/>
          <p:nvPr/>
        </p:nvSpPr>
        <p:spPr>
          <a:xfrm>
            <a:off x="7974500" y="3500483"/>
            <a:ext cx="1182755" cy="461665"/>
          </a:xfrm>
          <a:prstGeom prst="rect">
            <a:avLst/>
          </a:prstGeom>
          <a:noFill/>
        </p:spPr>
        <p:txBody>
          <a:bodyPr wrap="square" rtlCol="0">
            <a:spAutoFit/>
          </a:bodyPr>
          <a:lstStyle/>
          <a:p>
            <a:pPr defTabSz="914377"/>
            <a:r>
              <a:rPr lang="en-US" sz="1200" dirty="0">
                <a:solidFill>
                  <a:prstClr val="black"/>
                </a:solidFill>
                <a:latin typeface="Calibri" panose="020F0502020204030204"/>
              </a:rPr>
              <a:t>SOAP Provisioning</a:t>
            </a:r>
            <a:endParaRPr lang="en-IN" sz="1200" dirty="0">
              <a:solidFill>
                <a:prstClr val="black"/>
              </a:solidFill>
              <a:latin typeface="Calibri" panose="020F0502020204030204"/>
            </a:endParaRPr>
          </a:p>
        </p:txBody>
      </p:sp>
      <p:sp>
        <p:nvSpPr>
          <p:cNvPr id="17" name="Rectangle 16">
            <a:extLst>
              <a:ext uri="{FF2B5EF4-FFF2-40B4-BE49-F238E27FC236}">
                <a16:creationId xmlns:a16="http://schemas.microsoft.com/office/drawing/2014/main" id="{B261C25C-CA67-4368-8C3E-DA369F6AB1D2}"/>
              </a:ext>
            </a:extLst>
          </p:cNvPr>
          <p:cNvSpPr/>
          <p:nvPr/>
        </p:nvSpPr>
        <p:spPr>
          <a:xfrm>
            <a:off x="2607365" y="3232210"/>
            <a:ext cx="1315280" cy="432719"/>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SM-IOHO</a:t>
            </a:r>
            <a:endParaRPr lang="en-IN"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9920539F-8EE1-452E-A3C9-7F11E8849A04}"/>
              </a:ext>
            </a:extLst>
          </p:cNvPr>
          <p:cNvSpPr/>
          <p:nvPr/>
        </p:nvSpPr>
        <p:spPr>
          <a:xfrm>
            <a:off x="1833776" y="4102088"/>
            <a:ext cx="874640" cy="441765"/>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SM0</a:t>
            </a:r>
            <a:endParaRPr lang="en-IN" dirty="0">
              <a:solidFill>
                <a:prstClr val="white"/>
              </a:solidFill>
              <a:latin typeface="Calibri" panose="020F0502020204030204"/>
            </a:endParaRPr>
          </a:p>
        </p:txBody>
      </p:sp>
      <p:cxnSp>
        <p:nvCxnSpPr>
          <p:cNvPr id="19" name="Straight Arrow Connector 18">
            <a:extLst>
              <a:ext uri="{FF2B5EF4-FFF2-40B4-BE49-F238E27FC236}">
                <a16:creationId xmlns:a16="http://schemas.microsoft.com/office/drawing/2014/main" id="{7C1AE9F7-CD93-41E5-B218-E9A0369D969C}"/>
              </a:ext>
            </a:extLst>
          </p:cNvPr>
          <p:cNvCxnSpPr>
            <a:cxnSpLocks/>
          </p:cNvCxnSpPr>
          <p:nvPr/>
        </p:nvCxnSpPr>
        <p:spPr>
          <a:xfrm flipH="1">
            <a:off x="2566535" y="3594824"/>
            <a:ext cx="242925" cy="513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ADE21F-8B02-4FFB-AD49-285A5D973638}"/>
              </a:ext>
            </a:extLst>
          </p:cNvPr>
          <p:cNvSpPr/>
          <p:nvPr/>
        </p:nvSpPr>
        <p:spPr>
          <a:xfrm>
            <a:off x="3441175" y="4108626"/>
            <a:ext cx="795160" cy="441764"/>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SM1</a:t>
            </a:r>
            <a:endParaRPr lang="en-IN" dirty="0">
              <a:solidFill>
                <a:prstClr val="white"/>
              </a:solidFill>
              <a:latin typeface="Calibri" panose="020F0502020204030204"/>
            </a:endParaRPr>
          </a:p>
        </p:txBody>
      </p:sp>
      <p:sp>
        <p:nvSpPr>
          <p:cNvPr id="21" name="TextBox 20">
            <a:extLst>
              <a:ext uri="{FF2B5EF4-FFF2-40B4-BE49-F238E27FC236}">
                <a16:creationId xmlns:a16="http://schemas.microsoft.com/office/drawing/2014/main" id="{2232D728-2866-4C3A-AB32-4FCFC58EA9A0}"/>
              </a:ext>
            </a:extLst>
          </p:cNvPr>
          <p:cNvSpPr txBox="1"/>
          <p:nvPr/>
        </p:nvSpPr>
        <p:spPr>
          <a:xfrm>
            <a:off x="2445517" y="2820175"/>
            <a:ext cx="738803" cy="369332"/>
          </a:xfrm>
          <a:prstGeom prst="rect">
            <a:avLst/>
          </a:prstGeom>
          <a:noFill/>
        </p:spPr>
        <p:txBody>
          <a:bodyPr wrap="square" rtlCol="0">
            <a:spAutoFit/>
          </a:bodyPr>
          <a:lstStyle/>
          <a:p>
            <a:pPr defTabSz="914377"/>
            <a:r>
              <a:rPr lang="en-US" dirty="0">
                <a:solidFill>
                  <a:prstClr val="black"/>
                </a:solidFill>
                <a:latin typeface="Calibri" panose="020F0502020204030204"/>
              </a:rPr>
              <a:t>REST</a:t>
            </a:r>
            <a:endParaRPr lang="en-IN" dirty="0">
              <a:solidFill>
                <a:prstClr val="black"/>
              </a:solidFill>
              <a:latin typeface="Calibri" panose="020F0502020204030204"/>
            </a:endParaRPr>
          </a:p>
        </p:txBody>
      </p:sp>
      <p:cxnSp>
        <p:nvCxnSpPr>
          <p:cNvPr id="22" name="Straight Arrow Connector 21">
            <a:extLst>
              <a:ext uri="{FF2B5EF4-FFF2-40B4-BE49-F238E27FC236}">
                <a16:creationId xmlns:a16="http://schemas.microsoft.com/office/drawing/2014/main" id="{6DFD2F95-7A24-4C58-8D5E-76279F1DE782}"/>
              </a:ext>
            </a:extLst>
          </p:cNvPr>
          <p:cNvCxnSpPr>
            <a:cxnSpLocks/>
            <a:endCxn id="20" idx="0"/>
          </p:cNvCxnSpPr>
          <p:nvPr/>
        </p:nvCxnSpPr>
        <p:spPr>
          <a:xfrm>
            <a:off x="3669958" y="3635366"/>
            <a:ext cx="168797" cy="47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9DC990B7-B252-4C8A-B690-72B9110862BD}"/>
              </a:ext>
            </a:extLst>
          </p:cNvPr>
          <p:cNvSpPr/>
          <p:nvPr/>
        </p:nvSpPr>
        <p:spPr>
          <a:xfrm rot="5400000">
            <a:off x="2995603" y="3524465"/>
            <a:ext cx="327992" cy="34368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IN">
              <a:solidFill>
                <a:prstClr val="black"/>
              </a:solidFill>
              <a:latin typeface="Calibri" panose="020F0502020204030204"/>
            </a:endParaRPr>
          </a:p>
        </p:txBody>
      </p:sp>
      <p:sp>
        <p:nvSpPr>
          <p:cNvPr id="24" name="Right Brace 23">
            <a:extLst>
              <a:ext uri="{FF2B5EF4-FFF2-40B4-BE49-F238E27FC236}">
                <a16:creationId xmlns:a16="http://schemas.microsoft.com/office/drawing/2014/main" id="{5915B6E7-36DF-4BC0-9091-2BB6E05D0869}"/>
              </a:ext>
            </a:extLst>
          </p:cNvPr>
          <p:cNvSpPr/>
          <p:nvPr/>
        </p:nvSpPr>
        <p:spPr>
          <a:xfrm rot="5400000">
            <a:off x="7848485" y="3488520"/>
            <a:ext cx="248700" cy="38928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377"/>
            <a:endParaRPr lang="en-IN">
              <a:solidFill>
                <a:prstClr val="black"/>
              </a:solidFill>
              <a:latin typeface="Calibri" panose="020F0502020204030204"/>
            </a:endParaRPr>
          </a:p>
        </p:txBody>
      </p:sp>
      <p:sp>
        <p:nvSpPr>
          <p:cNvPr id="25" name="TextBox 24">
            <a:extLst>
              <a:ext uri="{FF2B5EF4-FFF2-40B4-BE49-F238E27FC236}">
                <a16:creationId xmlns:a16="http://schemas.microsoft.com/office/drawing/2014/main" id="{6F4A8320-8B98-408B-B6D5-B84F14C20A78}"/>
              </a:ext>
            </a:extLst>
          </p:cNvPr>
          <p:cNvSpPr txBox="1"/>
          <p:nvPr/>
        </p:nvSpPr>
        <p:spPr>
          <a:xfrm>
            <a:off x="2101916" y="5883965"/>
            <a:ext cx="2022825" cy="369332"/>
          </a:xfrm>
          <a:prstGeom prst="rect">
            <a:avLst/>
          </a:prstGeom>
          <a:noFill/>
        </p:spPr>
        <p:txBody>
          <a:bodyPr wrap="square" rtlCol="0">
            <a:spAutoFit/>
          </a:bodyPr>
          <a:lstStyle/>
          <a:p>
            <a:pPr defTabSz="914377"/>
            <a:r>
              <a:rPr lang="en-US" dirty="0">
                <a:solidFill>
                  <a:prstClr val="black"/>
                </a:solidFill>
                <a:latin typeface="Calibri" panose="020F0502020204030204"/>
              </a:rPr>
              <a:t>SM CLUSTER</a:t>
            </a:r>
            <a:endParaRPr lang="en-IN" dirty="0">
              <a:solidFill>
                <a:prstClr val="black"/>
              </a:solidFill>
              <a:latin typeface="Calibri" panose="020F0502020204030204"/>
            </a:endParaRPr>
          </a:p>
        </p:txBody>
      </p:sp>
      <p:sp>
        <p:nvSpPr>
          <p:cNvPr id="26" name="TextBox 25">
            <a:extLst>
              <a:ext uri="{FF2B5EF4-FFF2-40B4-BE49-F238E27FC236}">
                <a16:creationId xmlns:a16="http://schemas.microsoft.com/office/drawing/2014/main" id="{6E2B6001-B71E-4761-82EF-371D2A5A7289}"/>
              </a:ext>
            </a:extLst>
          </p:cNvPr>
          <p:cNvSpPr txBox="1"/>
          <p:nvPr/>
        </p:nvSpPr>
        <p:spPr>
          <a:xfrm>
            <a:off x="7255565" y="5883965"/>
            <a:ext cx="1928192" cy="369332"/>
          </a:xfrm>
          <a:prstGeom prst="rect">
            <a:avLst/>
          </a:prstGeom>
          <a:noFill/>
        </p:spPr>
        <p:txBody>
          <a:bodyPr wrap="square" rtlCol="0">
            <a:spAutoFit/>
          </a:bodyPr>
          <a:lstStyle/>
          <a:p>
            <a:pPr defTabSz="914377"/>
            <a:r>
              <a:rPr lang="en-US" dirty="0">
                <a:solidFill>
                  <a:prstClr val="black"/>
                </a:solidFill>
                <a:latin typeface="Calibri" panose="020F0502020204030204"/>
              </a:rPr>
              <a:t>ME CLUSTER</a:t>
            </a:r>
            <a:endParaRPr lang="en-IN" dirty="0">
              <a:solidFill>
                <a:prstClr val="black"/>
              </a:solidFill>
              <a:latin typeface="Calibri" panose="020F0502020204030204"/>
            </a:endParaRPr>
          </a:p>
        </p:txBody>
      </p:sp>
    </p:spTree>
    <p:extLst>
      <p:ext uri="{BB962C8B-B14F-4D97-AF65-F5344CB8AC3E}">
        <p14:creationId xmlns:p14="http://schemas.microsoft.com/office/powerpoint/2010/main" val="379357176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C08521-2CB5-4BBA-A97D-9A6FA69E9B14}"/>
              </a:ext>
            </a:extLst>
          </p:cNvPr>
          <p:cNvSpPr txBox="1">
            <a:spLocks/>
          </p:cNvSpPr>
          <p:nvPr/>
        </p:nvSpPr>
        <p:spPr bwMode="auto">
          <a:xfrm>
            <a:off x="556801" y="366190"/>
            <a:ext cx="11078399" cy="5675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000" b="0" kern="1200">
                <a:solidFill>
                  <a:schemeClr val="tx1"/>
                </a:solidFill>
                <a:latin typeface="+mj-lt"/>
                <a:ea typeface="Nokia Pure Headline Ultra Light" panose="020B0204020202020204" pitchFamily="34" charset="0"/>
                <a:cs typeface="Arial"/>
              </a:defRPr>
            </a:lvl1pPr>
            <a:lvl2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2pPr>
            <a:lvl3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3pPr>
            <a:lvl4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4pPr>
            <a:lvl5pPr algn="l" defTabSz="457200" rtl="0" eaLnBrk="1" fontAlgn="base" hangingPunct="1">
              <a:spcBef>
                <a:spcPct val="0"/>
              </a:spcBef>
              <a:spcAft>
                <a:spcPct val="0"/>
              </a:spcAft>
              <a:defRPr sz="4400" b="1">
                <a:solidFill>
                  <a:schemeClr val="tx1"/>
                </a:solidFill>
                <a:latin typeface="Arial" charset="0"/>
                <a:ea typeface="ヒラギノ角ゴ Pro W3" charset="0"/>
                <a:cs typeface="Arial" pitchFamily="34" charset="0"/>
              </a:defRPr>
            </a:lvl5pPr>
            <a:lvl6pPr marL="457200" algn="l" defTabSz="457200" rtl="0" eaLnBrk="1" fontAlgn="base" hangingPunct="1">
              <a:spcBef>
                <a:spcPct val="0"/>
              </a:spcBef>
              <a:spcAft>
                <a:spcPct val="0"/>
              </a:spcAft>
              <a:defRPr b="1">
                <a:solidFill>
                  <a:schemeClr val="bg2"/>
                </a:solidFill>
                <a:latin typeface="Arial" charset="0"/>
                <a:ea typeface="ヒラギノ角ゴ Pro W3" charset="0"/>
              </a:defRPr>
            </a:lvl6pPr>
            <a:lvl7pPr marL="914400" algn="l" defTabSz="457200" rtl="0" eaLnBrk="1" fontAlgn="base" hangingPunct="1">
              <a:spcBef>
                <a:spcPct val="0"/>
              </a:spcBef>
              <a:spcAft>
                <a:spcPct val="0"/>
              </a:spcAft>
              <a:defRPr b="1">
                <a:solidFill>
                  <a:schemeClr val="bg2"/>
                </a:solidFill>
                <a:latin typeface="Arial" charset="0"/>
                <a:ea typeface="ヒラギノ角ゴ Pro W3" charset="0"/>
              </a:defRPr>
            </a:lvl7pPr>
            <a:lvl8pPr marL="1371600" algn="l" defTabSz="457200" rtl="0" eaLnBrk="1" fontAlgn="base" hangingPunct="1">
              <a:spcBef>
                <a:spcPct val="0"/>
              </a:spcBef>
              <a:spcAft>
                <a:spcPct val="0"/>
              </a:spcAft>
              <a:defRPr b="1">
                <a:solidFill>
                  <a:schemeClr val="bg2"/>
                </a:solidFill>
                <a:latin typeface="Arial" charset="0"/>
                <a:ea typeface="ヒラギノ角ゴ Pro W3" charset="0"/>
              </a:defRPr>
            </a:lvl8pPr>
            <a:lvl9pPr marL="1828800" algn="l" defTabSz="457200" rtl="0" eaLnBrk="1" fontAlgn="base" hangingPunct="1">
              <a:spcBef>
                <a:spcPct val="0"/>
              </a:spcBef>
              <a:spcAft>
                <a:spcPct val="0"/>
              </a:spcAft>
              <a:defRPr b="1">
                <a:solidFill>
                  <a:schemeClr val="bg2"/>
                </a:solidFill>
                <a:latin typeface="Arial" charset="0"/>
                <a:ea typeface="ヒラギノ角ゴ Pro W3" charset="0"/>
              </a:defRPr>
            </a:lvl9pPr>
          </a:lstStyle>
          <a:p>
            <a:r>
              <a:rPr lang="en-US" sz="2667" dirty="0"/>
              <a:t>Distributed System - E2E Call Flow</a:t>
            </a:r>
            <a:endParaRPr lang="en-IN" sz="2667" dirty="0"/>
          </a:p>
        </p:txBody>
      </p:sp>
      <p:sp>
        <p:nvSpPr>
          <p:cNvPr id="7" name="Rectangle 6">
            <a:extLst>
              <a:ext uri="{FF2B5EF4-FFF2-40B4-BE49-F238E27FC236}">
                <a16:creationId xmlns:a16="http://schemas.microsoft.com/office/drawing/2014/main" id="{CCBED37D-58A0-437B-BF63-6947FACF8101}"/>
              </a:ext>
            </a:extLst>
          </p:cNvPr>
          <p:cNvSpPr/>
          <p:nvPr/>
        </p:nvSpPr>
        <p:spPr>
          <a:xfrm>
            <a:off x="172722" y="2766219"/>
            <a:ext cx="1689653" cy="1325563"/>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ME-IOHD</a:t>
            </a:r>
            <a:endParaRPr lang="en-IN"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EC4CB603-0874-42E4-8346-7F44C5F89132}"/>
              </a:ext>
            </a:extLst>
          </p:cNvPr>
          <p:cNvSpPr/>
          <p:nvPr/>
        </p:nvSpPr>
        <p:spPr>
          <a:xfrm>
            <a:off x="2593053" y="2545729"/>
            <a:ext cx="1918536" cy="1325563"/>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 Charging Node</a:t>
            </a:r>
          </a:p>
          <a:p>
            <a:pPr algn="ctr" defTabSz="914377"/>
            <a:endParaRPr lang="en-US" dirty="0">
              <a:solidFill>
                <a:prstClr val="white"/>
              </a:solidFill>
              <a:latin typeface="Calibri" panose="020F0502020204030204"/>
            </a:endParaRPr>
          </a:p>
          <a:p>
            <a:pPr algn="ctr" defTabSz="914377"/>
            <a:endParaRPr lang="en-IN"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D1DD3192-5121-42B8-82F8-5829F93804E0}"/>
              </a:ext>
            </a:extLst>
          </p:cNvPr>
          <p:cNvSpPr/>
          <p:nvPr/>
        </p:nvSpPr>
        <p:spPr>
          <a:xfrm>
            <a:off x="5181599" y="2877895"/>
            <a:ext cx="1131884" cy="91440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ME-IOHO</a:t>
            </a:r>
            <a:endParaRPr lang="en-IN" dirty="0">
              <a:solidFill>
                <a:prstClr val="white"/>
              </a:solidFill>
              <a:latin typeface="Calibri" panose="020F0502020204030204"/>
            </a:endParaRPr>
          </a:p>
        </p:txBody>
      </p:sp>
      <p:sp>
        <p:nvSpPr>
          <p:cNvPr id="10" name="Rectangle 9">
            <a:extLst>
              <a:ext uri="{FF2B5EF4-FFF2-40B4-BE49-F238E27FC236}">
                <a16:creationId xmlns:a16="http://schemas.microsoft.com/office/drawing/2014/main" id="{108C69E8-3DD2-4CC7-8268-C3285D9C64CE}"/>
              </a:ext>
            </a:extLst>
          </p:cNvPr>
          <p:cNvSpPr/>
          <p:nvPr/>
        </p:nvSpPr>
        <p:spPr>
          <a:xfrm>
            <a:off x="6250168" y="1620849"/>
            <a:ext cx="4392497" cy="1092271"/>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ComSVC0</a:t>
            </a:r>
            <a:endParaRPr lang="en-IN"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9439711D-FEDA-4967-9AF9-AC4B988C13F4}"/>
              </a:ext>
            </a:extLst>
          </p:cNvPr>
          <p:cNvSpPr/>
          <p:nvPr/>
        </p:nvSpPr>
        <p:spPr>
          <a:xfrm>
            <a:off x="6243541" y="3761516"/>
            <a:ext cx="4890052" cy="914400"/>
          </a:xfrm>
          <a:prstGeom prst="rect">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ComSVC1</a:t>
            </a:r>
            <a:endParaRPr lang="en-IN" dirty="0">
              <a:solidFill>
                <a:prstClr val="white"/>
              </a:solidFill>
              <a:latin typeface="Calibri" panose="020F0502020204030204"/>
            </a:endParaRPr>
          </a:p>
        </p:txBody>
      </p:sp>
      <p:sp>
        <p:nvSpPr>
          <p:cNvPr id="12" name="Rectangle 11">
            <a:extLst>
              <a:ext uri="{FF2B5EF4-FFF2-40B4-BE49-F238E27FC236}">
                <a16:creationId xmlns:a16="http://schemas.microsoft.com/office/drawing/2014/main" id="{5C231DCC-85F9-47DE-875F-257C30EA80F5}"/>
              </a:ext>
            </a:extLst>
          </p:cNvPr>
          <p:cNvSpPr/>
          <p:nvPr/>
        </p:nvSpPr>
        <p:spPr>
          <a:xfrm>
            <a:off x="9105822" y="1714071"/>
            <a:ext cx="1272209" cy="785192"/>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000000"/>
                </a:solidFill>
                <a:latin typeface="Calibri" panose="020F0502020204030204"/>
              </a:rPr>
              <a:t>SPS NS Container</a:t>
            </a:r>
            <a:endParaRPr lang="en-IN" dirty="0">
              <a:solidFill>
                <a:srgbClr val="000000"/>
              </a:solidFill>
              <a:latin typeface="Calibri" panose="020F0502020204030204"/>
            </a:endParaRPr>
          </a:p>
        </p:txBody>
      </p:sp>
      <p:sp>
        <p:nvSpPr>
          <p:cNvPr id="13" name="Rectangle 12">
            <a:extLst>
              <a:ext uri="{FF2B5EF4-FFF2-40B4-BE49-F238E27FC236}">
                <a16:creationId xmlns:a16="http://schemas.microsoft.com/office/drawing/2014/main" id="{6AACA45E-93FA-4804-A0C4-C78F9D03DBCD}"/>
              </a:ext>
            </a:extLst>
          </p:cNvPr>
          <p:cNvSpPr/>
          <p:nvPr/>
        </p:nvSpPr>
        <p:spPr>
          <a:xfrm>
            <a:off x="9244077" y="3801015"/>
            <a:ext cx="1282147" cy="835403"/>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000000"/>
                </a:solidFill>
                <a:latin typeface="Calibri" panose="020F0502020204030204"/>
              </a:rPr>
              <a:t>SPS NS Container</a:t>
            </a:r>
            <a:endParaRPr lang="en-IN" dirty="0">
              <a:solidFill>
                <a:srgbClr val="000000"/>
              </a:solidFill>
              <a:latin typeface="Calibri" panose="020F0502020204030204"/>
            </a:endParaRPr>
          </a:p>
        </p:txBody>
      </p:sp>
      <p:cxnSp>
        <p:nvCxnSpPr>
          <p:cNvPr id="14" name="Straight Arrow Connector 13">
            <a:extLst>
              <a:ext uri="{FF2B5EF4-FFF2-40B4-BE49-F238E27FC236}">
                <a16:creationId xmlns:a16="http://schemas.microsoft.com/office/drawing/2014/main" id="{28034BA0-0962-43AF-8FCA-AB3FFF183072}"/>
              </a:ext>
            </a:extLst>
          </p:cNvPr>
          <p:cNvCxnSpPr>
            <a:cxnSpLocks/>
            <a:stCxn id="7" idx="3"/>
            <a:endCxn id="8" idx="1"/>
          </p:cNvCxnSpPr>
          <p:nvPr/>
        </p:nvCxnSpPr>
        <p:spPr>
          <a:xfrm flipV="1">
            <a:off x="1862375" y="3208513"/>
            <a:ext cx="730679" cy="220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0F2314-4D42-4144-9C80-862FC6A904E2}"/>
              </a:ext>
            </a:extLst>
          </p:cNvPr>
          <p:cNvCxnSpPr>
            <a:cxnSpLocks/>
          </p:cNvCxnSpPr>
          <p:nvPr/>
        </p:nvCxnSpPr>
        <p:spPr>
          <a:xfrm flipV="1">
            <a:off x="4721089" y="3504193"/>
            <a:ext cx="460513" cy="4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C1693D-DFBB-4920-8ED7-678E9F6A58ED}"/>
              </a:ext>
            </a:extLst>
          </p:cNvPr>
          <p:cNvCxnSpPr>
            <a:cxnSpLocks/>
          </p:cNvCxnSpPr>
          <p:nvPr/>
        </p:nvCxnSpPr>
        <p:spPr>
          <a:xfrm flipV="1">
            <a:off x="6331700" y="2520642"/>
            <a:ext cx="2742589" cy="5675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E1084BA-E46F-46EC-8A4F-7081CF917796}"/>
              </a:ext>
            </a:extLst>
          </p:cNvPr>
          <p:cNvCxnSpPr>
            <a:cxnSpLocks/>
          </p:cNvCxnSpPr>
          <p:nvPr/>
        </p:nvCxnSpPr>
        <p:spPr>
          <a:xfrm>
            <a:off x="6327229" y="3520966"/>
            <a:ext cx="2916849" cy="426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0DF266-127F-44BB-8EF2-8A651F6C271C}"/>
              </a:ext>
            </a:extLst>
          </p:cNvPr>
          <p:cNvSpPr txBox="1"/>
          <p:nvPr/>
        </p:nvSpPr>
        <p:spPr>
          <a:xfrm>
            <a:off x="4772933" y="3515227"/>
            <a:ext cx="324679" cy="1200329"/>
          </a:xfrm>
          <a:prstGeom prst="rect">
            <a:avLst/>
          </a:prstGeom>
          <a:noFill/>
        </p:spPr>
        <p:txBody>
          <a:bodyPr wrap="square" rtlCol="0">
            <a:spAutoFit/>
          </a:bodyPr>
          <a:lstStyle/>
          <a:p>
            <a:pPr defTabSz="914377"/>
            <a:r>
              <a:rPr lang="en-US" dirty="0">
                <a:solidFill>
                  <a:prstClr val="black"/>
                </a:solidFill>
                <a:latin typeface="Calibri" panose="020F0502020204030204"/>
              </a:rPr>
              <a:t>REST</a:t>
            </a:r>
            <a:endParaRPr lang="en-IN" dirty="0">
              <a:solidFill>
                <a:prstClr val="black"/>
              </a:solidFill>
              <a:latin typeface="Calibri" panose="020F0502020204030204"/>
            </a:endParaRPr>
          </a:p>
        </p:txBody>
      </p:sp>
      <p:sp>
        <p:nvSpPr>
          <p:cNvPr id="19" name="TextBox 18">
            <a:extLst>
              <a:ext uri="{FF2B5EF4-FFF2-40B4-BE49-F238E27FC236}">
                <a16:creationId xmlns:a16="http://schemas.microsoft.com/office/drawing/2014/main" id="{56F07E26-1DB6-431C-9DEF-495E59FF088C}"/>
              </a:ext>
            </a:extLst>
          </p:cNvPr>
          <p:cNvSpPr txBox="1"/>
          <p:nvPr/>
        </p:nvSpPr>
        <p:spPr>
          <a:xfrm rot="20748918">
            <a:off x="6927574" y="2753140"/>
            <a:ext cx="1620079" cy="338554"/>
          </a:xfrm>
          <a:prstGeom prst="rect">
            <a:avLst/>
          </a:prstGeom>
          <a:noFill/>
        </p:spPr>
        <p:txBody>
          <a:bodyPr wrap="square" rtlCol="0">
            <a:spAutoFit/>
          </a:bodyPr>
          <a:lstStyle/>
          <a:p>
            <a:pPr defTabSz="914377"/>
            <a:r>
              <a:rPr lang="en-US" sz="1600" dirty="0">
                <a:solidFill>
                  <a:prstClr val="black"/>
                </a:solidFill>
                <a:latin typeface="Calibri" panose="020F0502020204030204"/>
              </a:rPr>
              <a:t>Call Execution</a:t>
            </a:r>
            <a:endParaRPr lang="en-IN" sz="1600" dirty="0">
              <a:solidFill>
                <a:prstClr val="black"/>
              </a:solidFill>
              <a:latin typeface="Calibri" panose="020F0502020204030204"/>
            </a:endParaRPr>
          </a:p>
        </p:txBody>
      </p:sp>
      <p:sp>
        <p:nvSpPr>
          <p:cNvPr id="20" name="TextBox 19">
            <a:extLst>
              <a:ext uri="{FF2B5EF4-FFF2-40B4-BE49-F238E27FC236}">
                <a16:creationId xmlns:a16="http://schemas.microsoft.com/office/drawing/2014/main" id="{3B59C573-409C-48E5-A4C3-BB16C0FB36EE}"/>
              </a:ext>
            </a:extLst>
          </p:cNvPr>
          <p:cNvSpPr txBox="1"/>
          <p:nvPr/>
        </p:nvSpPr>
        <p:spPr>
          <a:xfrm rot="374875">
            <a:off x="7152957" y="3405075"/>
            <a:ext cx="1507091" cy="338554"/>
          </a:xfrm>
          <a:prstGeom prst="rect">
            <a:avLst/>
          </a:prstGeom>
          <a:noFill/>
        </p:spPr>
        <p:txBody>
          <a:bodyPr wrap="square" rtlCol="0">
            <a:spAutoFit/>
          </a:bodyPr>
          <a:lstStyle/>
          <a:p>
            <a:pPr defTabSz="914377"/>
            <a:r>
              <a:rPr lang="en-US" sz="1600" dirty="0">
                <a:solidFill>
                  <a:prstClr val="black"/>
                </a:solidFill>
                <a:latin typeface="Calibri" panose="020F0502020204030204"/>
              </a:rPr>
              <a:t>Call Execution</a:t>
            </a:r>
            <a:endParaRPr lang="en-IN" sz="1600" dirty="0">
              <a:solidFill>
                <a:prstClr val="black"/>
              </a:solidFill>
              <a:latin typeface="Calibri" panose="020F0502020204030204"/>
            </a:endParaRPr>
          </a:p>
        </p:txBody>
      </p:sp>
      <p:sp>
        <p:nvSpPr>
          <p:cNvPr id="21" name="Rectangle 20">
            <a:extLst>
              <a:ext uri="{FF2B5EF4-FFF2-40B4-BE49-F238E27FC236}">
                <a16:creationId xmlns:a16="http://schemas.microsoft.com/office/drawing/2014/main" id="{B549AB29-9C5A-401F-BCB0-3F1EFADC56CB}"/>
              </a:ext>
            </a:extLst>
          </p:cNvPr>
          <p:cNvSpPr/>
          <p:nvPr/>
        </p:nvSpPr>
        <p:spPr>
          <a:xfrm>
            <a:off x="2858096" y="3283139"/>
            <a:ext cx="1901091" cy="51569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srgbClr val="000000"/>
                </a:solidFill>
                <a:latin typeface="Calibri" panose="020F0502020204030204"/>
              </a:rPr>
              <a:t>Notification Client</a:t>
            </a:r>
            <a:endParaRPr lang="en-IN" dirty="0">
              <a:solidFill>
                <a:srgbClr val="000000"/>
              </a:solidFill>
              <a:latin typeface="Calibri" panose="020F0502020204030204"/>
            </a:endParaRPr>
          </a:p>
        </p:txBody>
      </p:sp>
      <p:sp>
        <p:nvSpPr>
          <p:cNvPr id="22" name="Rectangle 21">
            <a:extLst>
              <a:ext uri="{FF2B5EF4-FFF2-40B4-BE49-F238E27FC236}">
                <a16:creationId xmlns:a16="http://schemas.microsoft.com/office/drawing/2014/main" id="{0FCA53A0-BB67-4B47-AD6F-0979BCE89AC2}"/>
              </a:ext>
            </a:extLst>
          </p:cNvPr>
          <p:cNvSpPr/>
          <p:nvPr/>
        </p:nvSpPr>
        <p:spPr>
          <a:xfrm>
            <a:off x="11000846" y="1987477"/>
            <a:ext cx="781879" cy="407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TCP</a:t>
            </a:r>
            <a:endParaRPr lang="en-IN"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4F67AF19-93A6-4274-9C5F-4094C067C777}"/>
              </a:ext>
            </a:extLst>
          </p:cNvPr>
          <p:cNvSpPr/>
          <p:nvPr/>
        </p:nvSpPr>
        <p:spPr>
          <a:xfrm>
            <a:off x="9563725" y="4964236"/>
            <a:ext cx="1085836" cy="4375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EMAIL</a:t>
            </a:r>
            <a:endParaRPr lang="en-IN" dirty="0">
              <a:solidFill>
                <a:prstClr val="white"/>
              </a:solidFill>
              <a:latin typeface="Calibri" panose="020F0502020204030204"/>
            </a:endParaRPr>
          </a:p>
        </p:txBody>
      </p:sp>
      <p:cxnSp>
        <p:nvCxnSpPr>
          <p:cNvPr id="24" name="Straight Arrow Connector 23">
            <a:extLst>
              <a:ext uri="{FF2B5EF4-FFF2-40B4-BE49-F238E27FC236}">
                <a16:creationId xmlns:a16="http://schemas.microsoft.com/office/drawing/2014/main" id="{E9038887-F948-4B19-9D81-C77B5A391942}"/>
              </a:ext>
            </a:extLst>
          </p:cNvPr>
          <p:cNvCxnSpPr>
            <a:cxnSpLocks/>
          </p:cNvCxnSpPr>
          <p:nvPr/>
        </p:nvCxnSpPr>
        <p:spPr>
          <a:xfrm>
            <a:off x="10579876" y="1718246"/>
            <a:ext cx="564065" cy="26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B09C4F2-81F2-423E-8832-B4ABE1C72243}"/>
              </a:ext>
            </a:extLst>
          </p:cNvPr>
          <p:cNvCxnSpPr>
            <a:cxnSpLocks/>
          </p:cNvCxnSpPr>
          <p:nvPr/>
        </p:nvCxnSpPr>
        <p:spPr>
          <a:xfrm>
            <a:off x="10642664" y="2544881"/>
            <a:ext cx="440403" cy="25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336114B-BBC1-41DA-96B1-EC3ADE5B4101}"/>
              </a:ext>
            </a:extLst>
          </p:cNvPr>
          <p:cNvSpPr/>
          <p:nvPr/>
        </p:nvSpPr>
        <p:spPr>
          <a:xfrm>
            <a:off x="11000846" y="4943145"/>
            <a:ext cx="912516" cy="458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TCP</a:t>
            </a:r>
            <a:endParaRPr lang="en-IN"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F56C7B88-8B1A-4E09-BBE7-1C8C913BC5A7}"/>
              </a:ext>
            </a:extLst>
          </p:cNvPr>
          <p:cNvSpPr/>
          <p:nvPr/>
        </p:nvSpPr>
        <p:spPr>
          <a:xfrm>
            <a:off x="10907716" y="2829133"/>
            <a:ext cx="892485" cy="377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dirty="0">
                <a:solidFill>
                  <a:prstClr val="white"/>
                </a:solidFill>
                <a:latin typeface="Calibri" panose="020F0502020204030204"/>
              </a:rPr>
              <a:t>EMAIL</a:t>
            </a:r>
            <a:endParaRPr lang="en-IN" dirty="0">
              <a:solidFill>
                <a:prstClr val="white"/>
              </a:solidFill>
              <a:latin typeface="Calibri" panose="020F0502020204030204"/>
            </a:endParaRPr>
          </a:p>
        </p:txBody>
      </p:sp>
      <p:cxnSp>
        <p:nvCxnSpPr>
          <p:cNvPr id="28" name="Straight Arrow Connector 27">
            <a:extLst>
              <a:ext uri="{FF2B5EF4-FFF2-40B4-BE49-F238E27FC236}">
                <a16:creationId xmlns:a16="http://schemas.microsoft.com/office/drawing/2014/main" id="{604D231A-8CE5-4596-9CC6-B6C16B8D58DC}"/>
              </a:ext>
            </a:extLst>
          </p:cNvPr>
          <p:cNvCxnSpPr/>
          <p:nvPr/>
        </p:nvCxnSpPr>
        <p:spPr>
          <a:xfrm>
            <a:off x="10258621" y="4706695"/>
            <a:ext cx="78076" cy="226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4F7E372-53E9-47C0-939D-EC76300AA6F3}"/>
              </a:ext>
            </a:extLst>
          </p:cNvPr>
          <p:cNvCxnSpPr>
            <a:cxnSpLocks/>
          </p:cNvCxnSpPr>
          <p:nvPr/>
        </p:nvCxnSpPr>
        <p:spPr>
          <a:xfrm>
            <a:off x="11000846" y="4675916"/>
            <a:ext cx="143095" cy="257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88991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96AD-2A98-4EAC-BB20-84ECA0245FAF}"/>
              </a:ext>
            </a:extLst>
          </p:cNvPr>
          <p:cNvSpPr>
            <a:spLocks noGrp="1"/>
          </p:cNvSpPr>
          <p:nvPr>
            <p:ph type="title"/>
          </p:nvPr>
        </p:nvSpPr>
        <p:spPr>
          <a:xfrm>
            <a:off x="571500" y="365126"/>
            <a:ext cx="11049000" cy="528253"/>
          </a:xfrm>
          <a:noFill/>
          <a:ln w="9525">
            <a:noFill/>
            <a:miter lim="800000"/>
            <a:headEnd/>
            <a:tailEnd/>
          </a:ln>
        </p:spPr>
        <p:txBody>
          <a:bodyPr vert="horz" wrap="square" lIns="0" tIns="0" rIns="0" bIns="0" numCol="1" rtlCol="0" anchor="t" anchorCtr="0" compatLnSpc="1">
            <a:prstTxWarp prst="textNoShape">
              <a:avLst/>
            </a:prstTxWarp>
            <a:normAutofit fontScale="90000"/>
          </a:bodyPr>
          <a:lstStyle/>
          <a:p>
            <a:r>
              <a:rPr lang="en-US" dirty="0"/>
              <a:t>NS – E2E Email Call Prerequisites</a:t>
            </a:r>
            <a:endParaRPr lang="en-IN" dirty="0"/>
          </a:p>
        </p:txBody>
      </p:sp>
      <p:sp>
        <p:nvSpPr>
          <p:cNvPr id="3" name="Content Placeholder 2">
            <a:extLst>
              <a:ext uri="{FF2B5EF4-FFF2-40B4-BE49-F238E27FC236}">
                <a16:creationId xmlns:a16="http://schemas.microsoft.com/office/drawing/2014/main" id="{9792565E-4431-4FC7-95E3-6D9CDAA16626}"/>
              </a:ext>
            </a:extLst>
          </p:cNvPr>
          <p:cNvSpPr>
            <a:spLocks noGrp="1"/>
          </p:cNvSpPr>
          <p:nvPr>
            <p:ph idx="1"/>
          </p:nvPr>
        </p:nvSpPr>
        <p:spPr>
          <a:xfrm>
            <a:off x="838200" y="1123123"/>
            <a:ext cx="10515600" cy="5133355"/>
          </a:xfrm>
        </p:spPr>
        <p:txBody>
          <a:bodyPr/>
          <a:lstStyle/>
          <a:p>
            <a:pPr>
              <a:buFont typeface="Arial" panose="020B0604020202020204" pitchFamily="34" charset="0"/>
              <a:buChar char="•"/>
            </a:pPr>
            <a:r>
              <a:rPr lang="en-US" sz="1867" dirty="0"/>
              <a:t>Create Email Server Entity</a:t>
            </a:r>
          </a:p>
          <a:p>
            <a:pPr>
              <a:buFont typeface="Arial" panose="020B0604020202020204" pitchFamily="34" charset="0"/>
              <a:buChar char="•"/>
            </a:pPr>
            <a:r>
              <a:rPr lang="en-US" sz="1867" dirty="0"/>
              <a:t>Create Notification Profile</a:t>
            </a:r>
          </a:p>
          <a:p>
            <a:pPr>
              <a:buFont typeface="Arial" panose="020B0604020202020204" pitchFamily="34" charset="0"/>
              <a:buChar char="•"/>
            </a:pPr>
            <a:r>
              <a:rPr lang="en-US" sz="1867" dirty="0"/>
              <a:t>Create Notification Template</a:t>
            </a:r>
          </a:p>
          <a:p>
            <a:pPr>
              <a:buFont typeface="Arial" panose="020B0604020202020204" pitchFamily="34" charset="0"/>
              <a:buChar char="•"/>
            </a:pPr>
            <a:r>
              <a:rPr lang="en-US" sz="1867" dirty="0"/>
              <a:t>Create Device</a:t>
            </a:r>
          </a:p>
          <a:p>
            <a:pPr>
              <a:buFont typeface="Arial" panose="020B0604020202020204" pitchFamily="34" charset="0"/>
              <a:buChar char="•"/>
            </a:pPr>
            <a:r>
              <a:rPr lang="en-US" sz="1867" dirty="0"/>
              <a:t>Create User</a:t>
            </a:r>
            <a:endParaRPr lang="en-IN" sz="1867" dirty="0"/>
          </a:p>
        </p:txBody>
      </p:sp>
    </p:spTree>
    <p:extLst>
      <p:ext uri="{BB962C8B-B14F-4D97-AF65-F5344CB8AC3E}">
        <p14:creationId xmlns:p14="http://schemas.microsoft.com/office/powerpoint/2010/main" val="30123608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0B68B3-2F10-4C68-9641-31D523F6CB35}"/>
              </a:ext>
            </a:extLst>
          </p:cNvPr>
          <p:cNvSpPr>
            <a:spLocks noGrp="1"/>
          </p:cNvSpPr>
          <p:nvPr>
            <p:ph type="body" sz="quarter" idx="12"/>
          </p:nvPr>
        </p:nvSpPr>
        <p:spPr/>
        <p:txBody>
          <a:bodyPr/>
          <a:lstStyle/>
          <a:p>
            <a:r>
              <a:rPr lang="en-US" dirty="0"/>
              <a:t>Create Email Server</a:t>
            </a:r>
            <a:endParaRPr lang="en-IN" dirty="0"/>
          </a:p>
        </p:txBody>
      </p:sp>
      <p:pic>
        <p:nvPicPr>
          <p:cNvPr id="6" name="Picture 5">
            <a:extLst>
              <a:ext uri="{FF2B5EF4-FFF2-40B4-BE49-F238E27FC236}">
                <a16:creationId xmlns:a16="http://schemas.microsoft.com/office/drawing/2014/main" id="{71175DF6-F5E3-465B-BA3E-857E657EA7A4}"/>
              </a:ext>
            </a:extLst>
          </p:cNvPr>
          <p:cNvPicPr>
            <a:picLocks noChangeAspect="1"/>
          </p:cNvPicPr>
          <p:nvPr/>
        </p:nvPicPr>
        <p:blipFill>
          <a:blip r:embed="rId2"/>
          <a:stretch>
            <a:fillRect/>
          </a:stretch>
        </p:blipFill>
        <p:spPr>
          <a:xfrm>
            <a:off x="556802" y="1119554"/>
            <a:ext cx="11078399" cy="4618892"/>
          </a:xfrm>
          <a:prstGeom prst="rect">
            <a:avLst/>
          </a:prstGeom>
        </p:spPr>
      </p:pic>
    </p:spTree>
    <p:extLst>
      <p:ext uri="{BB962C8B-B14F-4D97-AF65-F5344CB8AC3E}">
        <p14:creationId xmlns:p14="http://schemas.microsoft.com/office/powerpoint/2010/main" val="38570506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3ACE94C-4204-4C37-B117-3ED96D6345E4}"/>
              </a:ext>
            </a:extLst>
          </p:cNvPr>
          <p:cNvSpPr>
            <a:spLocks noGrp="1"/>
          </p:cNvSpPr>
          <p:nvPr>
            <p:ph type="body" sz="quarter" idx="12"/>
          </p:nvPr>
        </p:nvSpPr>
        <p:spPr/>
        <p:txBody>
          <a:bodyPr/>
          <a:lstStyle/>
          <a:p>
            <a:r>
              <a:rPr lang="en-US" dirty="0"/>
              <a:t>Create Notification Profile</a:t>
            </a:r>
            <a:endParaRPr lang="en-IN" dirty="0"/>
          </a:p>
        </p:txBody>
      </p:sp>
      <p:pic>
        <p:nvPicPr>
          <p:cNvPr id="6" name="Picture 5">
            <a:extLst>
              <a:ext uri="{FF2B5EF4-FFF2-40B4-BE49-F238E27FC236}">
                <a16:creationId xmlns:a16="http://schemas.microsoft.com/office/drawing/2014/main" id="{5B76488F-D52C-4790-8A18-7C04D16D4419}"/>
              </a:ext>
            </a:extLst>
          </p:cNvPr>
          <p:cNvPicPr>
            <a:picLocks noChangeAspect="1"/>
          </p:cNvPicPr>
          <p:nvPr/>
        </p:nvPicPr>
        <p:blipFill>
          <a:blip r:embed="rId2"/>
          <a:stretch>
            <a:fillRect/>
          </a:stretch>
        </p:blipFill>
        <p:spPr>
          <a:xfrm>
            <a:off x="556800" y="1144405"/>
            <a:ext cx="11078400" cy="4569191"/>
          </a:xfrm>
          <a:prstGeom prst="rect">
            <a:avLst/>
          </a:prstGeom>
        </p:spPr>
      </p:pic>
    </p:spTree>
    <p:extLst>
      <p:ext uri="{BB962C8B-B14F-4D97-AF65-F5344CB8AC3E}">
        <p14:creationId xmlns:p14="http://schemas.microsoft.com/office/powerpoint/2010/main" val="235400954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30811C-CE6D-439E-AB5C-2BE17BE7B378}"/>
              </a:ext>
            </a:extLst>
          </p:cNvPr>
          <p:cNvPicPr>
            <a:picLocks noChangeAspect="1"/>
          </p:cNvPicPr>
          <p:nvPr/>
        </p:nvPicPr>
        <p:blipFill>
          <a:blip r:embed="rId2"/>
          <a:stretch>
            <a:fillRect/>
          </a:stretch>
        </p:blipFill>
        <p:spPr>
          <a:xfrm>
            <a:off x="6096002" y="2840368"/>
            <a:ext cx="5539199" cy="3315264"/>
          </a:xfrm>
          <a:prstGeom prst="rect">
            <a:avLst/>
          </a:prstGeom>
          <a:noFill/>
        </p:spPr>
      </p:pic>
      <p:pic>
        <p:nvPicPr>
          <p:cNvPr id="6" name="Picture 5">
            <a:extLst>
              <a:ext uri="{FF2B5EF4-FFF2-40B4-BE49-F238E27FC236}">
                <a16:creationId xmlns:a16="http://schemas.microsoft.com/office/drawing/2014/main" id="{33F64811-1D07-451A-8D96-705ECF6CCC95}"/>
              </a:ext>
            </a:extLst>
          </p:cNvPr>
          <p:cNvPicPr>
            <a:picLocks noChangeAspect="1"/>
          </p:cNvPicPr>
          <p:nvPr/>
        </p:nvPicPr>
        <p:blipFill rotWithShape="1">
          <a:blip r:embed="rId3"/>
          <a:srcRect b="14128"/>
          <a:stretch/>
        </p:blipFill>
        <p:spPr>
          <a:xfrm>
            <a:off x="556801" y="1080540"/>
            <a:ext cx="5539199" cy="2846883"/>
          </a:xfrm>
          <a:prstGeom prst="rect">
            <a:avLst/>
          </a:prstGeom>
          <a:noFill/>
        </p:spPr>
      </p:pic>
      <p:sp>
        <p:nvSpPr>
          <p:cNvPr id="4" name="Text Placeholder 3">
            <a:extLst>
              <a:ext uri="{FF2B5EF4-FFF2-40B4-BE49-F238E27FC236}">
                <a16:creationId xmlns:a16="http://schemas.microsoft.com/office/drawing/2014/main" id="{84A6C290-F63D-44A7-8BD7-EAFAE23E7536}"/>
              </a:ext>
            </a:extLst>
          </p:cNvPr>
          <p:cNvSpPr>
            <a:spLocks noGrp="1"/>
          </p:cNvSpPr>
          <p:nvPr>
            <p:ph type="title"/>
          </p:nvPr>
        </p:nvSpPr>
        <p:spPr>
          <a:xfrm>
            <a:off x="556800" y="372332"/>
            <a:ext cx="10886283" cy="412800"/>
          </a:xfrm>
        </p:spPr>
        <p:txBody>
          <a:bodyPr wrap="square" anchor="t">
            <a:normAutofit fontScale="90000"/>
          </a:bodyPr>
          <a:lstStyle/>
          <a:p>
            <a:r>
              <a:rPr lang="en-US" dirty="0"/>
              <a:t>Create Notification Template</a:t>
            </a:r>
            <a:endParaRPr lang="en-IN" dirty="0"/>
          </a:p>
        </p:txBody>
      </p:sp>
    </p:spTree>
    <p:extLst>
      <p:ext uri="{BB962C8B-B14F-4D97-AF65-F5344CB8AC3E}">
        <p14:creationId xmlns:p14="http://schemas.microsoft.com/office/powerpoint/2010/main" val="245847498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7588D7-7C3F-4D7F-9E95-A4B61ECB4309}"/>
              </a:ext>
            </a:extLst>
          </p:cNvPr>
          <p:cNvPicPr>
            <a:picLocks noChangeAspect="1"/>
          </p:cNvPicPr>
          <p:nvPr/>
        </p:nvPicPr>
        <p:blipFill rotWithShape="1">
          <a:blip r:embed="rId2"/>
          <a:srcRect r="22913" b="6158"/>
          <a:stretch/>
        </p:blipFill>
        <p:spPr>
          <a:xfrm>
            <a:off x="556800" y="1019657"/>
            <a:ext cx="5129469" cy="2993688"/>
          </a:xfrm>
          <a:prstGeom prst="rect">
            <a:avLst/>
          </a:prstGeom>
          <a:noFill/>
        </p:spPr>
      </p:pic>
      <p:pic>
        <p:nvPicPr>
          <p:cNvPr id="7" name="Picture 6">
            <a:extLst>
              <a:ext uri="{FF2B5EF4-FFF2-40B4-BE49-F238E27FC236}">
                <a16:creationId xmlns:a16="http://schemas.microsoft.com/office/drawing/2014/main" id="{113955D1-2547-4C1A-A775-1A154ACBA53B}"/>
              </a:ext>
            </a:extLst>
          </p:cNvPr>
          <p:cNvPicPr>
            <a:picLocks noChangeAspect="1"/>
          </p:cNvPicPr>
          <p:nvPr/>
        </p:nvPicPr>
        <p:blipFill>
          <a:blip r:embed="rId3"/>
          <a:stretch>
            <a:fillRect/>
          </a:stretch>
        </p:blipFill>
        <p:spPr>
          <a:xfrm>
            <a:off x="5703557" y="3429000"/>
            <a:ext cx="5931644" cy="2906504"/>
          </a:xfrm>
          <a:prstGeom prst="rect">
            <a:avLst/>
          </a:prstGeom>
          <a:noFill/>
        </p:spPr>
      </p:pic>
      <p:sp>
        <p:nvSpPr>
          <p:cNvPr id="4" name="Text Placeholder 3">
            <a:extLst>
              <a:ext uri="{FF2B5EF4-FFF2-40B4-BE49-F238E27FC236}">
                <a16:creationId xmlns:a16="http://schemas.microsoft.com/office/drawing/2014/main" id="{1CF12423-0666-41A2-A427-8C8A73718C08}"/>
              </a:ext>
            </a:extLst>
          </p:cNvPr>
          <p:cNvSpPr>
            <a:spLocks noGrp="1"/>
          </p:cNvSpPr>
          <p:nvPr>
            <p:ph type="title"/>
          </p:nvPr>
        </p:nvSpPr>
        <p:spPr>
          <a:xfrm>
            <a:off x="556800" y="372332"/>
            <a:ext cx="11078400" cy="412800"/>
          </a:xfrm>
        </p:spPr>
        <p:txBody>
          <a:bodyPr wrap="square" anchor="t">
            <a:normAutofit fontScale="90000"/>
          </a:bodyPr>
          <a:lstStyle/>
          <a:p>
            <a:r>
              <a:rPr lang="en-US" dirty="0"/>
              <a:t>Create Device</a:t>
            </a:r>
            <a:endParaRPr lang="en-IN" dirty="0"/>
          </a:p>
        </p:txBody>
      </p:sp>
    </p:spTree>
    <p:extLst>
      <p:ext uri="{BB962C8B-B14F-4D97-AF65-F5344CB8AC3E}">
        <p14:creationId xmlns:p14="http://schemas.microsoft.com/office/powerpoint/2010/main" val="254913314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10841D2-87B3-4C18-9C89-F6A1B8230978}"/>
              </a:ext>
            </a:extLst>
          </p:cNvPr>
          <p:cNvSpPr>
            <a:spLocks noGrp="1"/>
          </p:cNvSpPr>
          <p:nvPr>
            <p:ph type="body" sz="quarter" idx="12"/>
          </p:nvPr>
        </p:nvSpPr>
        <p:spPr/>
        <p:txBody>
          <a:bodyPr/>
          <a:lstStyle/>
          <a:p>
            <a:r>
              <a:rPr lang="en-US" dirty="0"/>
              <a:t>Create User</a:t>
            </a:r>
            <a:endParaRPr lang="en-IN" dirty="0"/>
          </a:p>
        </p:txBody>
      </p:sp>
      <p:pic>
        <p:nvPicPr>
          <p:cNvPr id="6" name="Picture 5">
            <a:extLst>
              <a:ext uri="{FF2B5EF4-FFF2-40B4-BE49-F238E27FC236}">
                <a16:creationId xmlns:a16="http://schemas.microsoft.com/office/drawing/2014/main" id="{F2BA1C84-1581-4901-92F3-5B449E3D1F11}"/>
              </a:ext>
            </a:extLst>
          </p:cNvPr>
          <p:cNvPicPr>
            <a:picLocks noChangeAspect="1"/>
          </p:cNvPicPr>
          <p:nvPr/>
        </p:nvPicPr>
        <p:blipFill rotWithShape="1">
          <a:blip r:embed="rId2"/>
          <a:srcRect r="9790" b="9054"/>
          <a:stretch/>
        </p:blipFill>
        <p:spPr>
          <a:xfrm>
            <a:off x="556800" y="1097255"/>
            <a:ext cx="5539200" cy="2850155"/>
          </a:xfrm>
          <a:prstGeom prst="rect">
            <a:avLst/>
          </a:prstGeom>
        </p:spPr>
      </p:pic>
      <p:pic>
        <p:nvPicPr>
          <p:cNvPr id="7" name="Picture 6">
            <a:extLst>
              <a:ext uri="{FF2B5EF4-FFF2-40B4-BE49-F238E27FC236}">
                <a16:creationId xmlns:a16="http://schemas.microsoft.com/office/drawing/2014/main" id="{CA5D44F2-8B6D-4FC4-98D5-64A5AC431270}"/>
              </a:ext>
            </a:extLst>
          </p:cNvPr>
          <p:cNvPicPr>
            <a:picLocks noChangeAspect="1"/>
          </p:cNvPicPr>
          <p:nvPr/>
        </p:nvPicPr>
        <p:blipFill rotWithShape="1">
          <a:blip r:embed="rId3"/>
          <a:srcRect r="17986" b="6411"/>
          <a:stretch/>
        </p:blipFill>
        <p:spPr>
          <a:xfrm>
            <a:off x="6096000" y="3692882"/>
            <a:ext cx="5539200" cy="2626012"/>
          </a:xfrm>
          <a:prstGeom prst="rect">
            <a:avLst/>
          </a:prstGeom>
        </p:spPr>
      </p:pic>
    </p:spTree>
    <p:extLst>
      <p:ext uri="{BB962C8B-B14F-4D97-AF65-F5344CB8AC3E}">
        <p14:creationId xmlns:p14="http://schemas.microsoft.com/office/powerpoint/2010/main" val="4185240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80854F9-CF45-45FD-B198-6C5875C596FD}"/>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8AA3BD44-EF3B-49CA-8621-A271D58185EF}"/>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579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A44EE7C-5C3B-438D-B3A2-3C7FE501042F}"/>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6CBB295D-D2A8-4F03-824A-8ED4E1131984}"/>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36966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258667F-A34F-4179-AA42-9F689E17065C}"/>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A67D1A32-B0C8-443D-B4FE-A64DEC345C42}"/>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4135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9F54FCD-C362-4C8F-B915-A017D2323843}"/>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C254BBAB-EEF2-42DC-8DBA-3F1F4A6E6641}"/>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6425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8E28BC0-0B0A-4B77-A6D3-49A02B548471}"/>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15CADE1F-7982-45FB-BE2D-1384B5693C65}"/>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11020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1FC2560-BD4E-422A-BF8B-B19146F344D5}"/>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CA82630E-FD65-4636-934F-A8A2BED64620}"/>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00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CE67F53-9D56-461A-865B-6AF200D16EB6}"/>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6C371A9F-3C71-441B-B19F-A095E18FC026}"/>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8107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6F701-8BB3-4B9F-9EC3-9DB09781B348}"/>
              </a:ext>
            </a:extLst>
          </p:cNvPr>
          <p:cNvPicPr>
            <a:picLocks noChangeAspect="1"/>
          </p:cNvPicPr>
          <p:nvPr/>
        </p:nvPicPr>
        <p:blipFill>
          <a:blip r:embed="rId2"/>
          <a:stretch>
            <a:fillRect/>
          </a:stretch>
        </p:blipFill>
        <p:spPr>
          <a:xfrm>
            <a:off x="2888367" y="1440000"/>
            <a:ext cx="6416647" cy="4747200"/>
          </a:xfrm>
          <a:prstGeom prst="rect">
            <a:avLst/>
          </a:prstGeom>
          <a:noFill/>
        </p:spPr>
      </p:pic>
      <p:sp>
        <p:nvSpPr>
          <p:cNvPr id="10" name="Title 2">
            <a:extLst>
              <a:ext uri="{FF2B5EF4-FFF2-40B4-BE49-F238E27FC236}">
                <a16:creationId xmlns:a16="http://schemas.microsoft.com/office/drawing/2014/main" id="{289A1E20-2AB7-43F3-97EA-2B2A5C71F899}"/>
              </a:ext>
            </a:extLst>
          </p:cNvPr>
          <p:cNvSpPr>
            <a:spLocks noGrp="1"/>
          </p:cNvSpPr>
          <p:nvPr>
            <p:ph type="title"/>
          </p:nvPr>
        </p:nvSpPr>
        <p:spPr>
          <a:xfrm>
            <a:off x="556800" y="372332"/>
            <a:ext cx="11078400" cy="412800"/>
          </a:xfrm>
        </p:spPr>
        <p:txBody>
          <a:bodyPr>
            <a:normAutofit fontScale="90000"/>
          </a:bodyPr>
          <a:lstStyle/>
          <a:p>
            <a:r>
              <a:rPr lang="en-US" dirty="0"/>
              <a:t>NPC Deployment Architecture</a:t>
            </a:r>
          </a:p>
        </p:txBody>
      </p:sp>
      <p:sp>
        <p:nvSpPr>
          <p:cNvPr id="12" name="Text Placeholder 3">
            <a:extLst>
              <a:ext uri="{FF2B5EF4-FFF2-40B4-BE49-F238E27FC236}">
                <a16:creationId xmlns:a16="http://schemas.microsoft.com/office/drawing/2014/main" id="{CA802153-836C-47D0-B089-1299052CF759}"/>
              </a:ext>
            </a:extLst>
          </p:cNvPr>
          <p:cNvSpPr>
            <a:spLocks noGrp="1"/>
          </p:cNvSpPr>
          <p:nvPr>
            <p:ph type="body" sz="quarter" idx="10"/>
          </p:nvPr>
        </p:nvSpPr>
        <p:spPr>
          <a:xfrm>
            <a:off x="556683" y="787200"/>
            <a:ext cx="11078400" cy="412800"/>
          </a:xfrm>
        </p:spPr>
        <p:txBody>
          <a:bodyPr/>
          <a:lstStyle/>
          <a:p>
            <a:r>
              <a:rPr lang="en-US" dirty="0"/>
              <a:t>Mode of deployment – SM and ME</a:t>
            </a:r>
          </a:p>
        </p:txBody>
      </p:sp>
    </p:spTree>
    <p:extLst>
      <p:ext uri="{BB962C8B-B14F-4D97-AF65-F5344CB8AC3E}">
        <p14:creationId xmlns:p14="http://schemas.microsoft.com/office/powerpoint/2010/main" val="808048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CE8AF9D-D87A-4055-B1CA-3FD3E2E291D2}"/>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2529221D-AA6F-480A-8251-9BF77FE9BA2D}"/>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9361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3089471-170A-42F5-8C60-03C1E0B3EA53}"/>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3397024A-1C82-4E78-AFEF-A3026D01E15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0281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B64D985-A584-43A5-A98F-C597E7165245}"/>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F1EDF23B-C452-47EB-8AFA-96B690422992}"/>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6624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6BECB-AE6B-4F94-F0B8-2C913864A92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6E2FD91-A7DA-8ADE-BCE6-5CE2408141BC}"/>
              </a:ext>
            </a:extLst>
          </p:cNvPr>
          <p:cNvPicPr>
            <a:picLocks noChangeAspect="1"/>
          </p:cNvPicPr>
          <p:nvPr/>
        </p:nvPicPr>
        <p:blipFill>
          <a:blip r:embed="rId2"/>
          <a:stretch>
            <a:fillRect/>
          </a:stretch>
        </p:blipFill>
        <p:spPr>
          <a:xfrm>
            <a:off x="44559" y="0"/>
            <a:ext cx="12102882" cy="6858000"/>
          </a:xfrm>
          <a:prstGeom prst="rect">
            <a:avLst/>
          </a:prstGeom>
        </p:spPr>
      </p:pic>
    </p:spTree>
    <p:extLst>
      <p:ext uri="{BB962C8B-B14F-4D97-AF65-F5344CB8AC3E}">
        <p14:creationId xmlns:p14="http://schemas.microsoft.com/office/powerpoint/2010/main" val="214039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CBAA-0B98-D585-12D4-7C12A42AA57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4EC4DC5-EC12-3E29-536A-25973A032E7F}"/>
              </a:ext>
            </a:extLst>
          </p:cNvPr>
          <p:cNvPicPr>
            <a:picLocks noChangeAspect="1"/>
          </p:cNvPicPr>
          <p:nvPr/>
        </p:nvPicPr>
        <p:blipFill>
          <a:blip r:embed="rId2"/>
          <a:stretch>
            <a:fillRect/>
          </a:stretch>
        </p:blipFill>
        <p:spPr>
          <a:xfrm>
            <a:off x="120395" y="0"/>
            <a:ext cx="11951209" cy="6858000"/>
          </a:xfrm>
          <a:prstGeom prst="rect">
            <a:avLst/>
          </a:prstGeom>
        </p:spPr>
      </p:pic>
    </p:spTree>
    <p:extLst>
      <p:ext uri="{BB962C8B-B14F-4D97-AF65-F5344CB8AC3E}">
        <p14:creationId xmlns:p14="http://schemas.microsoft.com/office/powerpoint/2010/main" val="283490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8C54-A546-A440-1C82-F51A9E58421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787C0EE-9DE1-A200-76F2-B4C21E092F73}"/>
              </a:ext>
            </a:extLst>
          </p:cNvPr>
          <p:cNvPicPr>
            <a:picLocks noChangeAspect="1"/>
          </p:cNvPicPr>
          <p:nvPr/>
        </p:nvPicPr>
        <p:blipFill>
          <a:blip r:embed="rId2"/>
          <a:stretch>
            <a:fillRect/>
          </a:stretch>
        </p:blipFill>
        <p:spPr>
          <a:xfrm>
            <a:off x="1364440" y="0"/>
            <a:ext cx="9463120" cy="6858000"/>
          </a:xfrm>
          <a:prstGeom prst="rect">
            <a:avLst/>
          </a:prstGeom>
        </p:spPr>
      </p:pic>
    </p:spTree>
    <p:extLst>
      <p:ext uri="{BB962C8B-B14F-4D97-AF65-F5344CB8AC3E}">
        <p14:creationId xmlns:p14="http://schemas.microsoft.com/office/powerpoint/2010/main" val="2463173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1D55-FAC2-385E-03FB-B476C5E48CE0}"/>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162FAFD-95AA-D38D-C43A-7CD66649D084}"/>
              </a:ext>
            </a:extLst>
          </p:cNvPr>
          <p:cNvPicPr>
            <a:picLocks noChangeAspect="1"/>
          </p:cNvPicPr>
          <p:nvPr/>
        </p:nvPicPr>
        <p:blipFill>
          <a:blip r:embed="rId2"/>
          <a:stretch>
            <a:fillRect/>
          </a:stretch>
        </p:blipFill>
        <p:spPr>
          <a:xfrm>
            <a:off x="1256624" y="42390"/>
            <a:ext cx="9678751" cy="6773220"/>
          </a:xfrm>
          <a:prstGeom prst="rect">
            <a:avLst/>
          </a:prstGeom>
        </p:spPr>
      </p:pic>
    </p:spTree>
    <p:extLst>
      <p:ext uri="{BB962C8B-B14F-4D97-AF65-F5344CB8AC3E}">
        <p14:creationId xmlns:p14="http://schemas.microsoft.com/office/powerpoint/2010/main" val="1596242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22E6-C5F0-4688-924A-36A69580BFB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1AB0C69-6C47-28B4-D506-0BF54554BD45}"/>
              </a:ext>
            </a:extLst>
          </p:cNvPr>
          <p:cNvPicPr>
            <a:picLocks noChangeAspect="1"/>
          </p:cNvPicPr>
          <p:nvPr/>
        </p:nvPicPr>
        <p:blipFill>
          <a:blip r:embed="rId2"/>
          <a:stretch>
            <a:fillRect/>
          </a:stretch>
        </p:blipFill>
        <p:spPr>
          <a:xfrm>
            <a:off x="0" y="370394"/>
            <a:ext cx="12192000" cy="6117211"/>
          </a:xfrm>
          <a:prstGeom prst="rect">
            <a:avLst/>
          </a:prstGeom>
        </p:spPr>
      </p:pic>
    </p:spTree>
    <p:extLst>
      <p:ext uri="{BB962C8B-B14F-4D97-AF65-F5344CB8AC3E}">
        <p14:creationId xmlns:p14="http://schemas.microsoft.com/office/powerpoint/2010/main" val="899678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2DFA-76C5-9EB2-27C8-BBC3A82C055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7FC5B36-27E3-B99C-3CF7-C436263766E2}"/>
              </a:ext>
            </a:extLst>
          </p:cNvPr>
          <p:cNvPicPr>
            <a:picLocks noChangeAspect="1"/>
          </p:cNvPicPr>
          <p:nvPr/>
        </p:nvPicPr>
        <p:blipFill>
          <a:blip r:embed="rId2"/>
          <a:stretch>
            <a:fillRect/>
          </a:stretch>
        </p:blipFill>
        <p:spPr>
          <a:xfrm>
            <a:off x="1801608" y="0"/>
            <a:ext cx="8588784" cy="6858000"/>
          </a:xfrm>
          <a:prstGeom prst="rect">
            <a:avLst/>
          </a:prstGeom>
        </p:spPr>
      </p:pic>
    </p:spTree>
    <p:extLst>
      <p:ext uri="{BB962C8B-B14F-4D97-AF65-F5344CB8AC3E}">
        <p14:creationId xmlns:p14="http://schemas.microsoft.com/office/powerpoint/2010/main" val="144218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D114-0A75-B44B-5358-92BFFEFBFED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53D9E62-05D2-ED88-D455-CDA9E8B0FC08}"/>
              </a:ext>
            </a:extLst>
          </p:cNvPr>
          <p:cNvPicPr>
            <a:picLocks noChangeAspect="1"/>
          </p:cNvPicPr>
          <p:nvPr/>
        </p:nvPicPr>
        <p:blipFill>
          <a:blip r:embed="rId2"/>
          <a:stretch>
            <a:fillRect/>
          </a:stretch>
        </p:blipFill>
        <p:spPr>
          <a:xfrm>
            <a:off x="0" y="501542"/>
            <a:ext cx="12192000" cy="5854915"/>
          </a:xfrm>
          <a:prstGeom prst="rect">
            <a:avLst/>
          </a:prstGeom>
        </p:spPr>
      </p:pic>
    </p:spTree>
    <p:extLst>
      <p:ext uri="{BB962C8B-B14F-4D97-AF65-F5344CB8AC3E}">
        <p14:creationId xmlns:p14="http://schemas.microsoft.com/office/powerpoint/2010/main" val="116355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1">
            <a:extLst>
              <a:ext uri="{FF2B5EF4-FFF2-40B4-BE49-F238E27FC236}">
                <a16:creationId xmlns:a16="http://schemas.microsoft.com/office/drawing/2014/main" id="{6052B42F-8F31-4D81-A12D-2A86FA28EAEB}"/>
              </a:ext>
            </a:extLst>
          </p:cNvPr>
          <p:cNvSpPr>
            <a:spLocks noGrp="1"/>
          </p:cNvSpPr>
          <p:nvPr>
            <p:ph type="body" sz="quarter" idx="11"/>
          </p:nvPr>
        </p:nvSpPr>
        <p:spPr>
          <a:xfrm>
            <a:off x="556800" y="374400"/>
            <a:ext cx="11078400" cy="412800"/>
          </a:xfrm>
        </p:spPr>
        <p:txBody>
          <a:bodyPr/>
          <a:lstStyle/>
          <a:p>
            <a:r>
              <a:rPr lang="en-US" dirty="0">
                <a:solidFill>
                  <a:schemeClr val="tx1"/>
                </a:solidFill>
              </a:rPr>
              <a:t>NPC geo-redundancy</a:t>
            </a:r>
          </a:p>
        </p:txBody>
      </p:sp>
      <p:grpSp>
        <p:nvGrpSpPr>
          <p:cNvPr id="42" name="Group 41">
            <a:extLst>
              <a:ext uri="{FF2B5EF4-FFF2-40B4-BE49-F238E27FC236}">
                <a16:creationId xmlns:a16="http://schemas.microsoft.com/office/drawing/2014/main" id="{382A09F4-1588-4F24-9D06-FC58A5ABEE0A}"/>
              </a:ext>
            </a:extLst>
          </p:cNvPr>
          <p:cNvGrpSpPr/>
          <p:nvPr/>
        </p:nvGrpSpPr>
        <p:grpSpPr>
          <a:xfrm>
            <a:off x="1085505" y="1359727"/>
            <a:ext cx="9928787" cy="4119138"/>
            <a:chOff x="611560" y="775169"/>
            <a:chExt cx="8273588" cy="3631361"/>
          </a:xfrm>
        </p:grpSpPr>
        <p:sp>
          <p:nvSpPr>
            <p:cNvPr id="43" name="Rectangle: Rounded Corners 101">
              <a:extLst>
                <a:ext uri="{FF2B5EF4-FFF2-40B4-BE49-F238E27FC236}">
                  <a16:creationId xmlns:a16="http://schemas.microsoft.com/office/drawing/2014/main" id="{EEDE9468-12B5-4812-8D82-117B3F45ED99}"/>
                </a:ext>
              </a:extLst>
            </p:cNvPr>
            <p:cNvSpPr/>
            <p:nvPr/>
          </p:nvSpPr>
          <p:spPr bwMode="auto">
            <a:xfrm>
              <a:off x="865559"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44" name="Rectangle 43">
              <a:extLst>
                <a:ext uri="{FF2B5EF4-FFF2-40B4-BE49-F238E27FC236}">
                  <a16:creationId xmlns:a16="http://schemas.microsoft.com/office/drawing/2014/main" id="{692F4E3F-A6D6-4FB8-A4E1-FF87DC92681F}"/>
                </a:ext>
              </a:extLst>
            </p:cNvPr>
            <p:cNvSpPr/>
            <p:nvPr/>
          </p:nvSpPr>
          <p:spPr>
            <a:xfrm>
              <a:off x="7497673" y="1883563"/>
              <a:ext cx="1387475" cy="342900"/>
            </a:xfrm>
            <a:prstGeom prst="rect">
              <a:avLst/>
            </a:prstGeom>
            <a:noFill/>
            <a:ln>
              <a:noFill/>
            </a:ln>
          </p:spPr>
          <p:txBody>
            <a:bodyPr/>
            <a:lstStyle/>
            <a:p>
              <a:pPr algn="ctr" defTabSz="1219140">
                <a:defRPr/>
              </a:pPr>
              <a:r>
                <a:rPr lang="en-US" sz="1200" kern="0">
                  <a:solidFill>
                    <a:srgbClr val="001135"/>
                  </a:solidFill>
                  <a:latin typeface="Nokia Pure Text Light"/>
                  <a:ea typeface="ヒラギノ角ゴ Pro W3"/>
                  <a:cs typeface="Nokia Pure Text Light"/>
                </a:rPr>
                <a:t>OSS</a:t>
              </a:r>
            </a:p>
          </p:txBody>
        </p:sp>
        <p:sp>
          <p:nvSpPr>
            <p:cNvPr id="45" name="Rectangle 44">
              <a:extLst>
                <a:ext uri="{FF2B5EF4-FFF2-40B4-BE49-F238E27FC236}">
                  <a16:creationId xmlns:a16="http://schemas.microsoft.com/office/drawing/2014/main" id="{AB2F1AE8-09C6-4034-98DF-7CC30B1DE064}"/>
                </a:ext>
              </a:extLst>
            </p:cNvPr>
            <p:cNvSpPr/>
            <p:nvPr/>
          </p:nvSpPr>
          <p:spPr bwMode="auto">
            <a:xfrm>
              <a:off x="611560"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#1</a:t>
              </a:r>
            </a:p>
          </p:txBody>
        </p:sp>
        <p:sp>
          <p:nvSpPr>
            <p:cNvPr id="46" name="Rectangle 45">
              <a:extLst>
                <a:ext uri="{FF2B5EF4-FFF2-40B4-BE49-F238E27FC236}">
                  <a16:creationId xmlns:a16="http://schemas.microsoft.com/office/drawing/2014/main" id="{EF27106A-6FED-4288-91B2-298DC4F7E02C}"/>
                </a:ext>
              </a:extLst>
            </p:cNvPr>
            <p:cNvSpPr/>
            <p:nvPr/>
          </p:nvSpPr>
          <p:spPr bwMode="auto">
            <a:xfrm>
              <a:off x="2188583"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#2</a:t>
              </a:r>
            </a:p>
          </p:txBody>
        </p:sp>
        <p:pic>
          <p:nvPicPr>
            <p:cNvPr id="47" name="Picture 119">
              <a:extLst>
                <a:ext uri="{FF2B5EF4-FFF2-40B4-BE49-F238E27FC236}">
                  <a16:creationId xmlns:a16="http://schemas.microsoft.com/office/drawing/2014/main" id="{BD83F3E3-5A6F-43A4-9571-F2E4C419A4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32611" y="1183476"/>
              <a:ext cx="1116012"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Connector 47">
              <a:extLst>
                <a:ext uri="{FF2B5EF4-FFF2-40B4-BE49-F238E27FC236}">
                  <a16:creationId xmlns:a16="http://schemas.microsoft.com/office/drawing/2014/main" id="{C5077930-6E95-4C86-9BB1-16BFBB374ACD}"/>
                </a:ext>
              </a:extLst>
            </p:cNvPr>
            <p:cNvCxnSpPr/>
            <p:nvPr/>
          </p:nvCxnSpPr>
          <p:spPr>
            <a:xfrm>
              <a:off x="656768" y="3039744"/>
              <a:ext cx="7766027" cy="0"/>
            </a:xfrm>
            <a:prstGeom prst="line">
              <a:avLst/>
            </a:prstGeom>
            <a:ln w="15875"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49" name="Isosceles Triangle 48">
              <a:extLst>
                <a:ext uri="{FF2B5EF4-FFF2-40B4-BE49-F238E27FC236}">
                  <a16:creationId xmlns:a16="http://schemas.microsoft.com/office/drawing/2014/main" id="{9E5BC997-7247-4204-8F98-4ADE186020E3}"/>
                </a:ext>
              </a:extLst>
            </p:cNvPr>
            <p:cNvSpPr/>
            <p:nvPr/>
          </p:nvSpPr>
          <p:spPr>
            <a:xfrm>
              <a:off x="791153" y="2217508"/>
              <a:ext cx="7497257" cy="747713"/>
            </a:xfrm>
            <a:prstGeom prst="triangle">
              <a:avLst>
                <a:gd name="adj" fmla="val 17918"/>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defTabSz="1219140">
                <a:defRPr/>
              </a:pPr>
              <a:endParaRPr lang="en-US" altLang="en-US" sz="1600">
                <a:solidFill>
                  <a:srgbClr val="001135"/>
                </a:solidFill>
                <a:latin typeface="Nokia Pure Text Light" panose="020B0304040602060303" pitchFamily="34" charset="0"/>
              </a:endParaRPr>
            </a:p>
          </p:txBody>
        </p:sp>
        <p:sp>
          <p:nvSpPr>
            <p:cNvPr id="50" name="Isosceles Triangle 49">
              <a:extLst>
                <a:ext uri="{FF2B5EF4-FFF2-40B4-BE49-F238E27FC236}">
                  <a16:creationId xmlns:a16="http://schemas.microsoft.com/office/drawing/2014/main" id="{7F667519-D7EF-4F6E-AE6A-21D4760E45F3}"/>
                </a:ext>
              </a:extLst>
            </p:cNvPr>
            <p:cNvSpPr/>
            <p:nvPr/>
          </p:nvSpPr>
          <p:spPr>
            <a:xfrm>
              <a:off x="683555" y="2222271"/>
              <a:ext cx="7712453" cy="747712"/>
            </a:xfrm>
            <a:prstGeom prst="triangle">
              <a:avLst>
                <a:gd name="adj" fmla="val 82046"/>
              </a:avLst>
            </a:prstGeom>
            <a:solidFill>
              <a:schemeClr val="accent2">
                <a:alpha val="42000"/>
              </a:schemeClr>
            </a:solidFill>
            <a:ln>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defTabSz="1219140">
                <a:defRPr/>
              </a:pPr>
              <a:endParaRPr lang="en-US" altLang="en-US" sz="1600">
                <a:solidFill>
                  <a:srgbClr val="001135"/>
                </a:solidFill>
                <a:latin typeface="Nokia Pure Text Light" panose="020B0304040602060303" pitchFamily="34" charset="0"/>
              </a:endParaRPr>
            </a:p>
          </p:txBody>
        </p:sp>
        <p:cxnSp>
          <p:nvCxnSpPr>
            <p:cNvPr id="51" name="Straight Connector 50">
              <a:extLst>
                <a:ext uri="{FF2B5EF4-FFF2-40B4-BE49-F238E27FC236}">
                  <a16:creationId xmlns:a16="http://schemas.microsoft.com/office/drawing/2014/main" id="{5EAE8B98-BEEB-4BAB-8FAE-8C6E67FBB29A}"/>
                </a:ext>
              </a:extLst>
            </p:cNvPr>
            <p:cNvCxnSpPr/>
            <p:nvPr/>
          </p:nvCxnSpPr>
          <p:spPr>
            <a:xfrm flipV="1">
              <a:off x="2146776" y="1664283"/>
              <a:ext cx="5351304" cy="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3184846-A566-433F-8A82-E183A84FBC51}"/>
                </a:ext>
              </a:extLst>
            </p:cNvPr>
            <p:cNvCxnSpPr/>
            <p:nvPr/>
          </p:nvCxnSpPr>
          <p:spPr bwMode="auto">
            <a:xfrm flipH="1" flipV="1">
              <a:off x="2147093" y="1664281"/>
              <a:ext cx="1588" cy="41910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C6CD9662-B3F0-400E-ACDD-1F09710ADC25}"/>
                </a:ext>
              </a:extLst>
            </p:cNvPr>
            <p:cNvCxnSpPr/>
            <p:nvPr/>
          </p:nvCxnSpPr>
          <p:spPr bwMode="auto">
            <a:xfrm flipH="1" flipV="1">
              <a:off x="6901728" y="1664281"/>
              <a:ext cx="0" cy="41910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4" name="Left-Right Arrow 63">
              <a:extLst>
                <a:ext uri="{FF2B5EF4-FFF2-40B4-BE49-F238E27FC236}">
                  <a16:creationId xmlns:a16="http://schemas.microsoft.com/office/drawing/2014/main" id="{EF4895DA-2364-4404-9CA6-A05EC7537EC4}"/>
                </a:ext>
              </a:extLst>
            </p:cNvPr>
            <p:cNvSpPr/>
            <p:nvPr/>
          </p:nvSpPr>
          <p:spPr>
            <a:xfrm>
              <a:off x="2694312" y="1889044"/>
              <a:ext cx="3690938" cy="434572"/>
            </a:xfrm>
            <a:prstGeom prst="leftRightArrow">
              <a:avLst>
                <a:gd name="adj1" fmla="val 82165"/>
                <a:gd name="adj2" fmla="val 50000"/>
              </a:avLst>
            </a:prstGeom>
            <a:solidFill>
              <a:schemeClr val="tx1"/>
            </a:solidFill>
            <a:ln>
              <a:noFill/>
            </a:ln>
          </p:spPr>
          <p:txBody>
            <a:bodyPr anchor="ctr"/>
            <a:lstStyle/>
            <a:p>
              <a:pPr algn="ctr" defTabSz="1219140">
                <a:defRPr/>
              </a:pPr>
              <a:r>
                <a:rPr lang="en-US" sz="1867" kern="0">
                  <a:solidFill>
                    <a:schemeClr val="bg1"/>
                  </a:solidFill>
                  <a:latin typeface="Nokia Pure Text Light"/>
                  <a:ea typeface="ヒラギノ角ゴ Pro W3"/>
                  <a:cs typeface="Nokia Pure Text Light"/>
                </a:rPr>
                <a:t>Geo-replication</a:t>
              </a:r>
            </a:p>
          </p:txBody>
        </p:sp>
        <p:sp>
          <p:nvSpPr>
            <p:cNvPr id="55" name="Rectangle: Rounded Corners 101">
              <a:extLst>
                <a:ext uri="{FF2B5EF4-FFF2-40B4-BE49-F238E27FC236}">
                  <a16:creationId xmlns:a16="http://schemas.microsoft.com/office/drawing/2014/main" id="{2B26F4CA-8848-4872-98CC-61B88E4428B8}"/>
                </a:ext>
              </a:extLst>
            </p:cNvPr>
            <p:cNvSpPr/>
            <p:nvPr/>
          </p:nvSpPr>
          <p:spPr bwMode="auto">
            <a:xfrm>
              <a:off x="2438137"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56" name="Rectangle 55">
              <a:extLst>
                <a:ext uri="{FF2B5EF4-FFF2-40B4-BE49-F238E27FC236}">
                  <a16:creationId xmlns:a16="http://schemas.microsoft.com/office/drawing/2014/main" id="{8510BCB9-DE1B-45D6-BF09-D7350C9C6E95}"/>
                </a:ext>
              </a:extLst>
            </p:cNvPr>
            <p:cNvSpPr/>
            <p:nvPr/>
          </p:nvSpPr>
          <p:spPr>
            <a:xfrm>
              <a:off x="656768"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57" name="TextBox 56">
              <a:extLst>
                <a:ext uri="{FF2B5EF4-FFF2-40B4-BE49-F238E27FC236}">
                  <a16:creationId xmlns:a16="http://schemas.microsoft.com/office/drawing/2014/main" id="{E473BF80-B954-4A46-AD06-2C115D931D40}"/>
                </a:ext>
              </a:extLst>
            </p:cNvPr>
            <p:cNvSpPr txBox="1"/>
            <p:nvPr/>
          </p:nvSpPr>
          <p:spPr>
            <a:xfrm>
              <a:off x="684496"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1</a:t>
              </a:r>
            </a:p>
          </p:txBody>
        </p:sp>
        <p:sp>
          <p:nvSpPr>
            <p:cNvPr id="58" name="Rectangle: Rounded Corners 101">
              <a:extLst>
                <a:ext uri="{FF2B5EF4-FFF2-40B4-BE49-F238E27FC236}">
                  <a16:creationId xmlns:a16="http://schemas.microsoft.com/office/drawing/2014/main" id="{9483F6FA-1E57-406B-A57E-651F895FEB49}"/>
                </a:ext>
              </a:extLst>
            </p:cNvPr>
            <p:cNvSpPr/>
            <p:nvPr/>
          </p:nvSpPr>
          <p:spPr bwMode="auto">
            <a:xfrm>
              <a:off x="1898332" y="1855821"/>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a:solidFill>
                    <a:schemeClr val="bg1"/>
                  </a:solidFill>
                  <a:ea typeface="Nokia Pure Text" panose="020B0503020202020204" pitchFamily="34" charset="0"/>
                  <a:cs typeface="Nokia Pure Headline Light"/>
                </a:rPr>
                <a:t>SM1</a:t>
              </a:r>
            </a:p>
          </p:txBody>
        </p:sp>
        <p:sp>
          <p:nvSpPr>
            <p:cNvPr id="59" name="Rectangle: Rounded Corners 101">
              <a:extLst>
                <a:ext uri="{FF2B5EF4-FFF2-40B4-BE49-F238E27FC236}">
                  <a16:creationId xmlns:a16="http://schemas.microsoft.com/office/drawing/2014/main" id="{23839E11-B562-49C0-8CE3-39162FDDDFE5}"/>
                </a:ext>
              </a:extLst>
            </p:cNvPr>
            <p:cNvSpPr/>
            <p:nvPr/>
          </p:nvSpPr>
          <p:spPr bwMode="auto">
            <a:xfrm>
              <a:off x="6653284" y="1855821"/>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a:solidFill>
                    <a:schemeClr val="bg1"/>
                  </a:solidFill>
                  <a:ea typeface="Nokia Pure Text" panose="020B0503020202020204" pitchFamily="34" charset="0"/>
                  <a:cs typeface="Nokia Pure Headline Light"/>
                </a:rPr>
                <a:t>SM2</a:t>
              </a:r>
            </a:p>
          </p:txBody>
        </p:sp>
        <p:sp>
          <p:nvSpPr>
            <p:cNvPr id="60" name="TextBox 59">
              <a:extLst>
                <a:ext uri="{FF2B5EF4-FFF2-40B4-BE49-F238E27FC236}">
                  <a16:creationId xmlns:a16="http://schemas.microsoft.com/office/drawing/2014/main" id="{8931D543-A9F2-4AEE-934D-E69EBE8CED60}"/>
                </a:ext>
              </a:extLst>
            </p:cNvPr>
            <p:cNvSpPr txBox="1"/>
            <p:nvPr/>
          </p:nvSpPr>
          <p:spPr>
            <a:xfrm>
              <a:off x="637900" y="775169"/>
              <a:ext cx="5251840" cy="930642"/>
            </a:xfrm>
            <a:prstGeom prst="rect">
              <a:avLst/>
            </a:prstGeom>
            <a:noFill/>
          </p:spPr>
          <p:txBody>
            <a:bodyPr wrap="square" lIns="96000" tIns="96000" rIns="96000" bIns="96000" rtlCol="0">
              <a:spAutoFit/>
            </a:bodyPr>
            <a:lstStyle/>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sites are Active-Standby (hot)</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Service definition: SM has master copy &amp; distributes to sites</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selects device home or is instructed by OSS</a:t>
              </a:r>
            </a:p>
            <a:p>
              <a:pPr marL="228589" indent="-228589">
                <a:buClr>
                  <a:srgbClr val="001135"/>
                </a:buClr>
                <a:buFont typeface="Arial" panose="020B0604020202020204" pitchFamily="34" charset="0"/>
                <a:buChar char="•"/>
              </a:pPr>
              <a:r>
                <a:rPr lang="en-US" sz="1400" dirty="0">
                  <a:solidFill>
                    <a:schemeClr val="tx2"/>
                  </a:solidFill>
                  <a:ea typeface="Nokia Pure Text" panose="020B0503020202020204" pitchFamily="34" charset="0"/>
                  <a:cs typeface="Nokia Pure Headline Light"/>
                </a:rPr>
                <a:t>SM maintains the device home location &amp; each </a:t>
              </a:r>
              <a:r>
                <a:rPr lang="en-US" sz="1400" dirty="0">
                  <a:solidFill>
                    <a:schemeClr val="bg2">
                      <a:lumMod val="50000"/>
                    </a:schemeClr>
                  </a:solidFill>
                  <a:ea typeface="Nokia Pure Text" panose="020B0503020202020204" pitchFamily="34" charset="0"/>
                  <a:cs typeface="Nokia Pure Headline Light"/>
                </a:rPr>
                <a:t>ME does geo-replication</a:t>
              </a:r>
            </a:p>
          </p:txBody>
        </p:sp>
        <p:cxnSp>
          <p:nvCxnSpPr>
            <p:cNvPr id="61" name="Straight Connector 60">
              <a:extLst>
                <a:ext uri="{FF2B5EF4-FFF2-40B4-BE49-F238E27FC236}">
                  <a16:creationId xmlns:a16="http://schemas.microsoft.com/office/drawing/2014/main" id="{CF48A964-FD47-4112-A704-3747D8B56F69}"/>
                </a:ext>
              </a:extLst>
            </p:cNvPr>
            <p:cNvCxnSpPr/>
            <p:nvPr/>
          </p:nvCxnSpPr>
          <p:spPr>
            <a:xfrm>
              <a:off x="1475343"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28C20E54-C576-4076-B391-5D7B60DF81AC}"/>
                </a:ext>
              </a:extLst>
            </p:cNvPr>
            <p:cNvSpPr txBox="1"/>
            <p:nvPr/>
          </p:nvSpPr>
          <p:spPr>
            <a:xfrm>
              <a:off x="1362447"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63" name="Rectangle: Rounded Corners 101">
              <a:extLst>
                <a:ext uri="{FF2B5EF4-FFF2-40B4-BE49-F238E27FC236}">
                  <a16:creationId xmlns:a16="http://schemas.microsoft.com/office/drawing/2014/main" id="{CA490FF2-F31F-4DDE-B9DA-B861483A22C5}"/>
                </a:ext>
              </a:extLst>
            </p:cNvPr>
            <p:cNvSpPr/>
            <p:nvPr/>
          </p:nvSpPr>
          <p:spPr bwMode="auto">
            <a:xfrm>
              <a:off x="3500363"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64" name="Rectangle 63">
              <a:extLst>
                <a:ext uri="{FF2B5EF4-FFF2-40B4-BE49-F238E27FC236}">
                  <a16:creationId xmlns:a16="http://schemas.microsoft.com/office/drawing/2014/main" id="{13B956A7-5830-49F1-8741-D6ED496A1F7B}"/>
                </a:ext>
              </a:extLst>
            </p:cNvPr>
            <p:cNvSpPr/>
            <p:nvPr/>
          </p:nvSpPr>
          <p:spPr bwMode="auto">
            <a:xfrm>
              <a:off x="3246364"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#3</a:t>
              </a:r>
            </a:p>
          </p:txBody>
        </p:sp>
        <p:sp>
          <p:nvSpPr>
            <p:cNvPr id="65" name="Rectangle 64">
              <a:extLst>
                <a:ext uri="{FF2B5EF4-FFF2-40B4-BE49-F238E27FC236}">
                  <a16:creationId xmlns:a16="http://schemas.microsoft.com/office/drawing/2014/main" id="{6F0EB844-8CD6-4A67-AD0A-161A8403F568}"/>
                </a:ext>
              </a:extLst>
            </p:cNvPr>
            <p:cNvSpPr/>
            <p:nvPr/>
          </p:nvSpPr>
          <p:spPr bwMode="auto">
            <a:xfrm>
              <a:off x="4823387"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#4</a:t>
              </a:r>
            </a:p>
          </p:txBody>
        </p:sp>
        <p:sp>
          <p:nvSpPr>
            <p:cNvPr id="66" name="Rectangle: Rounded Corners 101">
              <a:extLst>
                <a:ext uri="{FF2B5EF4-FFF2-40B4-BE49-F238E27FC236}">
                  <a16:creationId xmlns:a16="http://schemas.microsoft.com/office/drawing/2014/main" id="{DE66D3CF-8A16-4803-BCB0-2EF755433A64}"/>
                </a:ext>
              </a:extLst>
            </p:cNvPr>
            <p:cNvSpPr/>
            <p:nvPr/>
          </p:nvSpPr>
          <p:spPr bwMode="auto">
            <a:xfrm>
              <a:off x="5072941"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67" name="Rectangle 66">
              <a:extLst>
                <a:ext uri="{FF2B5EF4-FFF2-40B4-BE49-F238E27FC236}">
                  <a16:creationId xmlns:a16="http://schemas.microsoft.com/office/drawing/2014/main" id="{131EB721-A4FC-4924-9F72-1121688046FB}"/>
                </a:ext>
              </a:extLst>
            </p:cNvPr>
            <p:cNvSpPr/>
            <p:nvPr/>
          </p:nvSpPr>
          <p:spPr>
            <a:xfrm>
              <a:off x="3291572"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68" name="TextBox 67">
              <a:extLst>
                <a:ext uri="{FF2B5EF4-FFF2-40B4-BE49-F238E27FC236}">
                  <a16:creationId xmlns:a16="http://schemas.microsoft.com/office/drawing/2014/main" id="{5745C582-FA55-411D-9CC5-CB7545088C73}"/>
                </a:ext>
              </a:extLst>
            </p:cNvPr>
            <p:cNvSpPr txBox="1"/>
            <p:nvPr/>
          </p:nvSpPr>
          <p:spPr>
            <a:xfrm>
              <a:off x="3319300"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2</a:t>
              </a:r>
            </a:p>
          </p:txBody>
        </p:sp>
        <p:cxnSp>
          <p:nvCxnSpPr>
            <p:cNvPr id="69" name="Straight Connector 68">
              <a:extLst>
                <a:ext uri="{FF2B5EF4-FFF2-40B4-BE49-F238E27FC236}">
                  <a16:creationId xmlns:a16="http://schemas.microsoft.com/office/drawing/2014/main" id="{ED5104CF-AAB9-4959-9F1C-DC1068ED3397}"/>
                </a:ext>
              </a:extLst>
            </p:cNvPr>
            <p:cNvCxnSpPr/>
            <p:nvPr/>
          </p:nvCxnSpPr>
          <p:spPr>
            <a:xfrm>
              <a:off x="4110147"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BEF28742-5959-4DBA-A1DD-63CE82D7BBDB}"/>
                </a:ext>
              </a:extLst>
            </p:cNvPr>
            <p:cNvSpPr txBox="1"/>
            <p:nvPr/>
          </p:nvSpPr>
          <p:spPr>
            <a:xfrm>
              <a:off x="3997252"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71" name="Rectangle: Rounded Corners 101">
              <a:extLst>
                <a:ext uri="{FF2B5EF4-FFF2-40B4-BE49-F238E27FC236}">
                  <a16:creationId xmlns:a16="http://schemas.microsoft.com/office/drawing/2014/main" id="{B33C179C-318A-4D5C-9608-D4272BBDC873}"/>
                </a:ext>
              </a:extLst>
            </p:cNvPr>
            <p:cNvSpPr/>
            <p:nvPr/>
          </p:nvSpPr>
          <p:spPr bwMode="auto">
            <a:xfrm>
              <a:off x="6135719"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72" name="Rectangle 71">
              <a:extLst>
                <a:ext uri="{FF2B5EF4-FFF2-40B4-BE49-F238E27FC236}">
                  <a16:creationId xmlns:a16="http://schemas.microsoft.com/office/drawing/2014/main" id="{3FC1D358-C40F-4EAD-9E6C-0DFAEB8A491A}"/>
                </a:ext>
              </a:extLst>
            </p:cNvPr>
            <p:cNvSpPr/>
            <p:nvPr/>
          </p:nvSpPr>
          <p:spPr bwMode="auto">
            <a:xfrm>
              <a:off x="5881720"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ea typeface="ヒラギノ角ゴ Pro W3"/>
                  <a:cs typeface="Nokia Pure Text Light"/>
                </a:rPr>
                <a:t>NPC Site #5</a:t>
              </a:r>
            </a:p>
          </p:txBody>
        </p:sp>
        <p:sp>
          <p:nvSpPr>
            <p:cNvPr id="73" name="Rectangle 72">
              <a:extLst>
                <a:ext uri="{FF2B5EF4-FFF2-40B4-BE49-F238E27FC236}">
                  <a16:creationId xmlns:a16="http://schemas.microsoft.com/office/drawing/2014/main" id="{983E2A29-CB18-45E4-937C-2A79C7123181}"/>
                </a:ext>
              </a:extLst>
            </p:cNvPr>
            <p:cNvSpPr/>
            <p:nvPr/>
          </p:nvSpPr>
          <p:spPr bwMode="auto">
            <a:xfrm>
              <a:off x="7458743" y="2967656"/>
              <a:ext cx="1004887" cy="1106488"/>
            </a:xfrm>
            <a:prstGeom prst="rect">
              <a:avLst/>
            </a:prstGeom>
            <a:noFill/>
            <a:ln>
              <a:noFill/>
            </a:ln>
          </p:spPr>
          <p:txBody>
            <a:bodyPr anchor="b"/>
            <a:lstStyle/>
            <a:p>
              <a:pPr algn="ctr" defTabSz="1219140">
                <a:defRPr/>
              </a:pPr>
              <a:r>
                <a:rPr lang="en-US" sz="1333" kern="0" dirty="0">
                  <a:solidFill>
                    <a:srgbClr val="001135"/>
                  </a:solidFill>
                  <a:latin typeface="Nokia Pure Text Light"/>
                  <a:cs typeface="Nokia Pure Text Light"/>
                </a:rPr>
                <a:t>NPC Site #6</a:t>
              </a:r>
            </a:p>
          </p:txBody>
        </p:sp>
        <p:sp>
          <p:nvSpPr>
            <p:cNvPr id="74" name="Rectangle: Rounded Corners 101">
              <a:extLst>
                <a:ext uri="{FF2B5EF4-FFF2-40B4-BE49-F238E27FC236}">
                  <a16:creationId xmlns:a16="http://schemas.microsoft.com/office/drawing/2014/main" id="{2FCDA417-0946-4D34-8072-4EAAD4237D6D}"/>
                </a:ext>
              </a:extLst>
            </p:cNvPr>
            <p:cNvSpPr/>
            <p:nvPr/>
          </p:nvSpPr>
          <p:spPr bwMode="auto">
            <a:xfrm>
              <a:off x="7708297" y="3255788"/>
              <a:ext cx="496888" cy="485775"/>
            </a:xfrm>
            <a:prstGeom prst="roundRect">
              <a:avLst>
                <a:gd name="adj" fmla="val 0"/>
              </a:avLst>
            </a:prstGeom>
            <a:solidFill>
              <a:schemeClr val="tx1"/>
            </a:solidFill>
            <a:ln w="12700">
              <a:noFill/>
            </a:ln>
            <a:effectLst/>
          </p:spPr>
          <p:style>
            <a:lnRef idx="1">
              <a:schemeClr val="accent1"/>
            </a:lnRef>
            <a:fillRef idx="3">
              <a:schemeClr val="accent1"/>
            </a:fillRef>
            <a:effectRef idx="2">
              <a:schemeClr val="accent1"/>
            </a:effectRef>
            <a:fontRef idx="minor">
              <a:schemeClr val="lt1"/>
            </a:fontRef>
          </p:style>
          <p:txBody>
            <a:bodyPr lIns="96000" tIns="96000" rIns="96000" bIns="96000" anchor="ctr"/>
            <a:lstStyle/>
            <a:p>
              <a:pPr algn="ctr">
                <a:buClr>
                  <a:srgbClr val="001135"/>
                </a:buClr>
                <a:defRPr/>
              </a:pPr>
              <a:r>
                <a:rPr lang="en-US" sz="1333" dirty="0">
                  <a:solidFill>
                    <a:schemeClr val="bg1"/>
                  </a:solidFill>
                  <a:ea typeface="Nokia Pure Text" panose="020B0503020202020204" pitchFamily="34" charset="0"/>
                  <a:cs typeface="Nokia Pure Headline Light"/>
                </a:rPr>
                <a:t>ME</a:t>
              </a:r>
            </a:p>
          </p:txBody>
        </p:sp>
        <p:sp>
          <p:nvSpPr>
            <p:cNvPr id="75" name="Rectangle 74">
              <a:extLst>
                <a:ext uri="{FF2B5EF4-FFF2-40B4-BE49-F238E27FC236}">
                  <a16:creationId xmlns:a16="http://schemas.microsoft.com/office/drawing/2014/main" id="{47AEB102-0C17-48BB-BDCD-FA106383F9B1}"/>
                </a:ext>
              </a:extLst>
            </p:cNvPr>
            <p:cNvSpPr/>
            <p:nvPr/>
          </p:nvSpPr>
          <p:spPr>
            <a:xfrm>
              <a:off x="5926928" y="3086142"/>
              <a:ext cx="2483128" cy="1287177"/>
            </a:xfrm>
            <a:prstGeom prst="rect">
              <a:avLst/>
            </a:prstGeom>
            <a:noFill/>
            <a:ln w="6350">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76" name="TextBox 75">
              <a:extLst>
                <a:ext uri="{FF2B5EF4-FFF2-40B4-BE49-F238E27FC236}">
                  <a16:creationId xmlns:a16="http://schemas.microsoft.com/office/drawing/2014/main" id="{1F932274-5586-4040-909C-5653CB8D84D9}"/>
                </a:ext>
              </a:extLst>
            </p:cNvPr>
            <p:cNvSpPr txBox="1"/>
            <p:nvPr/>
          </p:nvSpPr>
          <p:spPr>
            <a:xfrm>
              <a:off x="5954656" y="4054782"/>
              <a:ext cx="1044118" cy="351748"/>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Region 3</a:t>
              </a:r>
            </a:p>
          </p:txBody>
        </p:sp>
        <p:cxnSp>
          <p:nvCxnSpPr>
            <p:cNvPr id="77" name="Straight Connector 76">
              <a:extLst>
                <a:ext uri="{FF2B5EF4-FFF2-40B4-BE49-F238E27FC236}">
                  <a16:creationId xmlns:a16="http://schemas.microsoft.com/office/drawing/2014/main" id="{BE3F424B-36FB-44D9-A7FB-6E26E32AB5E4}"/>
                </a:ext>
              </a:extLst>
            </p:cNvPr>
            <p:cNvCxnSpPr/>
            <p:nvPr/>
          </p:nvCxnSpPr>
          <p:spPr>
            <a:xfrm>
              <a:off x="6745503" y="3520900"/>
              <a:ext cx="823070" cy="498"/>
            </a:xfrm>
            <a:prstGeom prst="line">
              <a:avLst/>
            </a:prstGeom>
            <a:ln w="12700" cmpd="sng">
              <a:solidFill>
                <a:schemeClr val="tx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8" name="TextBox 77">
              <a:extLst>
                <a:ext uri="{FF2B5EF4-FFF2-40B4-BE49-F238E27FC236}">
                  <a16:creationId xmlns:a16="http://schemas.microsoft.com/office/drawing/2014/main" id="{6E6EC8A7-FA09-4268-AF59-DD514733078A}"/>
                </a:ext>
              </a:extLst>
            </p:cNvPr>
            <p:cNvSpPr txBox="1"/>
            <p:nvPr/>
          </p:nvSpPr>
          <p:spPr>
            <a:xfrm>
              <a:off x="6632607" y="3535239"/>
              <a:ext cx="1075690" cy="351748"/>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a:solidFill>
                    <a:schemeClr val="tx2"/>
                  </a:solidFill>
                  <a:ea typeface="Nokia Pure Text" panose="020B0503020202020204" pitchFamily="34" charset="0"/>
                  <a:cs typeface="Nokia Pure Headline Light"/>
                </a:rPr>
                <a:t>Geo-replication</a:t>
              </a:r>
            </a:p>
          </p:txBody>
        </p:sp>
        <p:sp>
          <p:nvSpPr>
            <p:cNvPr id="79" name="TextBox 78">
              <a:extLst>
                <a:ext uri="{FF2B5EF4-FFF2-40B4-BE49-F238E27FC236}">
                  <a16:creationId xmlns:a16="http://schemas.microsoft.com/office/drawing/2014/main" id="{97C74988-7D32-486F-BC41-4E649330A55D}"/>
                </a:ext>
              </a:extLst>
            </p:cNvPr>
            <p:cNvSpPr txBox="1"/>
            <p:nvPr/>
          </p:nvSpPr>
          <p:spPr>
            <a:xfrm>
              <a:off x="2788132" y="2623637"/>
              <a:ext cx="3369008" cy="387981"/>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600" dirty="0">
                  <a:solidFill>
                    <a:schemeClr val="tx2"/>
                  </a:solidFill>
                  <a:ea typeface="Nokia Pure Text" panose="020B0503020202020204" pitchFamily="34" charset="0"/>
                  <a:cs typeface="Nokia Pure Headline Light"/>
                </a:rPr>
                <a:t>ME sites are </a:t>
              </a:r>
              <a:r>
                <a:rPr lang="en-US" sz="1600" b="1" dirty="0">
                  <a:solidFill>
                    <a:schemeClr val="accent3"/>
                  </a:solidFill>
                  <a:ea typeface="Nokia Pure Text" panose="020B0503020202020204" pitchFamily="34" charset="0"/>
                  <a:cs typeface="Nokia Pure Headline Light"/>
                </a:rPr>
                <a:t>Active-Active – No idle hardware</a:t>
              </a:r>
            </a:p>
          </p:txBody>
        </p:sp>
        <p:sp>
          <p:nvSpPr>
            <p:cNvPr id="80" name="TextBox 79">
              <a:extLst>
                <a:ext uri="{FF2B5EF4-FFF2-40B4-BE49-F238E27FC236}">
                  <a16:creationId xmlns:a16="http://schemas.microsoft.com/office/drawing/2014/main" id="{4E76E02A-E91A-4046-8F90-A837560C73FA}"/>
                </a:ext>
              </a:extLst>
            </p:cNvPr>
            <p:cNvSpPr txBox="1"/>
            <p:nvPr/>
          </p:nvSpPr>
          <p:spPr>
            <a:xfrm>
              <a:off x="6982082" y="1150702"/>
              <a:ext cx="636299" cy="568981"/>
            </a:xfrm>
            <a:prstGeom prst="rect">
              <a:avLst/>
            </a:prstGeom>
            <a:noFill/>
          </p:spPr>
          <p:txBody>
            <a:bodyPr wrap="square" lIns="96000" tIns="96000" rIns="96000" bIns="96000" rtlCol="0">
              <a:spAutoFit/>
            </a:bodyPr>
            <a:lstStyle/>
            <a:p>
              <a:pPr>
                <a:buClr>
                  <a:srgbClr val="001135"/>
                </a:buClr>
              </a:pPr>
              <a:r>
                <a:rPr lang="en-US" sz="1467" dirty="0">
                  <a:solidFill>
                    <a:schemeClr val="tx2"/>
                  </a:solidFill>
                  <a:ea typeface="Nokia Pure Text" panose="020B0503020202020204" pitchFamily="34" charset="0"/>
                  <a:cs typeface="Nokia Pure Headline Light"/>
                </a:rPr>
                <a:t>REST SOAP</a:t>
              </a:r>
            </a:p>
          </p:txBody>
        </p:sp>
      </p:grpSp>
      <p:sp>
        <p:nvSpPr>
          <p:cNvPr id="81" name="Text Placeholder 1">
            <a:extLst>
              <a:ext uri="{FF2B5EF4-FFF2-40B4-BE49-F238E27FC236}">
                <a16:creationId xmlns:a16="http://schemas.microsoft.com/office/drawing/2014/main" id="{CDC96785-EA53-4190-A9AE-72AE780D9CBC}"/>
              </a:ext>
            </a:extLst>
          </p:cNvPr>
          <p:cNvSpPr txBox="1">
            <a:spLocks/>
          </p:cNvSpPr>
          <p:nvPr/>
        </p:nvSpPr>
        <p:spPr>
          <a:xfrm>
            <a:off x="556800" y="787200"/>
            <a:ext cx="11078400" cy="41280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fontAlgn="base">
              <a:spcBef>
                <a:spcPct val="0"/>
              </a:spcBef>
            </a:pPr>
            <a:r>
              <a:rPr lang="en-US" sz="2667" dirty="0">
                <a:solidFill>
                  <a:schemeClr val="bg2"/>
                </a:solidFill>
                <a:latin typeface="+mj-lt"/>
              </a:rPr>
              <a:t>1+1 mated pair</a:t>
            </a:r>
          </a:p>
        </p:txBody>
      </p:sp>
      <p:sp>
        <p:nvSpPr>
          <p:cNvPr id="82" name="TextBox 81">
            <a:extLst>
              <a:ext uri="{FF2B5EF4-FFF2-40B4-BE49-F238E27FC236}">
                <a16:creationId xmlns:a16="http://schemas.microsoft.com/office/drawing/2014/main" id="{C6E24156-0F2F-4C79-A317-C2A5BC4B8D0E}"/>
              </a:ext>
            </a:extLst>
          </p:cNvPr>
          <p:cNvSpPr txBox="1"/>
          <p:nvPr/>
        </p:nvSpPr>
        <p:spPr>
          <a:xfrm>
            <a:off x="482009" y="5511619"/>
            <a:ext cx="11135779" cy="826247"/>
          </a:xfrm>
          <a:prstGeom prst="rect">
            <a:avLst/>
          </a:prstGeom>
          <a:solidFill>
            <a:schemeClr val="accent3"/>
          </a:solidFill>
        </p:spPr>
        <p:txBody>
          <a:bodyPr wrap="square" lIns="96000" tIns="96000" rIns="96000" bIns="96000" rtlCol="0">
            <a:noAutofit/>
          </a:bodyPr>
          <a:lstStyle/>
          <a:p>
            <a:pPr defTabSz="479976">
              <a:spcAft>
                <a:spcPts val="800"/>
              </a:spcAft>
              <a:tabLst>
                <a:tab pos="479976" algn="l"/>
              </a:tabLst>
            </a:pPr>
            <a:r>
              <a:rPr lang="en-US" sz="1867" dirty="0">
                <a:solidFill>
                  <a:schemeClr val="tx2"/>
                </a:solidFill>
                <a:latin typeface="Nokia Pure Text Light" panose="020B0403020202020204" pitchFamily="34" charset="0"/>
                <a:ea typeface="Nokia Pure Text Light" panose="020B0403020202020204" pitchFamily="34" charset="0"/>
              </a:rPr>
              <a:t>Multi-node support increases deployment flexibility for large operators by dividing into regions and supporting a combination of Policy and Charging nodes</a:t>
            </a:r>
          </a:p>
        </p:txBody>
      </p:sp>
    </p:spTree>
    <p:extLst>
      <p:ext uri="{BB962C8B-B14F-4D97-AF65-F5344CB8AC3E}">
        <p14:creationId xmlns:p14="http://schemas.microsoft.com/office/powerpoint/2010/main" val="106413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712C-DCA5-3BCE-2677-497EECF8FF0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C1CA91D-1334-BE66-4184-5428BD2A943A}"/>
              </a:ext>
            </a:extLst>
          </p:cNvPr>
          <p:cNvPicPr>
            <a:picLocks noChangeAspect="1"/>
          </p:cNvPicPr>
          <p:nvPr/>
        </p:nvPicPr>
        <p:blipFill>
          <a:blip r:embed="rId2"/>
          <a:stretch>
            <a:fillRect/>
          </a:stretch>
        </p:blipFill>
        <p:spPr>
          <a:xfrm>
            <a:off x="0" y="554428"/>
            <a:ext cx="12192000" cy="5749143"/>
          </a:xfrm>
          <a:prstGeom prst="rect">
            <a:avLst/>
          </a:prstGeom>
        </p:spPr>
      </p:pic>
    </p:spTree>
    <p:extLst>
      <p:ext uri="{BB962C8B-B14F-4D97-AF65-F5344CB8AC3E}">
        <p14:creationId xmlns:p14="http://schemas.microsoft.com/office/powerpoint/2010/main" val="1983341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F2FEB7D-65A2-4D00-A446-CFC5C9F6092B}"/>
              </a:ext>
            </a:extLst>
          </p:cNvPr>
          <p:cNvSpPr>
            <a:spLocks noGrp="1"/>
          </p:cNvSpPr>
          <p:nvPr>
            <p:ph type="body" sz="quarter" idx="11"/>
          </p:nvPr>
        </p:nvSpPr>
        <p:spPr>
          <a:xfrm>
            <a:off x="258107" y="412922"/>
            <a:ext cx="11145600" cy="767696"/>
          </a:xfrm>
        </p:spPr>
        <p:txBody>
          <a:bodyPr>
            <a:normAutofit lnSpcReduction="10000"/>
          </a:bodyPr>
          <a:lstStyle/>
          <a:p>
            <a:r>
              <a:rPr lang="en-US" sz="5400" dirty="0"/>
              <a:t>Introduction to Deployment</a:t>
            </a:r>
          </a:p>
          <a:p>
            <a:endParaRPr lang="en-IN" sz="5400" dirty="0"/>
          </a:p>
          <a:p>
            <a:endParaRPr lang="en-IN" sz="5400" dirty="0"/>
          </a:p>
        </p:txBody>
      </p:sp>
      <p:sp>
        <p:nvSpPr>
          <p:cNvPr id="2" name="Rectangle: Rounded Corners 1">
            <a:extLst>
              <a:ext uri="{FF2B5EF4-FFF2-40B4-BE49-F238E27FC236}">
                <a16:creationId xmlns:a16="http://schemas.microsoft.com/office/drawing/2014/main" id="{3CB33589-75DF-431C-9E2F-14A80FFDB200}"/>
              </a:ext>
            </a:extLst>
          </p:cNvPr>
          <p:cNvSpPr/>
          <p:nvPr/>
        </p:nvSpPr>
        <p:spPr>
          <a:xfrm>
            <a:off x="1400537" y="2326511"/>
            <a:ext cx="2870521" cy="29399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0788DB23-B839-40FC-A8BD-190E5F5E1285}"/>
              </a:ext>
            </a:extLst>
          </p:cNvPr>
          <p:cNvSpPr/>
          <p:nvPr/>
        </p:nvSpPr>
        <p:spPr>
          <a:xfrm>
            <a:off x="6333283" y="2326511"/>
            <a:ext cx="2870521" cy="293997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0632059C-2FE1-48D8-B4C8-0310833464B6}"/>
              </a:ext>
            </a:extLst>
          </p:cNvPr>
          <p:cNvSpPr txBox="1"/>
          <p:nvPr/>
        </p:nvSpPr>
        <p:spPr>
          <a:xfrm>
            <a:off x="1886674" y="3229337"/>
            <a:ext cx="2118167" cy="923330"/>
          </a:xfrm>
          <a:prstGeom prst="rect">
            <a:avLst/>
          </a:prstGeom>
          <a:noFill/>
        </p:spPr>
        <p:txBody>
          <a:bodyPr wrap="square" rtlCol="0">
            <a:spAutoFit/>
          </a:bodyPr>
          <a:lstStyle/>
          <a:p>
            <a:r>
              <a:rPr lang="en-US" dirty="0"/>
              <a:t>Distributed SM</a:t>
            </a:r>
          </a:p>
          <a:p>
            <a:endParaRPr lang="en-US" dirty="0"/>
          </a:p>
          <a:p>
            <a:r>
              <a:rPr lang="en-US" dirty="0"/>
              <a:t>Distributed ME</a:t>
            </a:r>
            <a:endParaRPr lang="en-IN" dirty="0"/>
          </a:p>
        </p:txBody>
      </p:sp>
      <p:sp>
        <p:nvSpPr>
          <p:cNvPr id="6" name="TextBox 5">
            <a:extLst>
              <a:ext uri="{FF2B5EF4-FFF2-40B4-BE49-F238E27FC236}">
                <a16:creationId xmlns:a16="http://schemas.microsoft.com/office/drawing/2014/main" id="{127B3B19-3CE2-4502-A618-6E908A2ABF2E}"/>
              </a:ext>
            </a:extLst>
          </p:cNvPr>
          <p:cNvSpPr txBox="1"/>
          <p:nvPr/>
        </p:nvSpPr>
        <p:spPr>
          <a:xfrm>
            <a:off x="6709459" y="3229337"/>
            <a:ext cx="2118167" cy="954107"/>
          </a:xfrm>
          <a:prstGeom prst="rect">
            <a:avLst/>
          </a:prstGeom>
          <a:noFill/>
        </p:spPr>
        <p:txBody>
          <a:bodyPr wrap="square" rtlCol="0">
            <a:spAutoFit/>
          </a:bodyPr>
          <a:lstStyle/>
          <a:p>
            <a:r>
              <a:rPr lang="en-US" sz="2000" dirty="0"/>
              <a:t>Integrated</a:t>
            </a:r>
            <a:r>
              <a:rPr lang="en-US" dirty="0"/>
              <a:t> SM+ME</a:t>
            </a:r>
          </a:p>
          <a:p>
            <a:endParaRPr lang="en-US" dirty="0"/>
          </a:p>
          <a:p>
            <a:endParaRPr lang="en-IN" dirty="0"/>
          </a:p>
        </p:txBody>
      </p:sp>
    </p:spTree>
    <p:extLst>
      <p:ext uri="{BB962C8B-B14F-4D97-AF65-F5344CB8AC3E}">
        <p14:creationId xmlns:p14="http://schemas.microsoft.com/office/powerpoint/2010/main" val="4191212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AB7EE4-1659-466B-8DF1-4843F04E9C79}"/>
              </a:ext>
            </a:extLst>
          </p:cNvPr>
          <p:cNvSpPr>
            <a:spLocks noGrp="1"/>
          </p:cNvSpPr>
          <p:nvPr>
            <p:ph type="body" sz="quarter" idx="10"/>
          </p:nvPr>
        </p:nvSpPr>
        <p:spPr>
          <a:xfrm>
            <a:off x="556799" y="1754460"/>
            <a:ext cx="11078400" cy="1162359"/>
          </a:xfrm>
        </p:spPr>
        <p:txBody>
          <a:bodyPr>
            <a:normAutofit/>
          </a:bodyPr>
          <a:lstStyle/>
          <a:p>
            <a:pPr>
              <a:lnSpc>
                <a:spcPct val="90000"/>
              </a:lnSpc>
              <a:spcBef>
                <a:spcPts val="0"/>
              </a:spcBef>
              <a:spcAft>
                <a:spcPts val="800"/>
              </a:spcAft>
            </a:pPr>
            <a:br>
              <a:rPr lang="en-US" sz="2800" dirty="0">
                <a:solidFill>
                  <a:schemeClr val="accent3"/>
                </a:solidFill>
                <a:latin typeface="+mn-lt"/>
              </a:rPr>
            </a:br>
            <a:r>
              <a:rPr lang="en-US" sz="2800" dirty="0">
                <a:solidFill>
                  <a:schemeClr val="accent3"/>
                </a:solidFill>
                <a:latin typeface="+mn-lt"/>
              </a:rPr>
              <a:t>	</a:t>
            </a:r>
            <a:endParaRPr lang="en-CA" sz="2800" dirty="0">
              <a:solidFill>
                <a:schemeClr val="accent3"/>
              </a:solidFill>
              <a:latin typeface="+mn-lt"/>
            </a:endParaRPr>
          </a:p>
        </p:txBody>
      </p:sp>
      <p:sp>
        <p:nvSpPr>
          <p:cNvPr id="2" name="Text Placeholder 1">
            <a:extLst>
              <a:ext uri="{FF2B5EF4-FFF2-40B4-BE49-F238E27FC236}">
                <a16:creationId xmlns:a16="http://schemas.microsoft.com/office/drawing/2014/main" id="{EFD5F6C8-F352-4933-B973-89E2206DEE3F}"/>
              </a:ext>
            </a:extLst>
          </p:cNvPr>
          <p:cNvSpPr>
            <a:spLocks noGrp="1"/>
          </p:cNvSpPr>
          <p:nvPr>
            <p:ph type="body" sz="quarter" idx="11"/>
          </p:nvPr>
        </p:nvSpPr>
        <p:spPr>
          <a:xfrm>
            <a:off x="348455" y="374399"/>
            <a:ext cx="11078400" cy="563149"/>
          </a:xfrm>
        </p:spPr>
        <p:txBody>
          <a:bodyPr>
            <a:noAutofit/>
          </a:bodyPr>
          <a:lstStyle/>
          <a:p>
            <a:r>
              <a:rPr lang="en-US" sz="3200" dirty="0">
                <a:latin typeface="Nokia Pure Headline" panose="020B0504040602060303" pitchFamily="34" charset="0"/>
              </a:rPr>
              <a:t>Images download source</a:t>
            </a:r>
          </a:p>
        </p:txBody>
      </p:sp>
      <p:sp>
        <p:nvSpPr>
          <p:cNvPr id="14" name="Text Placeholder 13">
            <a:extLst>
              <a:ext uri="{FF2B5EF4-FFF2-40B4-BE49-F238E27FC236}">
                <a16:creationId xmlns:a16="http://schemas.microsoft.com/office/drawing/2014/main" id="{AFC6A19D-2BB5-4A0B-868E-4B5FC6FC9751}"/>
              </a:ext>
            </a:extLst>
          </p:cNvPr>
          <p:cNvSpPr>
            <a:spLocks noGrp="1"/>
          </p:cNvSpPr>
          <p:nvPr>
            <p:ph type="body" sz="quarter" idx="12"/>
          </p:nvPr>
        </p:nvSpPr>
        <p:spPr>
          <a:xfrm>
            <a:off x="556799" y="3941182"/>
            <a:ext cx="10870056" cy="2246018"/>
          </a:xfrm>
        </p:spPr>
        <p:txBody>
          <a:bodyPr>
            <a:normAutofit/>
          </a:bodyPr>
          <a:lstStyle/>
          <a:p>
            <a:pPr marL="0" indent="0">
              <a:buNone/>
            </a:pPr>
            <a:r>
              <a:rPr lang="en-US" sz="2667" dirty="0">
                <a:solidFill>
                  <a:schemeClr val="accent3"/>
                </a:solidFill>
              </a:rPr>
              <a:t>VNF Images</a:t>
            </a:r>
          </a:p>
          <a:p>
            <a:r>
              <a:rPr lang="en-US" dirty="0"/>
              <a:t>https://repo.lab.pl.alcatel-lucent.com/sps-generic-candidates/spsmainbuild/SPS_22_0_I24/</a:t>
            </a:r>
          </a:p>
        </p:txBody>
      </p:sp>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dirty="0">
                <a:solidFill>
                  <a:schemeClr val="accent3"/>
                </a:solidFill>
              </a:rPr>
              <a:t>Maestro Images</a:t>
            </a:r>
          </a:p>
          <a:p>
            <a:r>
              <a:rPr lang="en-US" sz="2000" dirty="0">
                <a:solidFill>
                  <a:schemeClr val="tx2">
                    <a:lumMod val="60000"/>
                    <a:lumOff val="40000"/>
                  </a:schemeClr>
                </a:solidFill>
                <a:latin typeface="+mn-lt"/>
              </a:rPr>
              <a:t>https://repo3.cci.nokia.net/sps-generic-candidates/DevOps_images/</a:t>
            </a:r>
            <a:endParaRPr lang="en-US" dirty="0">
              <a:solidFill>
                <a:schemeClr val="tx2">
                  <a:lumMod val="60000"/>
                  <a:lumOff val="40000"/>
                </a:schemeClr>
              </a:solidFill>
            </a:endParaRPr>
          </a:p>
        </p:txBody>
      </p:sp>
    </p:spTree>
    <p:extLst>
      <p:ext uri="{BB962C8B-B14F-4D97-AF65-F5344CB8AC3E}">
        <p14:creationId xmlns:p14="http://schemas.microsoft.com/office/powerpoint/2010/main" val="261190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1F1DF-8F77-44D1-9EF2-E4E6133382A1}"/>
              </a:ext>
            </a:extLst>
          </p:cNvPr>
          <p:cNvSpPr>
            <a:spLocks noGrp="1"/>
          </p:cNvSpPr>
          <p:nvPr>
            <p:ph type="body" sz="quarter" idx="11"/>
          </p:nvPr>
        </p:nvSpPr>
        <p:spPr/>
        <p:txBody>
          <a:bodyPr>
            <a:normAutofit/>
          </a:bodyPr>
          <a:lstStyle/>
          <a:p>
            <a:r>
              <a:rPr lang="en-IN" sz="2800" dirty="0">
                <a:latin typeface="Nokia Pure Headline" panose="020B0504040602060303" pitchFamily="34" charset="0"/>
              </a:rPr>
              <a:t>Planning the allocation of external IP addresses to the VNF VMs</a:t>
            </a:r>
            <a:endParaRPr lang="en-US" sz="2800" dirty="0">
              <a:latin typeface="Nokia Pure Headline" panose="020B0504040602060303" pitchFamily="34" charset="0"/>
            </a:endParaRPr>
          </a:p>
        </p:txBody>
      </p:sp>
      <p:sp>
        <p:nvSpPr>
          <p:cNvPr id="3" name="Text Placeholder 2">
            <a:extLst>
              <a:ext uri="{FF2B5EF4-FFF2-40B4-BE49-F238E27FC236}">
                <a16:creationId xmlns:a16="http://schemas.microsoft.com/office/drawing/2014/main" id="{E885FB58-662C-48D4-A171-49C1F363E4DD}"/>
              </a:ext>
            </a:extLst>
          </p:cNvPr>
          <p:cNvSpPr>
            <a:spLocks noGrp="1"/>
          </p:cNvSpPr>
          <p:nvPr>
            <p:ph type="body" sz="quarter" idx="12"/>
          </p:nvPr>
        </p:nvSpPr>
        <p:spPr>
          <a:xfrm>
            <a:off x="556800" y="1440000"/>
            <a:ext cx="5253692" cy="1800911"/>
          </a:xfrm>
        </p:spPr>
        <p:txBody>
          <a:bodyPr>
            <a:normAutofit/>
          </a:bodyPr>
          <a:lstStyle/>
          <a:p>
            <a:pPr marL="0" indent="0">
              <a:buNone/>
            </a:pPr>
            <a:r>
              <a:rPr lang="en-US" sz="2667" dirty="0">
                <a:solidFill>
                  <a:schemeClr val="accent3"/>
                </a:solidFill>
              </a:rPr>
              <a:t>Internal IP</a:t>
            </a:r>
            <a:endParaRPr lang="en-US" dirty="0"/>
          </a:p>
          <a:p>
            <a:r>
              <a:rPr lang="en-US" dirty="0"/>
              <a:t>The IPs allocate to internal network</a:t>
            </a:r>
          </a:p>
        </p:txBody>
      </p:sp>
      <p:sp>
        <p:nvSpPr>
          <p:cNvPr id="16" name="Text Placeholder 15">
            <a:extLst>
              <a:ext uri="{FF2B5EF4-FFF2-40B4-BE49-F238E27FC236}">
                <a16:creationId xmlns:a16="http://schemas.microsoft.com/office/drawing/2014/main" id="{2AB163EB-2CD0-4A7E-A344-26BEE5A63CAE}"/>
              </a:ext>
            </a:extLst>
          </p:cNvPr>
          <p:cNvSpPr>
            <a:spLocks noGrp="1"/>
          </p:cNvSpPr>
          <p:nvPr>
            <p:ph type="body" sz="quarter" idx="14"/>
          </p:nvPr>
        </p:nvSpPr>
        <p:spPr>
          <a:xfrm>
            <a:off x="6096000" y="1365288"/>
            <a:ext cx="5253692" cy="1950333"/>
          </a:xfrm>
        </p:spPr>
        <p:txBody>
          <a:bodyPr/>
          <a:lstStyle/>
          <a:p>
            <a:pPr marL="0" indent="0">
              <a:buNone/>
            </a:pPr>
            <a:r>
              <a:rPr lang="en-US" sz="2667" dirty="0">
                <a:solidFill>
                  <a:schemeClr val="accent3"/>
                </a:solidFill>
              </a:rPr>
              <a:t>External IP</a:t>
            </a:r>
          </a:p>
          <a:p>
            <a:r>
              <a:rPr lang="en-US" dirty="0"/>
              <a:t>The IPs allocate to external network</a:t>
            </a:r>
          </a:p>
        </p:txBody>
      </p:sp>
      <p:sp>
        <p:nvSpPr>
          <p:cNvPr id="9" name="Text Placeholder 2">
            <a:extLst>
              <a:ext uri="{FF2B5EF4-FFF2-40B4-BE49-F238E27FC236}">
                <a16:creationId xmlns:a16="http://schemas.microsoft.com/office/drawing/2014/main" id="{E640A70F-1F7D-4C97-B30E-A58DAD0A4545}"/>
              </a:ext>
            </a:extLst>
          </p:cNvPr>
          <p:cNvSpPr txBox="1">
            <a:spLocks/>
          </p:cNvSpPr>
          <p:nvPr/>
        </p:nvSpPr>
        <p:spPr>
          <a:xfrm>
            <a:off x="556800" y="3617090"/>
            <a:ext cx="5253692" cy="1800911"/>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dirty="0">
                <a:solidFill>
                  <a:schemeClr val="accent3"/>
                </a:solidFill>
              </a:rPr>
              <a:t>Subnet </a:t>
            </a:r>
          </a:p>
          <a:p>
            <a:pPr>
              <a:buFont typeface="Wingdings 3" panose="05040102010807070707" pitchFamily="18" charset="2"/>
              <a:buChar char="u"/>
            </a:pPr>
            <a:r>
              <a:rPr lang="en-US" dirty="0"/>
              <a:t>Internal 192.168.3.10/24</a:t>
            </a:r>
          </a:p>
          <a:p>
            <a:pPr>
              <a:buFont typeface="Wingdings 3" panose="05040102010807070707" pitchFamily="18" charset="2"/>
              <a:buChar char="u"/>
            </a:pPr>
            <a:r>
              <a:rPr lang="en-US" dirty="0"/>
              <a:t>External 10.68.125.70/24</a:t>
            </a:r>
          </a:p>
        </p:txBody>
      </p:sp>
      <p:graphicFrame>
        <p:nvGraphicFramePr>
          <p:cNvPr id="7" name="Object 6">
            <a:extLst>
              <a:ext uri="{FF2B5EF4-FFF2-40B4-BE49-F238E27FC236}">
                <a16:creationId xmlns:a16="http://schemas.microsoft.com/office/drawing/2014/main" id="{A0EA475D-B6A7-49F2-841F-D514567D40DB}"/>
              </a:ext>
            </a:extLst>
          </p:cNvPr>
          <p:cNvGraphicFramePr>
            <a:graphicFrameLocks noChangeAspect="1"/>
          </p:cNvGraphicFramePr>
          <p:nvPr>
            <p:extLst>
              <p:ext uri="{D42A27DB-BD31-4B8C-83A1-F6EECF244321}">
                <p14:modId xmlns:p14="http://schemas.microsoft.com/office/powerpoint/2010/main" val="65430294"/>
              </p:ext>
            </p:extLst>
          </p:nvPr>
        </p:nvGraphicFramePr>
        <p:xfrm>
          <a:off x="6453188" y="4022725"/>
          <a:ext cx="1512887" cy="1327150"/>
        </p:xfrm>
        <a:graphic>
          <a:graphicData uri="http://schemas.openxmlformats.org/presentationml/2006/ole">
            <mc:AlternateContent xmlns:mc="http://schemas.openxmlformats.org/markup-compatibility/2006">
              <mc:Choice xmlns:v="urn:schemas-microsoft-com:vml" Requires="v">
                <p:oleObj name="Worksheet" showAsIcon="1" r:id="rId2" imgW="834480" imgH="732240" progId="Excel.Sheet.12">
                  <p:embed/>
                </p:oleObj>
              </mc:Choice>
              <mc:Fallback>
                <p:oleObj name="Worksheet" showAsIcon="1" r:id="rId2" imgW="834480" imgH="732240" progId="Excel.Sheet.12">
                  <p:embed/>
                  <p:pic>
                    <p:nvPicPr>
                      <p:cNvPr id="7" name="Object 6">
                        <a:extLst>
                          <a:ext uri="{FF2B5EF4-FFF2-40B4-BE49-F238E27FC236}">
                            <a16:creationId xmlns:a16="http://schemas.microsoft.com/office/drawing/2014/main" id="{A0EA475D-B6A7-49F2-841F-D514567D40DB}"/>
                          </a:ext>
                        </a:extLst>
                      </p:cNvPr>
                      <p:cNvPicPr/>
                      <p:nvPr/>
                    </p:nvPicPr>
                    <p:blipFill>
                      <a:blip r:embed="rId3"/>
                      <a:stretch>
                        <a:fillRect/>
                      </a:stretch>
                    </p:blipFill>
                    <p:spPr>
                      <a:xfrm>
                        <a:off x="6453188" y="4022725"/>
                        <a:ext cx="1512887" cy="1327150"/>
                      </a:xfrm>
                      <a:prstGeom prst="rect">
                        <a:avLst/>
                      </a:prstGeom>
                    </p:spPr>
                  </p:pic>
                </p:oleObj>
              </mc:Fallback>
            </mc:AlternateContent>
          </a:graphicData>
        </a:graphic>
      </p:graphicFrame>
    </p:spTree>
    <p:extLst>
      <p:ext uri="{BB962C8B-B14F-4D97-AF65-F5344CB8AC3E}">
        <p14:creationId xmlns:p14="http://schemas.microsoft.com/office/powerpoint/2010/main" val="3352837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 Placeholder 1">
            <a:extLst>
              <a:ext uri="{FF2B5EF4-FFF2-40B4-BE49-F238E27FC236}">
                <a16:creationId xmlns:a16="http://schemas.microsoft.com/office/drawing/2014/main" id="{078B4A75-DD7E-4B09-9229-75AA795A7DFF}"/>
              </a:ext>
            </a:extLst>
          </p:cNvPr>
          <p:cNvGraphicFramePr/>
          <p:nvPr/>
        </p:nvGraphicFramePr>
        <p:xfrm>
          <a:off x="254643" y="2187615"/>
          <a:ext cx="5717894" cy="3819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880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5CFCE5-FE21-48A7-8F64-02C094DE5646}"/>
              </a:ext>
            </a:extLst>
          </p:cNvPr>
          <p:cNvSpPr>
            <a:spLocks noGrp="1"/>
          </p:cNvSpPr>
          <p:nvPr>
            <p:ph type="body" sz="quarter" idx="11"/>
          </p:nvPr>
        </p:nvSpPr>
        <p:spPr>
          <a:xfrm>
            <a:off x="556800" y="733493"/>
            <a:ext cx="4489762" cy="610041"/>
          </a:xfrm>
        </p:spPr>
        <p:txBody>
          <a:bodyPr>
            <a:normAutofit/>
          </a:bodyPr>
          <a:lstStyle/>
          <a:p>
            <a:r>
              <a:rPr lang="en-US" sz="2800" dirty="0">
                <a:latin typeface="Nokia Pure Headline" panose="020B0504040602060303" pitchFamily="34" charset="0"/>
              </a:rPr>
              <a:t>Deploying maestro VM</a:t>
            </a:r>
          </a:p>
        </p:txBody>
      </p:sp>
      <p:sp>
        <p:nvSpPr>
          <p:cNvPr id="14" name="Text Placeholder 13">
            <a:extLst>
              <a:ext uri="{FF2B5EF4-FFF2-40B4-BE49-F238E27FC236}">
                <a16:creationId xmlns:a16="http://schemas.microsoft.com/office/drawing/2014/main" id="{D9801B96-D52D-4DD2-9EAA-514A77DA2410}"/>
              </a:ext>
            </a:extLst>
          </p:cNvPr>
          <p:cNvSpPr>
            <a:spLocks noGrp="1"/>
          </p:cNvSpPr>
          <p:nvPr>
            <p:ph type="body" sz="quarter" idx="12"/>
          </p:nvPr>
        </p:nvSpPr>
        <p:spPr>
          <a:xfrm>
            <a:off x="401274" y="2732496"/>
            <a:ext cx="8684853" cy="2781969"/>
          </a:xfrm>
        </p:spPr>
        <p:txBody>
          <a:bodyPr/>
          <a:lstStyle/>
          <a:p>
            <a:r>
              <a:rPr lang="en-IN" dirty="0"/>
              <a:t>Download maestro VM image and hot </a:t>
            </a:r>
            <a:r>
              <a:rPr lang="en-IN" dirty="0" err="1"/>
              <a:t>yaml</a:t>
            </a:r>
            <a:r>
              <a:rPr lang="en-IN" dirty="0"/>
              <a:t> file to UC node</a:t>
            </a:r>
          </a:p>
          <a:p>
            <a:endParaRPr lang="en-US" dirty="0"/>
          </a:p>
          <a:p>
            <a:r>
              <a:rPr lang="en-US" dirty="0"/>
              <a:t>Configure heat </a:t>
            </a:r>
            <a:r>
              <a:rPr lang="en-US" dirty="0" err="1"/>
              <a:t>yaml</a:t>
            </a:r>
            <a:r>
              <a:rPr lang="en-US" dirty="0"/>
              <a:t> file.</a:t>
            </a:r>
          </a:p>
          <a:p>
            <a:endParaRPr lang="en-US" dirty="0"/>
          </a:p>
          <a:p>
            <a:r>
              <a:rPr lang="en-IN" dirty="0"/>
              <a:t>Deploy maestro VM as a heat stack</a:t>
            </a:r>
            <a:endParaRPr lang="en-US" dirty="0"/>
          </a:p>
          <a:p>
            <a:endParaRPr lang="en-US" dirty="0"/>
          </a:p>
        </p:txBody>
      </p:sp>
      <p:graphicFrame>
        <p:nvGraphicFramePr>
          <p:cNvPr id="3" name="Object 2">
            <a:extLst>
              <a:ext uri="{FF2B5EF4-FFF2-40B4-BE49-F238E27FC236}">
                <a16:creationId xmlns:a16="http://schemas.microsoft.com/office/drawing/2014/main" id="{200C761B-B256-48B2-980E-3A9F949D95C0}"/>
              </a:ext>
            </a:extLst>
          </p:cNvPr>
          <p:cNvGraphicFramePr>
            <a:graphicFrameLocks noChangeAspect="1"/>
          </p:cNvGraphicFramePr>
          <p:nvPr>
            <p:extLst>
              <p:ext uri="{D42A27DB-BD31-4B8C-83A1-F6EECF244321}">
                <p14:modId xmlns:p14="http://schemas.microsoft.com/office/powerpoint/2010/main" val="3534635577"/>
              </p:ext>
            </p:extLst>
          </p:nvPr>
        </p:nvGraphicFramePr>
        <p:xfrm>
          <a:off x="7145338" y="3692525"/>
          <a:ext cx="1511300" cy="1323975"/>
        </p:xfrm>
        <a:graphic>
          <a:graphicData uri="http://schemas.openxmlformats.org/presentationml/2006/ole">
            <mc:AlternateContent xmlns:mc="http://schemas.openxmlformats.org/markup-compatibility/2006">
              <mc:Choice xmlns:v="urn:schemas-microsoft-com:vml" Requires="v">
                <p:oleObj name="Packager Shell Object" showAsIcon="1" r:id="rId2" imgW="834480" imgH="732240" progId="Package">
                  <p:embed/>
                </p:oleObj>
              </mc:Choice>
              <mc:Fallback>
                <p:oleObj name="Packager Shell Object" showAsIcon="1" r:id="rId2" imgW="834480" imgH="732240" progId="Package">
                  <p:embed/>
                  <p:pic>
                    <p:nvPicPr>
                      <p:cNvPr id="3" name="Object 2">
                        <a:extLst>
                          <a:ext uri="{FF2B5EF4-FFF2-40B4-BE49-F238E27FC236}">
                            <a16:creationId xmlns:a16="http://schemas.microsoft.com/office/drawing/2014/main" id="{200C761B-B256-48B2-980E-3A9F949D95C0}"/>
                          </a:ext>
                        </a:extLst>
                      </p:cNvPr>
                      <p:cNvPicPr/>
                      <p:nvPr/>
                    </p:nvPicPr>
                    <p:blipFill>
                      <a:blip r:embed="rId3"/>
                      <a:stretch>
                        <a:fillRect/>
                      </a:stretch>
                    </p:blipFill>
                    <p:spPr>
                      <a:xfrm>
                        <a:off x="7145338" y="3692525"/>
                        <a:ext cx="1511300" cy="1323975"/>
                      </a:xfrm>
                      <a:prstGeom prst="rect">
                        <a:avLst/>
                      </a:prstGeom>
                    </p:spPr>
                  </p:pic>
                </p:oleObj>
              </mc:Fallback>
            </mc:AlternateContent>
          </a:graphicData>
        </a:graphic>
      </p:graphicFrame>
    </p:spTree>
    <p:extLst>
      <p:ext uri="{BB962C8B-B14F-4D97-AF65-F5344CB8AC3E}">
        <p14:creationId xmlns:p14="http://schemas.microsoft.com/office/powerpoint/2010/main" val="1687827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E590C1B-4CE0-471D-AB0F-352E87CEFA9F}"/>
              </a:ext>
            </a:extLst>
          </p:cNvPr>
          <p:cNvSpPr>
            <a:spLocks noGrp="1"/>
          </p:cNvSpPr>
          <p:nvPr>
            <p:ph type="body" sz="quarter" idx="11"/>
          </p:nvPr>
        </p:nvSpPr>
        <p:spPr>
          <a:xfrm>
            <a:off x="556800" y="787200"/>
            <a:ext cx="11078400" cy="412800"/>
          </a:xfrm>
        </p:spPr>
        <p:txBody>
          <a:bodyPr>
            <a:normAutofit lnSpcReduction="10000"/>
          </a:bodyPr>
          <a:lstStyle/>
          <a:p>
            <a:pPr lvl="0"/>
            <a:r>
              <a:rPr lang="en-IN" sz="3200" b="1" dirty="0">
                <a:effectLst>
                  <a:outerShdw blurRad="38100" dist="38100" dir="2700000" algn="tl">
                    <a:srgbClr val="000000">
                      <a:alpha val="43137"/>
                    </a:srgbClr>
                  </a:outerShdw>
                </a:effectLst>
              </a:rPr>
              <a:t>Starting VNF generator tool on maestro VM</a:t>
            </a:r>
          </a:p>
        </p:txBody>
      </p:sp>
      <p:sp>
        <p:nvSpPr>
          <p:cNvPr id="2" name="TextBox 1">
            <a:extLst>
              <a:ext uri="{FF2B5EF4-FFF2-40B4-BE49-F238E27FC236}">
                <a16:creationId xmlns:a16="http://schemas.microsoft.com/office/drawing/2014/main" id="{B27097F9-3E0C-4335-98F2-EBF35E2F8BD8}"/>
              </a:ext>
            </a:extLst>
          </p:cNvPr>
          <p:cNvSpPr txBox="1"/>
          <p:nvPr/>
        </p:nvSpPr>
        <p:spPr>
          <a:xfrm>
            <a:off x="706055" y="2025570"/>
            <a:ext cx="9132425" cy="2059025"/>
          </a:xfrm>
          <a:prstGeom prst="rect">
            <a:avLst/>
          </a:prstGeom>
          <a:noFill/>
        </p:spPr>
        <p:txBody>
          <a:bodyPr wrap="square" rtlCol="0">
            <a:spAutoFit/>
          </a:bodyPr>
          <a:lstStyle/>
          <a:p>
            <a:pPr marL="342900" indent="-342900">
              <a:buClr>
                <a:schemeClr val="bg1"/>
              </a:buClr>
              <a:buSzPct val="70000"/>
              <a:buFont typeface="Wingdings 3" panose="05040102010807070707" pitchFamily="18" charset="2"/>
              <a:buChar char="u"/>
            </a:pPr>
            <a:r>
              <a:rPr lang="en-IN" sz="2130" dirty="0">
                <a:solidFill>
                  <a:schemeClr val="accent3">
                    <a:lumMod val="40000"/>
                    <a:lumOff val="60000"/>
                  </a:schemeClr>
                </a:solidFill>
                <a:latin typeface="Centaur" panose="02030504050205020304" pitchFamily="18" charset="0"/>
              </a:rPr>
              <a:t>Download VNF generator tool to maestro VM</a:t>
            </a:r>
            <a:endParaRPr lang="en-US" sz="2130" dirty="0">
              <a:solidFill>
                <a:schemeClr val="accent3">
                  <a:lumMod val="40000"/>
                  <a:lumOff val="60000"/>
                </a:schemeClr>
              </a:solidFill>
              <a:latin typeface="Centaur" panose="02030504050205020304" pitchFamily="18" charset="0"/>
            </a:endParaRPr>
          </a:p>
          <a:p>
            <a:pPr marL="342900" indent="-342900">
              <a:buClr>
                <a:schemeClr val="bg1"/>
              </a:buClr>
              <a:buSzPct val="70000"/>
              <a:buFont typeface="Wingdings 3" panose="05040102010807070707" pitchFamily="18" charset="2"/>
              <a:buChar char="u"/>
            </a:pPr>
            <a:r>
              <a:rPr lang="en-IN" sz="2130" dirty="0">
                <a:solidFill>
                  <a:schemeClr val="accent3">
                    <a:lumMod val="40000"/>
                    <a:lumOff val="60000"/>
                  </a:schemeClr>
                </a:solidFill>
                <a:latin typeface="Centaur" panose="02030504050205020304" pitchFamily="18" charset="0"/>
              </a:rPr>
              <a:t>Download </a:t>
            </a:r>
            <a:r>
              <a:rPr lang="en-IN" sz="2130" dirty="0" err="1">
                <a:solidFill>
                  <a:schemeClr val="accent3">
                    <a:lumMod val="40000"/>
                    <a:lumOff val="60000"/>
                  </a:schemeClr>
                </a:solidFill>
                <a:latin typeface="Centaur" panose="02030504050205020304" pitchFamily="18" charset="0"/>
              </a:rPr>
              <a:t>csar</a:t>
            </a:r>
            <a:r>
              <a:rPr lang="en-IN" sz="2130" dirty="0">
                <a:solidFill>
                  <a:schemeClr val="accent3">
                    <a:lumMod val="40000"/>
                    <a:lumOff val="60000"/>
                  </a:schemeClr>
                </a:solidFill>
                <a:latin typeface="Centaur" panose="02030504050205020304" pitchFamily="18" charset="0"/>
              </a:rPr>
              <a:t> package to maestro VM</a:t>
            </a:r>
          </a:p>
          <a:p>
            <a:pPr marL="342900" indent="-342900">
              <a:buClr>
                <a:schemeClr val="bg1"/>
              </a:buClr>
              <a:buSzPct val="70000"/>
              <a:buFont typeface="Wingdings 3" panose="05040102010807070707" pitchFamily="18" charset="2"/>
              <a:buChar char="u"/>
            </a:pPr>
            <a:r>
              <a:rPr lang="en-IN" sz="2130" dirty="0">
                <a:solidFill>
                  <a:schemeClr val="accent3">
                    <a:lumMod val="40000"/>
                    <a:lumOff val="60000"/>
                  </a:schemeClr>
                </a:solidFill>
                <a:latin typeface="Centaur" panose="02030504050205020304" pitchFamily="18" charset="0"/>
              </a:rPr>
              <a:t>Create and prepare </a:t>
            </a:r>
            <a:r>
              <a:rPr lang="en-IN" sz="2130" dirty="0" err="1">
                <a:solidFill>
                  <a:schemeClr val="accent3">
                    <a:lumMod val="40000"/>
                    <a:lumOff val="60000"/>
                  </a:schemeClr>
                </a:solidFill>
                <a:latin typeface="Centaur" panose="02030504050205020304" pitchFamily="18" charset="0"/>
              </a:rPr>
              <a:t>vnf</a:t>
            </a:r>
            <a:r>
              <a:rPr lang="en-IN" sz="2130" dirty="0">
                <a:solidFill>
                  <a:schemeClr val="accent3">
                    <a:lumMod val="40000"/>
                    <a:lumOff val="60000"/>
                  </a:schemeClr>
                </a:solidFill>
                <a:latin typeface="Centaur" panose="02030504050205020304" pitchFamily="18" charset="0"/>
              </a:rPr>
              <a:t> generator workspace</a:t>
            </a:r>
            <a:endParaRPr lang="en-US" sz="2130" dirty="0">
              <a:solidFill>
                <a:schemeClr val="accent3">
                  <a:lumMod val="40000"/>
                  <a:lumOff val="60000"/>
                </a:schemeClr>
              </a:solidFill>
              <a:latin typeface="Centaur" panose="02030504050205020304" pitchFamily="18" charset="0"/>
            </a:endParaRPr>
          </a:p>
          <a:p>
            <a:pPr marL="342900" indent="-342900">
              <a:buClr>
                <a:schemeClr val="bg1"/>
              </a:buClr>
              <a:buSzPct val="70000"/>
              <a:buFont typeface="Wingdings 3" panose="05040102010807070707" pitchFamily="18" charset="2"/>
              <a:buChar char="u"/>
            </a:pPr>
            <a:r>
              <a:rPr lang="en-US" sz="2130" dirty="0">
                <a:solidFill>
                  <a:schemeClr val="accent3">
                    <a:lumMod val="40000"/>
                    <a:lumOff val="60000"/>
                  </a:schemeClr>
                </a:solidFill>
                <a:latin typeface="Centaur" panose="02030504050205020304" pitchFamily="18" charset="0"/>
              </a:rPr>
              <a:t>Starting </a:t>
            </a:r>
            <a:r>
              <a:rPr lang="en-US" sz="2130" dirty="0" err="1">
                <a:solidFill>
                  <a:schemeClr val="accent3">
                    <a:lumMod val="40000"/>
                    <a:lumOff val="60000"/>
                  </a:schemeClr>
                </a:solidFill>
                <a:latin typeface="Centaur" panose="02030504050205020304" pitchFamily="18" charset="0"/>
              </a:rPr>
              <a:t>vnf</a:t>
            </a:r>
            <a:r>
              <a:rPr lang="en-US" sz="2130" dirty="0">
                <a:solidFill>
                  <a:schemeClr val="accent3">
                    <a:lumMod val="40000"/>
                    <a:lumOff val="60000"/>
                  </a:schemeClr>
                </a:solidFill>
                <a:latin typeface="Centaur" panose="02030504050205020304" pitchFamily="18" charset="0"/>
              </a:rPr>
              <a:t> editor inside </a:t>
            </a:r>
            <a:r>
              <a:rPr lang="en-US" sz="2130" dirty="0" err="1">
                <a:solidFill>
                  <a:schemeClr val="accent3">
                    <a:lumMod val="40000"/>
                    <a:lumOff val="60000"/>
                  </a:schemeClr>
                </a:solidFill>
                <a:latin typeface="Centaur" panose="02030504050205020304" pitchFamily="18" charset="0"/>
              </a:rPr>
              <a:t>sps</a:t>
            </a:r>
            <a:r>
              <a:rPr lang="en-US" sz="2130" dirty="0">
                <a:solidFill>
                  <a:schemeClr val="accent3">
                    <a:lumMod val="40000"/>
                    <a:lumOff val="60000"/>
                  </a:schemeClr>
                </a:solidFill>
                <a:latin typeface="Centaur" panose="02030504050205020304" pitchFamily="18" charset="0"/>
              </a:rPr>
              <a:t> instantiation docker</a:t>
            </a:r>
          </a:p>
          <a:p>
            <a:pPr marL="342900" indent="-342900">
              <a:buClr>
                <a:schemeClr val="bg1"/>
              </a:buClr>
              <a:buSzPct val="70000"/>
              <a:buFont typeface="Wingdings 3" panose="05040102010807070707" pitchFamily="18" charset="2"/>
              <a:buChar char="u"/>
            </a:pPr>
            <a:r>
              <a:rPr lang="en-IN" sz="2130" dirty="0">
                <a:solidFill>
                  <a:schemeClr val="accent3">
                    <a:lumMod val="40000"/>
                    <a:lumOff val="60000"/>
                  </a:schemeClr>
                </a:solidFill>
                <a:latin typeface="Centaur" panose="02030504050205020304" pitchFamily="18" charset="0"/>
              </a:rPr>
              <a:t>Using </a:t>
            </a:r>
            <a:r>
              <a:rPr lang="en-IN" sz="2130" dirty="0" err="1">
                <a:solidFill>
                  <a:schemeClr val="accent3">
                    <a:lumMod val="40000"/>
                    <a:lumOff val="60000"/>
                  </a:schemeClr>
                </a:solidFill>
                <a:latin typeface="Centaur" panose="02030504050205020304" pitchFamily="18" charset="0"/>
              </a:rPr>
              <a:t>vnc</a:t>
            </a:r>
            <a:r>
              <a:rPr lang="en-IN" sz="2130" dirty="0">
                <a:solidFill>
                  <a:schemeClr val="accent3">
                    <a:lumMod val="40000"/>
                    <a:lumOff val="60000"/>
                  </a:schemeClr>
                </a:solidFill>
                <a:latin typeface="Centaur" panose="02030504050205020304" pitchFamily="18" charset="0"/>
              </a:rPr>
              <a:t> client to reach </a:t>
            </a:r>
            <a:r>
              <a:rPr lang="en-IN" sz="2130" dirty="0" err="1">
                <a:solidFill>
                  <a:schemeClr val="accent3">
                    <a:lumMod val="40000"/>
                    <a:lumOff val="60000"/>
                  </a:schemeClr>
                </a:solidFill>
                <a:latin typeface="Centaur" panose="02030504050205020304" pitchFamily="18" charset="0"/>
              </a:rPr>
              <a:t>vnf</a:t>
            </a:r>
            <a:r>
              <a:rPr lang="en-IN" sz="2130" dirty="0">
                <a:solidFill>
                  <a:schemeClr val="accent3">
                    <a:lumMod val="40000"/>
                    <a:lumOff val="60000"/>
                  </a:schemeClr>
                </a:solidFill>
                <a:latin typeface="Centaur" panose="02030504050205020304" pitchFamily="18" charset="0"/>
              </a:rPr>
              <a:t> generator graphical too</a:t>
            </a:r>
            <a:endParaRPr lang="en-US" sz="2130" dirty="0">
              <a:solidFill>
                <a:schemeClr val="accent3">
                  <a:lumMod val="40000"/>
                  <a:lumOff val="60000"/>
                </a:schemeClr>
              </a:solidFill>
              <a:latin typeface="Centaur" panose="02030504050205020304" pitchFamily="18" charset="0"/>
            </a:endParaRPr>
          </a:p>
          <a:p>
            <a:endParaRPr lang="en-IN" sz="2130" dirty="0">
              <a:solidFill>
                <a:schemeClr val="accent3">
                  <a:lumMod val="40000"/>
                  <a:lumOff val="60000"/>
                </a:schemeClr>
              </a:solidFill>
            </a:endParaRPr>
          </a:p>
        </p:txBody>
      </p:sp>
    </p:spTree>
    <p:extLst>
      <p:ext uri="{BB962C8B-B14F-4D97-AF65-F5344CB8AC3E}">
        <p14:creationId xmlns:p14="http://schemas.microsoft.com/office/powerpoint/2010/main" val="1245289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2359" y="211129"/>
            <a:ext cx="10415653" cy="574003"/>
          </a:xfrm>
        </p:spPr>
        <p:txBody>
          <a:bodyPr>
            <a:normAutofit fontScale="90000"/>
          </a:bodyPr>
          <a:lstStyle/>
          <a:p>
            <a:br>
              <a:rPr lang="en-IN" dirty="0"/>
            </a:br>
            <a:endParaRPr lang="en-GB" b="1" dirty="0"/>
          </a:p>
        </p:txBody>
      </p:sp>
      <p:sp>
        <p:nvSpPr>
          <p:cNvPr id="4" name="Rectangle 3">
            <a:extLst>
              <a:ext uri="{FF2B5EF4-FFF2-40B4-BE49-F238E27FC236}">
                <a16:creationId xmlns:a16="http://schemas.microsoft.com/office/drawing/2014/main" id="{34A712A6-DC1D-4A1A-A2B4-88246C5ECD19}"/>
              </a:ext>
            </a:extLst>
          </p:cNvPr>
          <p:cNvSpPr/>
          <p:nvPr/>
        </p:nvSpPr>
        <p:spPr>
          <a:xfrm>
            <a:off x="534125" y="785133"/>
            <a:ext cx="10937967" cy="5838201"/>
          </a:xfrm>
          <a:prstGeom prst="rect">
            <a:avLst/>
          </a:prstGeom>
        </p:spPr>
        <p:txBody>
          <a:bodyPr wrap="square">
            <a:spAutoFit/>
          </a:bodyPr>
          <a:lstStyle/>
          <a:p>
            <a:pPr marL="380990" indent="-380990">
              <a:buFont typeface="Wingdings" panose="05000000000000000000" pitchFamily="2" charset="2"/>
              <a:buChar char="Ø"/>
            </a:pPr>
            <a:r>
              <a:rPr lang="en-IN" sz="2133" b="1" dirty="0"/>
              <a:t>Deployment</a:t>
            </a:r>
          </a:p>
          <a:p>
            <a:pPr marL="838179" lvl="1" indent="-228594">
              <a:buFont typeface="Wingdings" panose="05000000000000000000" pitchFamily="2" charset="2"/>
              <a:buChar char="§"/>
            </a:pPr>
            <a:r>
              <a:rPr lang="en-IN" sz="1867" dirty="0"/>
              <a:t>Installation Guide/Release Notes to be downloaded from NOLS - </a:t>
            </a:r>
            <a:r>
              <a:rPr lang="en-IN" sz="1867" dirty="0">
                <a:hlinkClick r:id="rId3">
                  <a:extLst>
                    <a:ext uri="{A12FA001-AC4F-418D-AE19-62706E023703}">
                      <ahyp:hlinkClr xmlns:ahyp="http://schemas.microsoft.com/office/drawing/2018/hyperlinkcolor" val="tx"/>
                    </a:ext>
                  </a:extLst>
                </a:hlinkClick>
              </a:rPr>
              <a:t>Link</a:t>
            </a:r>
            <a:endParaRPr lang="en-IN" sz="1867" dirty="0"/>
          </a:p>
          <a:p>
            <a:pPr marL="838179" lvl="1" indent="-228594">
              <a:buFont typeface="Wingdings" panose="05000000000000000000" pitchFamily="2" charset="2"/>
              <a:buChar char="§"/>
            </a:pPr>
            <a:r>
              <a:rPr lang="en-IN" sz="1867" dirty="0"/>
              <a:t>Sample JSON file  </a:t>
            </a:r>
          </a:p>
          <a:p>
            <a:pPr marL="609585" lvl="1"/>
            <a:endParaRPr lang="en-IN" sz="1867" dirty="0"/>
          </a:p>
          <a:p>
            <a:pPr marL="609585" lvl="1"/>
            <a:endParaRPr lang="en-IN" sz="1867" dirty="0"/>
          </a:p>
          <a:p>
            <a:pPr marL="609585" lvl="1"/>
            <a:endParaRPr lang="en-IN" sz="1867" dirty="0"/>
          </a:p>
          <a:p>
            <a:pPr marL="609585" lvl="1"/>
            <a:endParaRPr lang="en-IN" sz="1867" dirty="0"/>
          </a:p>
          <a:p>
            <a:pPr marL="609585" lvl="1"/>
            <a:endParaRPr lang="en-IN" sz="1867" dirty="0"/>
          </a:p>
          <a:p>
            <a:pPr marL="609585" lvl="1"/>
            <a:endParaRPr lang="en-IN" sz="1867" dirty="0"/>
          </a:p>
          <a:p>
            <a:pPr marL="609585" lvl="1"/>
            <a:endParaRPr lang="en-IN" sz="1867" dirty="0"/>
          </a:p>
          <a:p>
            <a:pPr marL="609585" lvl="1"/>
            <a:endParaRPr lang="en-IN" sz="1867" dirty="0"/>
          </a:p>
          <a:p>
            <a:pPr marL="609585" lvl="1"/>
            <a:endParaRPr lang="en-IN" sz="1867" dirty="0"/>
          </a:p>
          <a:p>
            <a:endParaRPr lang="en-IN" sz="2133" dirty="0"/>
          </a:p>
          <a:p>
            <a:endParaRPr lang="en-IN" sz="2400" dirty="0"/>
          </a:p>
          <a:p>
            <a:pPr marL="380990" indent="-380990">
              <a:buFont typeface="Wingdings" panose="05000000000000000000" pitchFamily="2" charset="2"/>
              <a:buChar char="Ø"/>
            </a:pPr>
            <a:r>
              <a:rPr lang="en-IN" sz="2133" b="1" dirty="0"/>
              <a:t>Health Check-up</a:t>
            </a:r>
          </a:p>
          <a:p>
            <a:pPr marL="838179" lvl="1" indent="-228594">
              <a:buFont typeface="Wingdings" panose="05000000000000000000" pitchFamily="2" charset="2"/>
              <a:buChar char="§"/>
            </a:pPr>
            <a:r>
              <a:rPr lang="en-IN" sz="1867" dirty="0"/>
              <a:t>Check the status of services</a:t>
            </a:r>
          </a:p>
          <a:p>
            <a:pPr lvl="1"/>
            <a:endParaRPr lang="en-IN" sz="1867" dirty="0"/>
          </a:p>
          <a:p>
            <a:pPr lvl="1"/>
            <a:endParaRPr lang="en-IN" sz="1867" dirty="0">
              <a:solidFill>
                <a:schemeClr val="tx2"/>
              </a:solidFill>
            </a:endParaRPr>
          </a:p>
          <a:p>
            <a:endParaRPr lang="en-IN" sz="2400" dirty="0"/>
          </a:p>
        </p:txBody>
      </p:sp>
      <p:graphicFrame>
        <p:nvGraphicFramePr>
          <p:cNvPr id="2" name="Object 1">
            <a:extLst>
              <a:ext uri="{FF2B5EF4-FFF2-40B4-BE49-F238E27FC236}">
                <a16:creationId xmlns:a16="http://schemas.microsoft.com/office/drawing/2014/main" id="{A846FD5C-6965-4FEE-964E-50BDE78C795B}"/>
              </a:ext>
            </a:extLst>
          </p:cNvPr>
          <p:cNvGraphicFramePr>
            <a:graphicFrameLocks noChangeAspect="1"/>
          </p:cNvGraphicFramePr>
          <p:nvPr/>
        </p:nvGraphicFramePr>
        <p:xfrm>
          <a:off x="2617807" y="2132936"/>
          <a:ext cx="1525929" cy="1345785"/>
        </p:xfrm>
        <a:graphic>
          <a:graphicData uri="http://schemas.openxmlformats.org/presentationml/2006/ole">
            <mc:AlternateContent xmlns:mc="http://schemas.openxmlformats.org/markup-compatibility/2006">
              <mc:Choice xmlns:v="urn:schemas-microsoft-com:vml" Requires="v">
                <p:oleObj name="Packager Shell Object" showAsIcon="1" r:id="rId4" imgW="914597" imgH="806311" progId="Package">
                  <p:embed/>
                </p:oleObj>
              </mc:Choice>
              <mc:Fallback>
                <p:oleObj name="Packager Shell Object" showAsIcon="1" r:id="rId4" imgW="914597" imgH="806311" progId="Package">
                  <p:embed/>
                  <p:pic>
                    <p:nvPicPr>
                      <p:cNvPr id="2" name="Object 1">
                        <a:extLst>
                          <a:ext uri="{FF2B5EF4-FFF2-40B4-BE49-F238E27FC236}">
                            <a16:creationId xmlns:a16="http://schemas.microsoft.com/office/drawing/2014/main" id="{A846FD5C-6965-4FEE-964E-50BDE78C795B}"/>
                          </a:ext>
                        </a:extLst>
                      </p:cNvPr>
                      <p:cNvPicPr/>
                      <p:nvPr/>
                    </p:nvPicPr>
                    <p:blipFill>
                      <a:blip r:embed="rId5"/>
                      <a:stretch>
                        <a:fillRect/>
                      </a:stretch>
                    </p:blipFill>
                    <p:spPr>
                      <a:xfrm>
                        <a:off x="2617807" y="2132936"/>
                        <a:ext cx="1525929" cy="134578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6C66176-AE50-47BC-BF3E-E2ABB6048EDF}"/>
              </a:ext>
            </a:extLst>
          </p:cNvPr>
          <p:cNvGraphicFramePr>
            <a:graphicFrameLocks noChangeAspect="1"/>
          </p:cNvGraphicFramePr>
          <p:nvPr/>
        </p:nvGraphicFramePr>
        <p:xfrm>
          <a:off x="5632697" y="2132936"/>
          <a:ext cx="1525929" cy="1345785"/>
        </p:xfrm>
        <a:graphic>
          <a:graphicData uri="http://schemas.openxmlformats.org/presentationml/2006/ole">
            <mc:AlternateContent xmlns:mc="http://schemas.openxmlformats.org/markup-compatibility/2006">
              <mc:Choice xmlns:v="urn:schemas-microsoft-com:vml" Requires="v">
                <p:oleObj name="Packager Shell Object" showAsIcon="1" r:id="rId6" imgW="914597" imgH="806311" progId="Package">
                  <p:embed/>
                </p:oleObj>
              </mc:Choice>
              <mc:Fallback>
                <p:oleObj name="Packager Shell Object" showAsIcon="1" r:id="rId6" imgW="914597" imgH="806311" progId="Package">
                  <p:embed/>
                  <p:pic>
                    <p:nvPicPr>
                      <p:cNvPr id="9" name="Object 8">
                        <a:extLst>
                          <a:ext uri="{FF2B5EF4-FFF2-40B4-BE49-F238E27FC236}">
                            <a16:creationId xmlns:a16="http://schemas.microsoft.com/office/drawing/2014/main" id="{D6C66176-AE50-47BC-BF3E-E2ABB6048EDF}"/>
                          </a:ext>
                        </a:extLst>
                      </p:cNvPr>
                      <p:cNvPicPr/>
                      <p:nvPr/>
                    </p:nvPicPr>
                    <p:blipFill>
                      <a:blip r:embed="rId7"/>
                      <a:stretch>
                        <a:fillRect/>
                      </a:stretch>
                    </p:blipFill>
                    <p:spPr>
                      <a:xfrm>
                        <a:off x="5632697" y="2132936"/>
                        <a:ext cx="1525929" cy="134578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CCF1BFD-0BA4-4475-A8C9-1F01F7139D49}"/>
              </a:ext>
            </a:extLst>
          </p:cNvPr>
          <p:cNvGraphicFramePr>
            <a:graphicFrameLocks noChangeAspect="1"/>
          </p:cNvGraphicFramePr>
          <p:nvPr/>
        </p:nvGraphicFramePr>
        <p:xfrm>
          <a:off x="2819448" y="3398628"/>
          <a:ext cx="1344592" cy="1185855"/>
        </p:xfrm>
        <a:graphic>
          <a:graphicData uri="http://schemas.openxmlformats.org/presentationml/2006/ole">
            <mc:AlternateContent xmlns:mc="http://schemas.openxmlformats.org/markup-compatibility/2006">
              <mc:Choice xmlns:v="urn:schemas-microsoft-com:vml" Requires="v">
                <p:oleObj name="Packager Shell Object" showAsIcon="1" r:id="rId8" imgW="914597" imgH="806311" progId="Package">
                  <p:embed/>
                </p:oleObj>
              </mc:Choice>
              <mc:Fallback>
                <p:oleObj name="Packager Shell Object" showAsIcon="1" r:id="rId8" imgW="914597" imgH="806311" progId="Package">
                  <p:embed/>
                  <p:pic>
                    <p:nvPicPr>
                      <p:cNvPr id="5" name="Object 4">
                        <a:extLst>
                          <a:ext uri="{FF2B5EF4-FFF2-40B4-BE49-F238E27FC236}">
                            <a16:creationId xmlns:a16="http://schemas.microsoft.com/office/drawing/2014/main" id="{1CCF1BFD-0BA4-4475-A8C9-1F01F7139D49}"/>
                          </a:ext>
                        </a:extLst>
                      </p:cNvPr>
                      <p:cNvPicPr/>
                      <p:nvPr/>
                    </p:nvPicPr>
                    <p:blipFill>
                      <a:blip r:embed="rId9"/>
                      <a:stretch>
                        <a:fillRect/>
                      </a:stretch>
                    </p:blipFill>
                    <p:spPr>
                      <a:xfrm>
                        <a:off x="2819448" y="3398628"/>
                        <a:ext cx="1344592" cy="118585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E2CD378-7B2A-46C7-9D73-8BF1A3263CC3}"/>
              </a:ext>
            </a:extLst>
          </p:cNvPr>
          <p:cNvGraphicFramePr>
            <a:graphicFrameLocks noChangeAspect="1"/>
          </p:cNvGraphicFramePr>
          <p:nvPr/>
        </p:nvGraphicFramePr>
        <p:xfrm>
          <a:off x="5756763" y="3389947"/>
          <a:ext cx="1344591" cy="1185855"/>
        </p:xfrm>
        <a:graphic>
          <a:graphicData uri="http://schemas.openxmlformats.org/presentationml/2006/ole">
            <mc:AlternateContent xmlns:mc="http://schemas.openxmlformats.org/markup-compatibility/2006">
              <mc:Choice xmlns:v="urn:schemas-microsoft-com:vml" Requires="v">
                <p:oleObj name="Packager Shell Object" showAsIcon="1" r:id="rId10" imgW="914597" imgH="806311" progId="Package">
                  <p:embed/>
                </p:oleObj>
              </mc:Choice>
              <mc:Fallback>
                <p:oleObj name="Packager Shell Object" showAsIcon="1" r:id="rId10" imgW="914597" imgH="806311" progId="Package">
                  <p:embed/>
                  <p:pic>
                    <p:nvPicPr>
                      <p:cNvPr id="6" name="Object 5">
                        <a:extLst>
                          <a:ext uri="{FF2B5EF4-FFF2-40B4-BE49-F238E27FC236}">
                            <a16:creationId xmlns:a16="http://schemas.microsoft.com/office/drawing/2014/main" id="{8E2CD378-7B2A-46C7-9D73-8BF1A3263CC3}"/>
                          </a:ext>
                        </a:extLst>
                      </p:cNvPr>
                      <p:cNvPicPr/>
                      <p:nvPr/>
                    </p:nvPicPr>
                    <p:blipFill>
                      <a:blip r:embed="rId11"/>
                      <a:stretch>
                        <a:fillRect/>
                      </a:stretch>
                    </p:blipFill>
                    <p:spPr>
                      <a:xfrm>
                        <a:off x="5756763" y="3389947"/>
                        <a:ext cx="1344591" cy="1185855"/>
                      </a:xfrm>
                      <a:prstGeom prst="rect">
                        <a:avLst/>
                      </a:prstGeom>
                    </p:spPr>
                  </p:pic>
                </p:oleObj>
              </mc:Fallback>
            </mc:AlternateContent>
          </a:graphicData>
        </a:graphic>
      </p:graphicFrame>
    </p:spTree>
    <p:extLst>
      <p:ext uri="{BB962C8B-B14F-4D97-AF65-F5344CB8AC3E}">
        <p14:creationId xmlns:p14="http://schemas.microsoft.com/office/powerpoint/2010/main" val="1498781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E590C1B-4CE0-471D-AB0F-352E87CEFA9F}"/>
              </a:ext>
            </a:extLst>
          </p:cNvPr>
          <p:cNvSpPr>
            <a:spLocks noGrp="1"/>
          </p:cNvSpPr>
          <p:nvPr>
            <p:ph type="body" sz="quarter" idx="11"/>
          </p:nvPr>
        </p:nvSpPr>
        <p:spPr>
          <a:xfrm>
            <a:off x="556800" y="787200"/>
            <a:ext cx="11078400" cy="412800"/>
          </a:xfrm>
        </p:spPr>
        <p:txBody>
          <a:bodyPr>
            <a:normAutofit fontScale="40000" lnSpcReduction="20000"/>
          </a:bodyPr>
          <a:lstStyle/>
          <a:p>
            <a:pPr lvl="0"/>
            <a:r>
              <a:rPr lang="en-US" b="1" dirty="0">
                <a:effectLst>
                  <a:outerShdw blurRad="38100" dist="38100" dir="2700000" algn="tl">
                    <a:srgbClr val="000000">
                      <a:alpha val="43137"/>
                    </a:srgbClr>
                  </a:outerShdw>
                </a:effectLst>
              </a:rPr>
              <a:t>Documentation Navigation</a:t>
            </a:r>
            <a:endParaRPr lang="en-IN" b="1" dirty="0">
              <a:effectLst>
                <a:outerShdw blurRad="38100" dist="38100" dir="2700000" algn="tl">
                  <a:srgbClr val="000000">
                    <a:alpha val="43137"/>
                  </a:srgbClr>
                </a:outerShdw>
              </a:effectLst>
            </a:endParaRPr>
          </a:p>
        </p:txBody>
      </p:sp>
      <p:sp>
        <p:nvSpPr>
          <p:cNvPr id="2" name="Rectangle 1">
            <a:extLst>
              <a:ext uri="{FF2B5EF4-FFF2-40B4-BE49-F238E27FC236}">
                <a16:creationId xmlns:a16="http://schemas.microsoft.com/office/drawing/2014/main" id="{1F38010B-602A-40A0-A0C2-47773C2476D3}"/>
              </a:ext>
            </a:extLst>
          </p:cNvPr>
          <p:cNvSpPr/>
          <p:nvPr/>
        </p:nvSpPr>
        <p:spPr>
          <a:xfrm>
            <a:off x="556800" y="5594391"/>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dirty="0">
                <a:solidFill>
                  <a:schemeClr val="bg1"/>
                </a:solidFill>
              </a:rPr>
              <a:t>Training Session </a:t>
            </a:r>
          </a:p>
          <a:p>
            <a:pPr marL="838179" lvl="1" indent="-228594">
              <a:lnSpc>
                <a:spcPct val="90000"/>
              </a:lnSpc>
              <a:buFont typeface="Wingdings" panose="05000000000000000000" pitchFamily="2" charset="2"/>
              <a:buChar char="§"/>
            </a:pPr>
            <a:r>
              <a:rPr lang="en-US" sz="1867" dirty="0">
                <a:solidFill>
                  <a:schemeClr val="bg1"/>
                </a:solidFill>
              </a:rPr>
              <a:t> </a:t>
            </a:r>
            <a:r>
              <a:rPr lang="en-US" sz="1867" dirty="0">
                <a:solidFill>
                  <a:schemeClr val="bg1"/>
                </a:solidFill>
                <a:hlinkClick r:id="rId2">
                  <a:extLst>
                    <a:ext uri="{A12FA001-AC4F-418D-AE19-62706E023703}">
                      <ahyp:hlinkClr xmlns:ahyp="http://schemas.microsoft.com/office/drawing/2018/hyperlinkcolor" val="tx"/>
                    </a:ext>
                  </a:extLst>
                </a:hlinkClick>
              </a:rPr>
              <a:t>Link</a:t>
            </a:r>
            <a:endParaRPr lang="en-US" sz="1867" dirty="0">
              <a:solidFill>
                <a:schemeClr val="bg1"/>
              </a:solidFill>
            </a:endParaRPr>
          </a:p>
        </p:txBody>
      </p:sp>
      <p:sp>
        <p:nvSpPr>
          <p:cNvPr id="4" name="Rectangle 3">
            <a:extLst>
              <a:ext uri="{FF2B5EF4-FFF2-40B4-BE49-F238E27FC236}">
                <a16:creationId xmlns:a16="http://schemas.microsoft.com/office/drawing/2014/main" id="{FBE43A5F-0A96-4CFA-A122-9343F821E749}"/>
              </a:ext>
            </a:extLst>
          </p:cNvPr>
          <p:cNvSpPr/>
          <p:nvPr/>
        </p:nvSpPr>
        <p:spPr>
          <a:xfrm>
            <a:off x="563193" y="4677683"/>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dirty="0">
                <a:solidFill>
                  <a:schemeClr val="bg1"/>
                </a:solidFill>
              </a:rPr>
              <a:t> Policy User Guide</a:t>
            </a:r>
          </a:p>
          <a:p>
            <a:pPr marL="838179" lvl="1" indent="-228594">
              <a:lnSpc>
                <a:spcPct val="90000"/>
              </a:lnSpc>
              <a:buFont typeface="Wingdings" panose="05000000000000000000" pitchFamily="2" charset="2"/>
              <a:buChar char="§"/>
            </a:pPr>
            <a:r>
              <a:rPr lang="en-US" sz="1867" dirty="0">
                <a:solidFill>
                  <a:schemeClr val="bg1"/>
                </a:solidFill>
              </a:rPr>
              <a:t> </a:t>
            </a:r>
            <a:r>
              <a:rPr lang="en-US" sz="1867" dirty="0">
                <a:solidFill>
                  <a:schemeClr val="bg1"/>
                </a:solidFill>
                <a:hlinkClick r:id="rId3">
                  <a:extLst>
                    <a:ext uri="{A12FA001-AC4F-418D-AE19-62706E023703}">
                      <ahyp:hlinkClr xmlns:ahyp="http://schemas.microsoft.com/office/drawing/2018/hyperlinkcolor" val="tx"/>
                    </a:ext>
                  </a:extLst>
                </a:hlinkClick>
              </a:rPr>
              <a:t>Link</a:t>
            </a:r>
            <a:endParaRPr lang="en-US" sz="1867" dirty="0">
              <a:solidFill>
                <a:schemeClr val="bg1"/>
              </a:solidFill>
            </a:endParaRPr>
          </a:p>
        </p:txBody>
      </p:sp>
      <p:sp>
        <p:nvSpPr>
          <p:cNvPr id="5" name="Rectangle 4">
            <a:extLst>
              <a:ext uri="{FF2B5EF4-FFF2-40B4-BE49-F238E27FC236}">
                <a16:creationId xmlns:a16="http://schemas.microsoft.com/office/drawing/2014/main" id="{1AD22119-3C40-4248-9E22-490A5C5D4BA8}"/>
              </a:ext>
            </a:extLst>
          </p:cNvPr>
          <p:cNvSpPr/>
          <p:nvPr/>
        </p:nvSpPr>
        <p:spPr>
          <a:xfrm>
            <a:off x="556800" y="2906614"/>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dirty="0">
                <a:solidFill>
                  <a:schemeClr val="bg1"/>
                </a:solidFill>
              </a:rPr>
              <a:t> </a:t>
            </a:r>
            <a:r>
              <a:rPr lang="en-IN" sz="2133" b="1" dirty="0">
                <a:solidFill>
                  <a:schemeClr val="bg1"/>
                </a:solidFill>
              </a:rPr>
              <a:t>VNF Installation and Upgrade Guide</a:t>
            </a:r>
            <a:endParaRPr lang="en-US" sz="2133" b="1" dirty="0">
              <a:solidFill>
                <a:schemeClr val="bg1"/>
              </a:solidFill>
            </a:endParaRPr>
          </a:p>
          <a:p>
            <a:pPr marL="838179" lvl="1" indent="-228594">
              <a:lnSpc>
                <a:spcPct val="90000"/>
              </a:lnSpc>
              <a:buFont typeface="Wingdings" panose="05000000000000000000" pitchFamily="2" charset="2"/>
              <a:buChar char="§"/>
            </a:pPr>
            <a:r>
              <a:rPr lang="en-US" sz="1867" dirty="0">
                <a:solidFill>
                  <a:schemeClr val="bg1"/>
                </a:solidFill>
              </a:rPr>
              <a:t> </a:t>
            </a:r>
            <a:r>
              <a:rPr lang="en-US" sz="1867" dirty="0">
                <a:solidFill>
                  <a:schemeClr val="bg1"/>
                </a:solidFill>
                <a:hlinkClick r:id="rId3">
                  <a:extLst>
                    <a:ext uri="{A12FA001-AC4F-418D-AE19-62706E023703}">
                      <ahyp:hlinkClr xmlns:ahyp="http://schemas.microsoft.com/office/drawing/2018/hyperlinkcolor" val="tx"/>
                    </a:ext>
                  </a:extLst>
                </a:hlinkClick>
              </a:rPr>
              <a:t>Link</a:t>
            </a:r>
            <a:endParaRPr lang="en-US" sz="1867" dirty="0">
              <a:solidFill>
                <a:schemeClr val="bg1"/>
              </a:solidFill>
            </a:endParaRPr>
          </a:p>
        </p:txBody>
      </p:sp>
      <p:sp>
        <p:nvSpPr>
          <p:cNvPr id="6" name="Rectangle 5">
            <a:extLst>
              <a:ext uri="{FF2B5EF4-FFF2-40B4-BE49-F238E27FC236}">
                <a16:creationId xmlns:a16="http://schemas.microsoft.com/office/drawing/2014/main" id="{7BC34C5A-F1FE-4D0A-B055-6F1C6BFA09E1}"/>
              </a:ext>
            </a:extLst>
          </p:cNvPr>
          <p:cNvSpPr/>
          <p:nvPr/>
        </p:nvSpPr>
        <p:spPr>
          <a:xfrm>
            <a:off x="556799" y="3670425"/>
            <a:ext cx="6978319" cy="646331"/>
          </a:xfrm>
          <a:prstGeom prst="rect">
            <a:avLst/>
          </a:prstGeom>
        </p:spPr>
        <p:txBody>
          <a:bodyPr wrap="square">
            <a:spAutoFit/>
          </a:bodyPr>
          <a:lstStyle/>
          <a:p>
            <a:pPr marL="380990" indent="-380990">
              <a:lnSpc>
                <a:spcPct val="90000"/>
              </a:lnSpc>
              <a:buFont typeface="Wingdings" panose="05000000000000000000" pitchFamily="2" charset="2"/>
              <a:buChar char="Ø"/>
            </a:pPr>
            <a:r>
              <a:rPr lang="en-US" sz="2133" b="1" dirty="0">
                <a:solidFill>
                  <a:schemeClr val="bg1"/>
                </a:solidFill>
              </a:rPr>
              <a:t> </a:t>
            </a:r>
            <a:r>
              <a:rPr lang="en-IN" sz="2133" b="1" dirty="0">
                <a:solidFill>
                  <a:schemeClr val="bg1"/>
                </a:solidFill>
              </a:rPr>
              <a:t>VNF Operation Administration and Maintenance Guide</a:t>
            </a:r>
            <a:endParaRPr lang="en-US" sz="2133" b="1" dirty="0">
              <a:solidFill>
                <a:schemeClr val="bg1"/>
              </a:solidFill>
            </a:endParaRPr>
          </a:p>
          <a:p>
            <a:pPr marL="838179" lvl="1" indent="-228594">
              <a:lnSpc>
                <a:spcPct val="90000"/>
              </a:lnSpc>
              <a:buFont typeface="Wingdings" panose="05000000000000000000" pitchFamily="2" charset="2"/>
              <a:buChar char="§"/>
            </a:pPr>
            <a:r>
              <a:rPr lang="en-US" sz="1867" dirty="0">
                <a:solidFill>
                  <a:schemeClr val="bg1"/>
                </a:solidFill>
                <a:hlinkClick r:id="rId3">
                  <a:extLst>
                    <a:ext uri="{A12FA001-AC4F-418D-AE19-62706E023703}">
                      <ahyp:hlinkClr xmlns:ahyp="http://schemas.microsoft.com/office/drawing/2018/hyperlinkcolor" val="tx"/>
                    </a:ext>
                  </a:extLst>
                </a:hlinkClick>
              </a:rPr>
              <a:t> Link</a:t>
            </a:r>
            <a:endParaRPr lang="en-US" sz="1867" dirty="0">
              <a:solidFill>
                <a:schemeClr val="bg1"/>
              </a:solidFill>
            </a:endParaRPr>
          </a:p>
        </p:txBody>
      </p:sp>
      <p:sp>
        <p:nvSpPr>
          <p:cNvPr id="7" name="Rectangle 6">
            <a:extLst>
              <a:ext uri="{FF2B5EF4-FFF2-40B4-BE49-F238E27FC236}">
                <a16:creationId xmlns:a16="http://schemas.microsoft.com/office/drawing/2014/main" id="{680E0ECE-C5B3-4962-A927-7F04DBBE5027}"/>
              </a:ext>
            </a:extLst>
          </p:cNvPr>
          <p:cNvSpPr/>
          <p:nvPr/>
        </p:nvSpPr>
        <p:spPr>
          <a:xfrm>
            <a:off x="556799" y="2023620"/>
            <a:ext cx="6096000" cy="646331"/>
          </a:xfrm>
          <a:prstGeom prst="rect">
            <a:avLst/>
          </a:prstGeom>
        </p:spPr>
        <p:txBody>
          <a:bodyPr>
            <a:spAutoFit/>
          </a:bodyPr>
          <a:lstStyle/>
          <a:p>
            <a:pPr marL="380990" indent="-380990">
              <a:lnSpc>
                <a:spcPct val="90000"/>
              </a:lnSpc>
              <a:buFont typeface="Wingdings" panose="05000000000000000000" pitchFamily="2" charset="2"/>
              <a:buChar char="Ø"/>
            </a:pPr>
            <a:r>
              <a:rPr lang="en-US" sz="2133" b="1" dirty="0">
                <a:solidFill>
                  <a:schemeClr val="bg1"/>
                </a:solidFill>
              </a:rPr>
              <a:t>VNF Overview</a:t>
            </a:r>
          </a:p>
          <a:p>
            <a:pPr marL="838179" lvl="1" indent="-228594">
              <a:lnSpc>
                <a:spcPct val="90000"/>
              </a:lnSpc>
              <a:buFont typeface="Wingdings" panose="05000000000000000000" pitchFamily="2" charset="2"/>
              <a:buChar char="§"/>
            </a:pPr>
            <a:r>
              <a:rPr lang="en-US" sz="1867" dirty="0">
                <a:solidFill>
                  <a:schemeClr val="bg1"/>
                </a:solidFill>
              </a:rPr>
              <a:t> </a:t>
            </a:r>
            <a:r>
              <a:rPr lang="en-US" sz="1867" dirty="0">
                <a:solidFill>
                  <a:schemeClr val="bg1"/>
                </a:solidFill>
                <a:hlinkClick r:id="rId3">
                  <a:extLst>
                    <a:ext uri="{A12FA001-AC4F-418D-AE19-62706E023703}">
                      <ahyp:hlinkClr xmlns:ahyp="http://schemas.microsoft.com/office/drawing/2018/hyperlinkcolor" val="tx"/>
                    </a:ext>
                  </a:extLst>
                </a:hlinkClick>
              </a:rPr>
              <a:t>Link</a:t>
            </a:r>
            <a:endParaRPr lang="en-US" sz="1867" dirty="0">
              <a:solidFill>
                <a:schemeClr val="bg1"/>
              </a:solidFill>
            </a:endParaRPr>
          </a:p>
        </p:txBody>
      </p:sp>
    </p:spTree>
    <p:extLst>
      <p:ext uri="{BB962C8B-B14F-4D97-AF65-F5344CB8AC3E}">
        <p14:creationId xmlns:p14="http://schemas.microsoft.com/office/powerpoint/2010/main" val="28222578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System Health &amp; Health Checks</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0" y="1440000"/>
            <a:ext cx="5539200" cy="4747200"/>
          </a:xfrm>
        </p:spPr>
        <p:txBody>
          <a:bodyPr>
            <a:normAutofit fontScale="85000" lnSpcReduction="20000"/>
          </a:bodyPr>
          <a:lstStyle/>
          <a:p>
            <a:pPr marL="380990" indent="-380990">
              <a:buFont typeface="Arial" panose="020B0604020202020204" pitchFamily="34" charset="0"/>
              <a:buChar char="•"/>
            </a:pPr>
            <a:r>
              <a:rPr lang="en-IN" dirty="0"/>
              <a:t>The system health is a resultant value derived from the health of constituent components. </a:t>
            </a:r>
          </a:p>
          <a:p>
            <a:pPr marL="380990" indent="-380990">
              <a:buFont typeface="Arial" panose="020B0604020202020204" pitchFamily="34" charset="0"/>
              <a:buChar char="•"/>
            </a:pPr>
            <a:r>
              <a:rPr lang="en-IN" dirty="0"/>
              <a:t>The system must be monitored for degradation of health (systems not working at rated performance, or not working at all) and troubleshooting activities should be performed as needed.</a:t>
            </a:r>
            <a:endParaRPr lang="en-US" dirty="0"/>
          </a:p>
          <a:p>
            <a:pPr marL="380990" indent="-380990">
              <a:buFont typeface="Arial" panose="020B0604020202020204" pitchFamily="34" charset="0"/>
              <a:buChar char="•"/>
            </a:pPr>
            <a:r>
              <a:rPr lang="en-IN" dirty="0"/>
              <a:t>Health monitoring is composed of several checks that are run on several component systems. Few to list are as below</a:t>
            </a:r>
          </a:p>
          <a:p>
            <a:pPr marL="688183" lvl="1" indent="-380990">
              <a:buFont typeface="Arial" panose="020B0604020202020204" pitchFamily="34" charset="0"/>
              <a:buChar char="•"/>
            </a:pPr>
            <a:r>
              <a:rPr lang="en-US" dirty="0"/>
              <a:t>      Disk usage</a:t>
            </a:r>
          </a:p>
          <a:p>
            <a:pPr marL="688183" lvl="1" indent="-380990">
              <a:buFont typeface="Arial" panose="020B0604020202020204" pitchFamily="34" charset="0"/>
              <a:buChar char="•"/>
            </a:pPr>
            <a:r>
              <a:rPr lang="en-US" dirty="0"/>
              <a:t>      HA to ensure active-standby operation</a:t>
            </a:r>
          </a:p>
          <a:p>
            <a:pPr marL="688183" lvl="1" indent="-380990">
              <a:buFont typeface="Arial" panose="020B0604020202020204" pitchFamily="34" charset="0"/>
              <a:buChar char="•"/>
            </a:pPr>
            <a:r>
              <a:rPr lang="en-US" dirty="0"/>
              <a:t>      Reduced availability for N+K local redundancy. Loss of    more than K systems results in an outage</a:t>
            </a:r>
          </a:p>
          <a:p>
            <a:pPr marL="688183" lvl="1" indent="-380990">
              <a:buFont typeface="Arial" panose="020B0604020202020204" pitchFamily="34" charset="0"/>
              <a:buChar char="•"/>
            </a:pPr>
            <a:r>
              <a:rPr lang="en-US" dirty="0"/>
              <a:t>      All services monitoring running on NPC SM and ME VMs.</a:t>
            </a:r>
          </a:p>
          <a:p>
            <a:pPr marL="380990" indent="-380990">
              <a:buFont typeface="Arial" panose="020B0604020202020204" pitchFamily="34" charset="0"/>
              <a:buChar char="•"/>
            </a:pPr>
            <a:r>
              <a:rPr lang="en-US" dirty="0"/>
              <a:t>To check </a:t>
            </a:r>
            <a:r>
              <a:rPr lang="en-US" dirty="0" err="1"/>
              <a:t>sps</a:t>
            </a:r>
            <a:r>
              <a:rPr lang="en-US" dirty="0"/>
              <a:t> basic health of VMs and its services ‘</a:t>
            </a:r>
            <a:r>
              <a:rPr lang="en-US" dirty="0" err="1"/>
              <a:t>sps</a:t>
            </a:r>
            <a:r>
              <a:rPr lang="en-US" dirty="0"/>
              <a:t>-status’ command can be used and executed using </a:t>
            </a:r>
            <a:r>
              <a:rPr lang="en-US" dirty="0" err="1"/>
              <a:t>tpaadmin</a:t>
            </a:r>
            <a:r>
              <a:rPr lang="en-US" dirty="0"/>
              <a:t> user on the OAME node (preferred).</a:t>
            </a:r>
          </a:p>
          <a:p>
            <a:pPr marL="380990" indent="-380990">
              <a:buFont typeface="Arial" panose="020B0604020202020204" pitchFamily="34" charset="0"/>
              <a:buChar char="•"/>
            </a:pPr>
            <a:r>
              <a:rPr lang="en-US" dirty="0"/>
              <a:t>Monitor status of different services like aerospike, LTM, </a:t>
            </a:r>
            <a:r>
              <a:rPr lang="en-US" dirty="0" err="1"/>
              <a:t>kafka</a:t>
            </a:r>
            <a:r>
              <a:rPr lang="en-US" dirty="0"/>
              <a:t>, traffic to nodes on IOHD </a:t>
            </a:r>
            <a:r>
              <a:rPr lang="en-US" dirty="0" err="1"/>
              <a:t>etc</a:t>
            </a:r>
            <a:r>
              <a:rPr lang="en-US" dirty="0"/>
              <a:t> which are down and performing actions to restore them.</a:t>
            </a:r>
          </a:p>
        </p:txBody>
      </p:sp>
      <p:pic>
        <p:nvPicPr>
          <p:cNvPr id="9" name="Picture 8">
            <a:extLst>
              <a:ext uri="{FF2B5EF4-FFF2-40B4-BE49-F238E27FC236}">
                <a16:creationId xmlns:a16="http://schemas.microsoft.com/office/drawing/2014/main" id="{31CC66AA-FF60-4A2D-9F4F-751D64429E88}"/>
              </a:ext>
            </a:extLst>
          </p:cNvPr>
          <p:cNvPicPr>
            <a:picLocks noChangeAspect="1"/>
          </p:cNvPicPr>
          <p:nvPr/>
        </p:nvPicPr>
        <p:blipFill>
          <a:blip r:embed="rId2"/>
          <a:stretch>
            <a:fillRect/>
          </a:stretch>
        </p:blipFill>
        <p:spPr>
          <a:xfrm>
            <a:off x="6183784" y="1296687"/>
            <a:ext cx="5861913" cy="4128076"/>
          </a:xfrm>
          <a:prstGeom prst="rect">
            <a:avLst/>
          </a:prstGeom>
        </p:spPr>
      </p:pic>
    </p:spTree>
    <p:extLst>
      <p:ext uri="{BB962C8B-B14F-4D97-AF65-F5344CB8AC3E}">
        <p14:creationId xmlns:p14="http://schemas.microsoft.com/office/powerpoint/2010/main" val="139414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p:cNvSpPr/>
          <p:nvPr/>
        </p:nvSpPr>
        <p:spPr>
          <a:xfrm>
            <a:off x="5513411" y="1930505"/>
            <a:ext cx="5446327" cy="354911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66" name="Group 265">
            <a:extLst>
              <a:ext uri="{FF2B5EF4-FFF2-40B4-BE49-F238E27FC236}">
                <a16:creationId xmlns:a16="http://schemas.microsoft.com/office/drawing/2014/main" id="{D61C1626-C6B6-46CE-8701-CF4301C3CC23}"/>
              </a:ext>
            </a:extLst>
          </p:cNvPr>
          <p:cNvGrpSpPr/>
          <p:nvPr/>
        </p:nvGrpSpPr>
        <p:grpSpPr>
          <a:xfrm>
            <a:off x="8107299" y="3226920"/>
            <a:ext cx="923213" cy="583728"/>
            <a:chOff x="6080473" y="2142399"/>
            <a:chExt cx="692410" cy="437796"/>
          </a:xfrm>
        </p:grpSpPr>
        <p:sp>
          <p:nvSpPr>
            <p:cNvPr id="202" name="Rectangle 201"/>
            <p:cNvSpPr/>
            <p:nvPr/>
          </p:nvSpPr>
          <p:spPr>
            <a:xfrm>
              <a:off x="6177454" y="2142399"/>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01" name="Rectangle 200"/>
            <p:cNvSpPr/>
            <p:nvPr/>
          </p:nvSpPr>
          <p:spPr>
            <a:xfrm>
              <a:off x="6128965" y="2197820"/>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99" name="Rectangle 198"/>
            <p:cNvSpPr/>
            <p:nvPr/>
          </p:nvSpPr>
          <p:spPr>
            <a:xfrm>
              <a:off x="6080473" y="2246312"/>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9" name="Rectangle 228">
              <a:extLst>
                <a:ext uri="{FF2B5EF4-FFF2-40B4-BE49-F238E27FC236}">
                  <a16:creationId xmlns:a16="http://schemas.microsoft.com/office/drawing/2014/main" id="{9DB8C1A8-1896-4035-A631-58ACB6878E2B}"/>
                </a:ext>
              </a:extLst>
            </p:cNvPr>
            <p:cNvSpPr/>
            <p:nvPr/>
          </p:nvSpPr>
          <p:spPr>
            <a:xfrm>
              <a:off x="6439669" y="2243416"/>
              <a:ext cx="131067" cy="102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200" name="TextBox 199"/>
          <p:cNvSpPr txBox="1"/>
          <p:nvPr/>
        </p:nvSpPr>
        <p:spPr>
          <a:xfrm>
            <a:off x="8225371" y="3370986"/>
            <a:ext cx="539291"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Apps</a:t>
            </a:r>
          </a:p>
        </p:txBody>
      </p:sp>
      <p:grpSp>
        <p:nvGrpSpPr>
          <p:cNvPr id="29" name="Group 28">
            <a:extLst>
              <a:ext uri="{FF2B5EF4-FFF2-40B4-BE49-F238E27FC236}">
                <a16:creationId xmlns:a16="http://schemas.microsoft.com/office/drawing/2014/main" id="{562DA7EC-23F5-4C43-BB55-1070571581AB}"/>
              </a:ext>
            </a:extLst>
          </p:cNvPr>
          <p:cNvGrpSpPr/>
          <p:nvPr/>
        </p:nvGrpSpPr>
        <p:grpSpPr>
          <a:xfrm>
            <a:off x="9712691" y="3226920"/>
            <a:ext cx="1092156" cy="583728"/>
            <a:chOff x="7284518" y="2142399"/>
            <a:chExt cx="819117" cy="437796"/>
          </a:xfrm>
        </p:grpSpPr>
        <p:sp>
          <p:nvSpPr>
            <p:cNvPr id="217" name="Rectangle 216"/>
            <p:cNvSpPr/>
            <p:nvPr/>
          </p:nvSpPr>
          <p:spPr>
            <a:xfrm>
              <a:off x="7399246" y="2142399"/>
              <a:ext cx="70438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18" name="Rectangle 217"/>
            <p:cNvSpPr/>
            <p:nvPr/>
          </p:nvSpPr>
          <p:spPr>
            <a:xfrm>
              <a:off x="7341884" y="2197820"/>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0" name="Rectangle 219"/>
            <p:cNvSpPr/>
            <p:nvPr/>
          </p:nvSpPr>
          <p:spPr>
            <a:xfrm>
              <a:off x="7284518" y="2246312"/>
              <a:ext cx="704389" cy="333883"/>
            </a:xfrm>
            <a:prstGeom prst="rect">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221" name="TextBox 220"/>
          <p:cNvSpPr txBox="1"/>
          <p:nvPr/>
        </p:nvSpPr>
        <p:spPr>
          <a:xfrm>
            <a:off x="9615635" y="3374856"/>
            <a:ext cx="1133676" cy="398996"/>
          </a:xfrm>
          <a:prstGeom prst="rect">
            <a:avLst/>
          </a:prstGeom>
          <a:solidFill>
            <a:schemeClr val="tx2">
              <a:lumMod val="75000"/>
              <a:lumOff val="25000"/>
            </a:schemeClr>
          </a:solid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err="1">
                <a:solidFill>
                  <a:schemeClr val="bg1"/>
                </a:solidFill>
                <a:ea typeface="Nokia Pure Text" panose="020B0503020202020204" pitchFamily="34" charset="0"/>
                <a:cs typeface="Nokia Pure Headline Light"/>
              </a:rPr>
              <a:t>ComSvcs</a:t>
            </a:r>
            <a:endParaRPr lang="en-US" sz="1333" dirty="0">
              <a:solidFill>
                <a:schemeClr val="bg1"/>
              </a:solidFill>
              <a:ea typeface="Nokia Pure Text" panose="020B0503020202020204" pitchFamily="34" charset="0"/>
              <a:cs typeface="Nokia Pure Headline Light"/>
            </a:endParaRPr>
          </a:p>
        </p:txBody>
      </p:sp>
      <p:sp>
        <p:nvSpPr>
          <p:cNvPr id="83" name="Rectangle 82">
            <a:extLst>
              <a:ext uri="{FF2B5EF4-FFF2-40B4-BE49-F238E27FC236}">
                <a16:creationId xmlns:a16="http://schemas.microsoft.com/office/drawing/2014/main" id="{E13E606A-AF8E-4692-9451-83F22E28657D}"/>
              </a:ext>
            </a:extLst>
          </p:cNvPr>
          <p:cNvSpPr/>
          <p:nvPr/>
        </p:nvSpPr>
        <p:spPr>
          <a:xfrm>
            <a:off x="429625" y="1934616"/>
            <a:ext cx="3875577" cy="3552549"/>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90" name="TextBox 89">
            <a:extLst>
              <a:ext uri="{FF2B5EF4-FFF2-40B4-BE49-F238E27FC236}">
                <a16:creationId xmlns:a16="http://schemas.microsoft.com/office/drawing/2014/main" id="{0A0F45D1-952B-49A4-A66A-67D7F3518A6F}"/>
              </a:ext>
            </a:extLst>
          </p:cNvPr>
          <p:cNvSpPr txBox="1"/>
          <p:nvPr/>
        </p:nvSpPr>
        <p:spPr>
          <a:xfrm>
            <a:off x="885557" y="5043795"/>
            <a:ext cx="1715895" cy="481198"/>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867" dirty="0">
                <a:solidFill>
                  <a:srgbClr val="000000"/>
                </a:solidFill>
                <a:ea typeface="Nokia Pure Text" panose="020B0503020202020204" pitchFamily="34" charset="0"/>
                <a:cs typeface="Nokia Pure Headline Light"/>
              </a:rPr>
              <a:t>NPC SM System</a:t>
            </a:r>
          </a:p>
        </p:txBody>
      </p:sp>
      <p:sp>
        <p:nvSpPr>
          <p:cNvPr id="122" name="TextBox 121">
            <a:extLst>
              <a:ext uri="{FF2B5EF4-FFF2-40B4-BE49-F238E27FC236}">
                <a16:creationId xmlns:a16="http://schemas.microsoft.com/office/drawing/2014/main" id="{E862A12A-4858-428C-90EB-03221612CE5B}"/>
              </a:ext>
            </a:extLst>
          </p:cNvPr>
          <p:cNvSpPr txBox="1"/>
          <p:nvPr/>
        </p:nvSpPr>
        <p:spPr>
          <a:xfrm>
            <a:off x="2043312" y="1196717"/>
            <a:ext cx="2270253" cy="39899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Provisioning, API requests</a:t>
            </a:r>
          </a:p>
        </p:txBody>
      </p:sp>
      <p:cxnSp>
        <p:nvCxnSpPr>
          <p:cNvPr id="123" name="Straight Connector 122">
            <a:extLst>
              <a:ext uri="{FF2B5EF4-FFF2-40B4-BE49-F238E27FC236}">
                <a16:creationId xmlns:a16="http://schemas.microsoft.com/office/drawing/2014/main" id="{1D35EFFF-EB4F-43C5-9D48-6E716AAE354F}"/>
              </a:ext>
            </a:extLst>
          </p:cNvPr>
          <p:cNvCxnSpPr/>
          <p:nvPr/>
        </p:nvCxnSpPr>
        <p:spPr>
          <a:xfrm flipV="1">
            <a:off x="997396" y="1539783"/>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24" name="Group 123">
            <a:extLst>
              <a:ext uri="{FF2B5EF4-FFF2-40B4-BE49-F238E27FC236}">
                <a16:creationId xmlns:a16="http://schemas.microsoft.com/office/drawing/2014/main" id="{54FC24CA-F1F0-47EE-90B7-CF216D13AC0A}"/>
              </a:ext>
            </a:extLst>
          </p:cNvPr>
          <p:cNvGrpSpPr/>
          <p:nvPr/>
        </p:nvGrpSpPr>
        <p:grpSpPr>
          <a:xfrm>
            <a:off x="674741" y="2196131"/>
            <a:ext cx="690156" cy="2761559"/>
            <a:chOff x="-10205" y="1722330"/>
            <a:chExt cx="770184" cy="2071169"/>
          </a:xfrm>
        </p:grpSpPr>
        <p:sp>
          <p:nvSpPr>
            <p:cNvPr id="125" name="Rectangle 124">
              <a:extLst>
                <a:ext uri="{FF2B5EF4-FFF2-40B4-BE49-F238E27FC236}">
                  <a16:creationId xmlns:a16="http://schemas.microsoft.com/office/drawing/2014/main" id="{F9A48814-A833-4CE3-8F7B-A48FC042DE4D}"/>
                </a:ext>
              </a:extLst>
            </p:cNvPr>
            <p:cNvSpPr/>
            <p:nvPr/>
          </p:nvSpPr>
          <p:spPr>
            <a:xfrm>
              <a:off x="69663" y="1722330"/>
              <a:ext cx="690316" cy="2010198"/>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26" name="Group 125">
              <a:extLst>
                <a:ext uri="{FF2B5EF4-FFF2-40B4-BE49-F238E27FC236}">
                  <a16:creationId xmlns:a16="http://schemas.microsoft.com/office/drawing/2014/main" id="{13CFFA2F-CAF2-4B55-B823-4733D830F94B}"/>
                </a:ext>
              </a:extLst>
            </p:cNvPr>
            <p:cNvGrpSpPr/>
            <p:nvPr/>
          </p:nvGrpSpPr>
          <p:grpSpPr>
            <a:xfrm>
              <a:off x="-10205" y="1783301"/>
              <a:ext cx="707940" cy="2010198"/>
              <a:chOff x="294857" y="2715491"/>
              <a:chExt cx="707940" cy="2157486"/>
            </a:xfrm>
          </p:grpSpPr>
          <p:sp>
            <p:nvSpPr>
              <p:cNvPr id="127" name="Rectangle 126">
                <a:extLst>
                  <a:ext uri="{FF2B5EF4-FFF2-40B4-BE49-F238E27FC236}">
                    <a16:creationId xmlns:a16="http://schemas.microsoft.com/office/drawing/2014/main" id="{76B444A4-BE83-4E91-9F29-F65219C1CF36}"/>
                  </a:ext>
                </a:extLst>
              </p:cNvPr>
              <p:cNvSpPr/>
              <p:nvPr/>
            </p:nvSpPr>
            <p:spPr>
              <a:xfrm>
                <a:off x="303875" y="2715491"/>
                <a:ext cx="690314" cy="2157486"/>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28" name="TextBox 127">
                <a:extLst>
                  <a:ext uri="{FF2B5EF4-FFF2-40B4-BE49-F238E27FC236}">
                    <a16:creationId xmlns:a16="http://schemas.microsoft.com/office/drawing/2014/main" id="{1858D093-495A-4872-837E-F932D1429E04}"/>
                  </a:ext>
                </a:extLst>
              </p:cNvPr>
              <p:cNvSpPr txBox="1"/>
              <p:nvPr/>
            </p:nvSpPr>
            <p:spPr>
              <a:xfrm>
                <a:off x="294857" y="2752900"/>
                <a:ext cx="707940" cy="486285"/>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OAME</a:t>
                </a:r>
              </a:p>
              <a:p>
                <a:pPr algn="ctr" defTabSz="609570" fontAlgn="base">
                  <a:spcAft>
                    <a:spcPct val="0"/>
                  </a:spcAft>
                  <a:buClr>
                    <a:srgbClr val="001135"/>
                  </a:buClr>
                </a:pPr>
                <a:endParaRPr lang="en-US" sz="1333" dirty="0">
                  <a:solidFill>
                    <a:schemeClr val="bg1"/>
                  </a:solidFill>
                  <a:ea typeface="Nokia Pure Text" panose="020B0503020202020204" pitchFamily="34" charset="0"/>
                  <a:cs typeface="Nokia Pure Headline Light"/>
                </a:endParaRPr>
              </a:p>
            </p:txBody>
          </p:sp>
        </p:grpSp>
      </p:grpSp>
      <p:sp>
        <p:nvSpPr>
          <p:cNvPr id="154" name="Rectangle 153">
            <a:extLst>
              <a:ext uri="{FF2B5EF4-FFF2-40B4-BE49-F238E27FC236}">
                <a16:creationId xmlns:a16="http://schemas.microsoft.com/office/drawing/2014/main" id="{8D83897D-C8B3-4EC1-9AC8-0C1F2E949C87}"/>
              </a:ext>
            </a:extLst>
          </p:cNvPr>
          <p:cNvSpPr/>
          <p:nvPr/>
        </p:nvSpPr>
        <p:spPr>
          <a:xfrm>
            <a:off x="2739868" y="4420924"/>
            <a:ext cx="793905" cy="44517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112" name="Straight Connector 111"/>
          <p:cNvCxnSpPr>
            <a:cxnSpLocks/>
          </p:cNvCxnSpPr>
          <p:nvPr/>
        </p:nvCxnSpPr>
        <p:spPr>
          <a:xfrm>
            <a:off x="10649553" y="1783528"/>
            <a:ext cx="0" cy="1445557"/>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52" name="Rectangle 151">
            <a:extLst>
              <a:ext uri="{FF2B5EF4-FFF2-40B4-BE49-F238E27FC236}">
                <a16:creationId xmlns:a16="http://schemas.microsoft.com/office/drawing/2014/main" id="{DAEB1AFE-8363-4F87-82A4-2DFF030BC306}"/>
              </a:ext>
            </a:extLst>
          </p:cNvPr>
          <p:cNvSpPr/>
          <p:nvPr/>
        </p:nvSpPr>
        <p:spPr>
          <a:xfrm>
            <a:off x="8651682" y="4318116"/>
            <a:ext cx="793905" cy="44517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2" name="Rectangle 141">
            <a:extLst>
              <a:ext uri="{FF2B5EF4-FFF2-40B4-BE49-F238E27FC236}">
                <a16:creationId xmlns:a16="http://schemas.microsoft.com/office/drawing/2014/main" id="{2535F7D2-40F7-428B-A365-52CC6E7C7D2C}"/>
              </a:ext>
            </a:extLst>
          </p:cNvPr>
          <p:cNvSpPr/>
          <p:nvPr/>
        </p:nvSpPr>
        <p:spPr>
          <a:xfrm>
            <a:off x="1860141" y="327708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3" name="Rectangle 142">
            <a:extLst>
              <a:ext uri="{FF2B5EF4-FFF2-40B4-BE49-F238E27FC236}">
                <a16:creationId xmlns:a16="http://schemas.microsoft.com/office/drawing/2014/main" id="{500915CD-8A75-476F-AE42-EC459E9DE906}"/>
              </a:ext>
            </a:extLst>
          </p:cNvPr>
          <p:cNvSpPr/>
          <p:nvPr/>
        </p:nvSpPr>
        <p:spPr>
          <a:xfrm>
            <a:off x="1816121" y="333844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72" name="Straight Connector 71"/>
          <p:cNvCxnSpPr/>
          <p:nvPr/>
        </p:nvCxnSpPr>
        <p:spPr>
          <a:xfrm flipV="1">
            <a:off x="7069704" y="1537064"/>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7" name="Rectangle 116">
            <a:extLst>
              <a:ext uri="{FF2B5EF4-FFF2-40B4-BE49-F238E27FC236}">
                <a16:creationId xmlns:a16="http://schemas.microsoft.com/office/drawing/2014/main" id="{F5A9E225-CF4F-4D7E-BB96-E5CC7D3C4D1C}"/>
              </a:ext>
            </a:extLst>
          </p:cNvPr>
          <p:cNvSpPr/>
          <p:nvPr/>
        </p:nvSpPr>
        <p:spPr>
          <a:xfrm>
            <a:off x="6881925" y="2118522"/>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cxnSp>
        <p:nvCxnSpPr>
          <p:cNvPr id="177" name="Straight Connector 176">
            <a:extLst>
              <a:ext uri="{FF2B5EF4-FFF2-40B4-BE49-F238E27FC236}">
                <a16:creationId xmlns:a16="http://schemas.microsoft.com/office/drawing/2014/main" id="{F48E3680-79A2-4B87-9B35-D8793E1CAAE9}"/>
              </a:ext>
            </a:extLst>
          </p:cNvPr>
          <p:cNvCxnSpPr>
            <a:cxnSpLocks/>
          </p:cNvCxnSpPr>
          <p:nvPr/>
        </p:nvCxnSpPr>
        <p:spPr>
          <a:xfrm>
            <a:off x="3799196" y="1790104"/>
            <a:ext cx="0" cy="1445557"/>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28" name="Group 227"/>
          <p:cNvGrpSpPr/>
          <p:nvPr/>
        </p:nvGrpSpPr>
        <p:grpSpPr>
          <a:xfrm>
            <a:off x="9064412" y="2261752"/>
            <a:ext cx="858561" cy="509833"/>
            <a:chOff x="6147372" y="1499766"/>
            <a:chExt cx="643921" cy="382375"/>
          </a:xfrm>
        </p:grpSpPr>
        <p:sp>
          <p:nvSpPr>
            <p:cNvPr id="230" name="Rectangle 229"/>
            <p:cNvSpPr/>
            <p:nvPr/>
          </p:nvSpPr>
          <p:spPr>
            <a:xfrm>
              <a:off x="6195864" y="1499766"/>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2" name="Rectangle 231"/>
            <p:cNvSpPr/>
            <p:nvPr/>
          </p:nvSpPr>
          <p:spPr>
            <a:xfrm>
              <a:off x="6147372" y="1548258"/>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107" name="TextBox 106"/>
          <p:cNvSpPr txBox="1"/>
          <p:nvPr/>
        </p:nvSpPr>
        <p:spPr>
          <a:xfrm>
            <a:off x="9235888" y="2247011"/>
            <a:ext cx="456767" cy="60411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API</a:t>
            </a:r>
          </a:p>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cxnSp>
        <p:nvCxnSpPr>
          <p:cNvPr id="158" name="Straight Connector 157"/>
          <p:cNvCxnSpPr/>
          <p:nvPr/>
        </p:nvCxnSpPr>
        <p:spPr>
          <a:xfrm flipV="1">
            <a:off x="8143117" y="1537066"/>
            <a:ext cx="0" cy="764439"/>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22" name="Group 221"/>
          <p:cNvGrpSpPr/>
          <p:nvPr/>
        </p:nvGrpSpPr>
        <p:grpSpPr>
          <a:xfrm>
            <a:off x="7681512" y="2149194"/>
            <a:ext cx="858561" cy="627945"/>
            <a:chOff x="6147372" y="1411182"/>
            <a:chExt cx="643921" cy="470959"/>
          </a:xfrm>
          <a:solidFill>
            <a:schemeClr val="tx2">
              <a:lumMod val="75000"/>
              <a:lumOff val="25000"/>
            </a:schemeClr>
          </a:solidFill>
        </p:grpSpPr>
        <p:sp>
          <p:nvSpPr>
            <p:cNvPr id="224" name="Rectangle 223"/>
            <p:cNvSpPr/>
            <p:nvPr/>
          </p:nvSpPr>
          <p:spPr>
            <a:xfrm>
              <a:off x="6195864" y="1411182"/>
              <a:ext cx="595429" cy="422467"/>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26" name="Rectangle 225"/>
            <p:cNvSpPr/>
            <p:nvPr/>
          </p:nvSpPr>
          <p:spPr>
            <a:xfrm>
              <a:off x="6147372" y="1459674"/>
              <a:ext cx="595429" cy="422467"/>
            </a:xfrm>
            <a:prstGeom prst="rect">
              <a:avLst/>
            </a:prstGeom>
            <a:grp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2" name="Title 1"/>
          <p:cNvSpPr>
            <a:spLocks noGrp="1"/>
          </p:cNvSpPr>
          <p:nvPr>
            <p:ph type="title"/>
          </p:nvPr>
        </p:nvSpPr>
        <p:spPr>
          <a:xfrm>
            <a:off x="556801" y="372332"/>
            <a:ext cx="8344403" cy="412800"/>
          </a:xfrm>
        </p:spPr>
        <p:txBody>
          <a:bodyPr>
            <a:normAutofit fontScale="90000"/>
          </a:bodyPr>
          <a:lstStyle/>
          <a:p>
            <a:r>
              <a:rPr lang="en-US" dirty="0"/>
              <a:t>NPC SM &amp; ME systems configured with all modules</a:t>
            </a:r>
          </a:p>
        </p:txBody>
      </p:sp>
      <p:sp>
        <p:nvSpPr>
          <p:cNvPr id="110" name="TextBox 109"/>
          <p:cNvSpPr txBox="1"/>
          <p:nvPr/>
        </p:nvSpPr>
        <p:spPr>
          <a:xfrm>
            <a:off x="7822625" y="2230221"/>
            <a:ext cx="517040" cy="526210"/>
          </a:xfrm>
          <a:prstGeom prst="rect">
            <a:avLst/>
          </a:prstGeom>
          <a:noFill/>
          <a:ln w="12700">
            <a:noFill/>
          </a:ln>
        </p:spPr>
        <p:txBody>
          <a:bodyPr wrap="none" lIns="96000" tIns="96000" rIns="96000" bIns="96000" rtlCol="0">
            <a:spAutoFit/>
          </a:bodyPr>
          <a:lstStyle/>
          <a:p>
            <a:pPr algn="ctr" defTabSz="609570" fontAlgn="base">
              <a:lnSpc>
                <a:spcPct val="80000"/>
              </a:lnSpc>
              <a:spcAft>
                <a:spcPct val="0"/>
              </a:spcAft>
              <a:buClr>
                <a:srgbClr val="001135"/>
              </a:buClr>
            </a:pPr>
            <a:r>
              <a:rPr lang="en-US" sz="1333" dirty="0">
                <a:solidFill>
                  <a:schemeClr val="bg1"/>
                </a:solidFill>
                <a:ea typeface="Nokia Pure Text" panose="020B0503020202020204" pitchFamily="34" charset="0"/>
                <a:cs typeface="Nokia Pure Headline Light"/>
              </a:rPr>
              <a:t>Core</a:t>
            </a:r>
          </a:p>
          <a:p>
            <a:pPr algn="ctr" defTabSz="609570" fontAlgn="base">
              <a:lnSpc>
                <a:spcPct val="80000"/>
              </a:lnSpc>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sp>
        <p:nvSpPr>
          <p:cNvPr id="156" name="TextBox 155"/>
          <p:cNvSpPr txBox="1"/>
          <p:nvPr/>
        </p:nvSpPr>
        <p:spPr>
          <a:xfrm>
            <a:off x="6690119" y="5030818"/>
            <a:ext cx="1722307" cy="481198"/>
          </a:xfrm>
          <a:prstGeom prst="rect">
            <a:avLst/>
          </a:prstGeom>
          <a:noFill/>
        </p:spPr>
        <p:txBody>
          <a:bodyPr wrap="none" lIns="96000" tIns="96000" rIns="96000" bIns="96000" rtlCol="0">
            <a:spAutoFit/>
          </a:bodyPr>
          <a:lstStyle/>
          <a:p>
            <a:pPr defTabSz="609570" fontAlgn="base">
              <a:spcAft>
                <a:spcPct val="0"/>
              </a:spcAft>
              <a:buClr>
                <a:srgbClr val="001135"/>
              </a:buClr>
            </a:pPr>
            <a:r>
              <a:rPr lang="en-US" sz="1867" dirty="0">
                <a:solidFill>
                  <a:schemeClr val="tx2"/>
                </a:solidFill>
                <a:ea typeface="Nokia Pure Text" panose="020B0503020202020204" pitchFamily="34" charset="0"/>
                <a:cs typeface="Nokia Pure Headline Light"/>
              </a:rPr>
              <a:t>NPC ME System</a:t>
            </a:r>
          </a:p>
        </p:txBody>
      </p:sp>
      <p:cxnSp>
        <p:nvCxnSpPr>
          <p:cNvPr id="157" name="Straight Connector 156"/>
          <p:cNvCxnSpPr/>
          <p:nvPr/>
        </p:nvCxnSpPr>
        <p:spPr>
          <a:xfrm flipV="1">
            <a:off x="6038948" y="1537064"/>
            <a:ext cx="0" cy="92530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9426316" y="1728031"/>
            <a:ext cx="12681" cy="55606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234" name="Group 233"/>
          <p:cNvGrpSpPr/>
          <p:nvPr/>
        </p:nvGrpSpPr>
        <p:grpSpPr>
          <a:xfrm>
            <a:off x="8462232" y="4379230"/>
            <a:ext cx="923213" cy="583728"/>
            <a:chOff x="6147372" y="1444345"/>
            <a:chExt cx="692410" cy="437796"/>
          </a:xfrm>
        </p:grpSpPr>
        <p:sp>
          <p:nvSpPr>
            <p:cNvPr id="235" name="Rectangle 234"/>
            <p:cNvSpPr/>
            <p:nvPr/>
          </p:nvSpPr>
          <p:spPr>
            <a:xfrm>
              <a:off x="6244353" y="1444345"/>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6" name="Rectangle 235"/>
            <p:cNvSpPr/>
            <p:nvPr/>
          </p:nvSpPr>
          <p:spPr>
            <a:xfrm>
              <a:off x="6195864" y="1499766"/>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237" name="Group 236"/>
            <p:cNvGrpSpPr/>
            <p:nvPr/>
          </p:nvGrpSpPr>
          <p:grpSpPr>
            <a:xfrm>
              <a:off x="6147372" y="1548258"/>
              <a:ext cx="595429" cy="333883"/>
              <a:chOff x="1081345" y="2715491"/>
              <a:chExt cx="595429" cy="333883"/>
            </a:xfrm>
          </p:grpSpPr>
          <p:sp>
            <p:nvSpPr>
              <p:cNvPr id="238" name="Rectangle 237"/>
              <p:cNvSpPr/>
              <p:nvPr/>
            </p:nvSpPr>
            <p:spPr>
              <a:xfrm>
                <a:off x="1081345" y="2715491"/>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239" name="TextBox 238"/>
              <p:cNvSpPr txBox="1"/>
              <p:nvPr/>
            </p:nvSpPr>
            <p:spPr>
              <a:xfrm>
                <a:off x="1224890" y="2737736"/>
                <a:ext cx="294485"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DB</a:t>
                </a:r>
              </a:p>
            </p:txBody>
          </p:sp>
        </p:grpSp>
      </p:grpSp>
      <p:grpSp>
        <p:nvGrpSpPr>
          <p:cNvPr id="245" name="Group 244"/>
          <p:cNvGrpSpPr/>
          <p:nvPr/>
        </p:nvGrpSpPr>
        <p:grpSpPr>
          <a:xfrm>
            <a:off x="5716294" y="2193413"/>
            <a:ext cx="690154" cy="2761559"/>
            <a:chOff x="767268" y="1722330"/>
            <a:chExt cx="770179" cy="2071169"/>
          </a:xfrm>
        </p:grpSpPr>
        <p:sp>
          <p:nvSpPr>
            <p:cNvPr id="140" name="Rectangle 139"/>
            <p:cNvSpPr/>
            <p:nvPr/>
          </p:nvSpPr>
          <p:spPr>
            <a:xfrm>
              <a:off x="847133" y="1722330"/>
              <a:ext cx="690314" cy="2010198"/>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41" name="Group 140"/>
            <p:cNvGrpSpPr/>
            <p:nvPr/>
          </p:nvGrpSpPr>
          <p:grpSpPr>
            <a:xfrm>
              <a:off x="767268" y="1783301"/>
              <a:ext cx="707938" cy="2010198"/>
              <a:chOff x="1072330" y="2715491"/>
              <a:chExt cx="707938" cy="2157486"/>
            </a:xfrm>
          </p:grpSpPr>
          <p:sp>
            <p:nvSpPr>
              <p:cNvPr id="160" name="Rectangle 159"/>
              <p:cNvSpPr/>
              <p:nvPr/>
            </p:nvSpPr>
            <p:spPr>
              <a:xfrm>
                <a:off x="1081346" y="2715491"/>
                <a:ext cx="690314" cy="2157486"/>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61" name="TextBox 160"/>
              <p:cNvSpPr txBox="1"/>
              <p:nvPr/>
            </p:nvSpPr>
            <p:spPr>
              <a:xfrm>
                <a:off x="1072330" y="2752900"/>
                <a:ext cx="707938" cy="321173"/>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OAME</a:t>
                </a:r>
              </a:p>
            </p:txBody>
          </p:sp>
        </p:grpSp>
      </p:grpSp>
      <p:cxnSp>
        <p:nvCxnSpPr>
          <p:cNvPr id="111" name="Straight Connector 110"/>
          <p:cNvCxnSpPr>
            <a:cxnSpLocks/>
            <a:stCxn id="70" idx="1"/>
            <a:endCxn id="238" idx="2"/>
          </p:cNvCxnSpPr>
          <p:nvPr/>
        </p:nvCxnSpPr>
        <p:spPr>
          <a:xfrm flipH="1" flipV="1">
            <a:off x="8859185" y="4962958"/>
            <a:ext cx="8482" cy="712094"/>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4953796" y="5915740"/>
            <a:ext cx="2451797" cy="492635"/>
          </a:xfrm>
          <a:prstGeom prst="rect">
            <a:avLst/>
          </a:prstGeom>
          <a:noFill/>
        </p:spPr>
        <p:txBody>
          <a:bodyPr wrap="square" lIns="0" tIns="0" rIns="0" bIns="0" rtlCol="0">
            <a:spAutoFit/>
          </a:bodyPr>
          <a:lstStyle/>
          <a:p>
            <a:pPr defTabSz="609570" fontAlgn="base">
              <a:spcAft>
                <a:spcPct val="0"/>
              </a:spcAft>
              <a:buClr>
                <a:srgbClr val="001135"/>
              </a:buClr>
            </a:pPr>
            <a:r>
              <a:rPr lang="en-US" sz="1067" dirty="0">
                <a:solidFill>
                  <a:schemeClr val="tx2"/>
                </a:solidFill>
                <a:ea typeface="Nokia Pure Text" panose="020B0503020202020204" pitchFamily="34" charset="0"/>
                <a:cs typeface="Nokia Pure Headline Light"/>
              </a:rPr>
              <a:t>* Aux VMs host Service Discovery and Configuration (SDC) and always use exactly 5 VMs</a:t>
            </a:r>
          </a:p>
        </p:txBody>
      </p:sp>
      <p:sp>
        <p:nvSpPr>
          <p:cNvPr id="5" name="TextBox 4"/>
          <p:cNvSpPr txBox="1"/>
          <p:nvPr/>
        </p:nvSpPr>
        <p:spPr>
          <a:xfrm>
            <a:off x="7681511" y="829372"/>
            <a:ext cx="899783" cy="80923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5G, Diameter peers</a:t>
            </a:r>
          </a:p>
        </p:txBody>
      </p:sp>
      <p:sp>
        <p:nvSpPr>
          <p:cNvPr id="68" name="TextBox 67"/>
          <p:cNvSpPr txBox="1"/>
          <p:nvPr/>
        </p:nvSpPr>
        <p:spPr>
          <a:xfrm>
            <a:off x="8500714" y="968803"/>
            <a:ext cx="1854196" cy="80923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Provisioning, </a:t>
            </a:r>
          </a:p>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API requests,</a:t>
            </a:r>
          </a:p>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SPR traffic</a:t>
            </a:r>
          </a:p>
        </p:txBody>
      </p:sp>
      <p:sp>
        <p:nvSpPr>
          <p:cNvPr id="69" name="TextBox 68"/>
          <p:cNvSpPr txBox="1"/>
          <p:nvPr/>
        </p:nvSpPr>
        <p:spPr>
          <a:xfrm>
            <a:off x="10105748" y="1160351"/>
            <a:ext cx="1902405" cy="60411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Notifications,</a:t>
            </a:r>
          </a:p>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IT system interaction</a:t>
            </a:r>
          </a:p>
        </p:txBody>
      </p:sp>
      <p:sp>
        <p:nvSpPr>
          <p:cNvPr id="70" name="TextBox 69"/>
          <p:cNvSpPr txBox="1"/>
          <p:nvPr/>
        </p:nvSpPr>
        <p:spPr>
          <a:xfrm>
            <a:off x="8867667" y="5475554"/>
            <a:ext cx="1306136" cy="3989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DB replication</a:t>
            </a:r>
          </a:p>
        </p:txBody>
      </p:sp>
      <p:sp>
        <p:nvSpPr>
          <p:cNvPr id="75" name="Rectangle 74"/>
          <p:cNvSpPr/>
          <p:nvPr/>
        </p:nvSpPr>
        <p:spPr>
          <a:xfrm>
            <a:off x="6818617" y="2193413"/>
            <a:ext cx="618587" cy="718615"/>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77" name="Rectangle 76"/>
          <p:cNvSpPr/>
          <p:nvPr/>
        </p:nvSpPr>
        <p:spPr>
          <a:xfrm>
            <a:off x="6755129" y="2274707"/>
            <a:ext cx="618587" cy="718615"/>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78" name="TextBox 77"/>
          <p:cNvSpPr txBox="1"/>
          <p:nvPr/>
        </p:nvSpPr>
        <p:spPr>
          <a:xfrm>
            <a:off x="6822228" y="2321182"/>
            <a:ext cx="484018"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CDR</a:t>
            </a:r>
          </a:p>
        </p:txBody>
      </p:sp>
      <p:grpSp>
        <p:nvGrpSpPr>
          <p:cNvPr id="4" name="Group 3">
            <a:extLst>
              <a:ext uri="{FF2B5EF4-FFF2-40B4-BE49-F238E27FC236}">
                <a16:creationId xmlns:a16="http://schemas.microsoft.com/office/drawing/2014/main" id="{5569DAFB-C774-4070-ABF9-A6BBFDCD810E}"/>
              </a:ext>
            </a:extLst>
          </p:cNvPr>
          <p:cNvGrpSpPr/>
          <p:nvPr/>
        </p:nvGrpSpPr>
        <p:grpSpPr>
          <a:xfrm>
            <a:off x="1660297" y="3396282"/>
            <a:ext cx="738544" cy="882647"/>
            <a:chOff x="3419245" y="2547543"/>
            <a:chExt cx="553908" cy="661985"/>
          </a:xfrm>
        </p:grpSpPr>
        <p:sp>
          <p:nvSpPr>
            <p:cNvPr id="134" name="Rectangle 133">
              <a:extLst>
                <a:ext uri="{FF2B5EF4-FFF2-40B4-BE49-F238E27FC236}">
                  <a16:creationId xmlns:a16="http://schemas.microsoft.com/office/drawing/2014/main" id="{06D8AEDF-2BEF-447E-855F-EB271F5086E1}"/>
                </a:ext>
              </a:extLst>
            </p:cNvPr>
            <p:cNvSpPr/>
            <p:nvPr/>
          </p:nvSpPr>
          <p:spPr>
            <a:xfrm>
              <a:off x="3509213" y="2547543"/>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5" name="Rectangle 134">
              <a:extLst>
                <a:ext uri="{FF2B5EF4-FFF2-40B4-BE49-F238E27FC236}">
                  <a16:creationId xmlns:a16="http://schemas.microsoft.com/office/drawing/2014/main" id="{B382EAC7-3DF6-4AAE-931B-9E00C8ECD57A}"/>
                </a:ext>
              </a:extLst>
            </p:cNvPr>
            <p:cNvSpPr/>
            <p:nvPr/>
          </p:nvSpPr>
          <p:spPr>
            <a:xfrm>
              <a:off x="3466861" y="2609596"/>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6" name="Rectangle 135">
              <a:extLst>
                <a:ext uri="{FF2B5EF4-FFF2-40B4-BE49-F238E27FC236}">
                  <a16:creationId xmlns:a16="http://schemas.microsoft.com/office/drawing/2014/main" id="{5408C389-A8BB-43BA-A0E6-CEEE46AC1BF7}"/>
                </a:ext>
              </a:extLst>
            </p:cNvPr>
            <p:cNvSpPr/>
            <p:nvPr/>
          </p:nvSpPr>
          <p:spPr>
            <a:xfrm>
              <a:off x="3419245" y="2670567"/>
              <a:ext cx="463940" cy="538961"/>
            </a:xfrm>
            <a:prstGeom prst="rect">
              <a:avLst/>
            </a:prstGeom>
            <a:solidFill>
              <a:srgbClr val="FF9910"/>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37" name="TextBox 136">
              <a:extLst>
                <a:ext uri="{FF2B5EF4-FFF2-40B4-BE49-F238E27FC236}">
                  <a16:creationId xmlns:a16="http://schemas.microsoft.com/office/drawing/2014/main" id="{D1A61552-9BF8-47EE-BE5D-7E2F644B538C}"/>
                </a:ext>
              </a:extLst>
            </p:cNvPr>
            <p:cNvSpPr txBox="1"/>
            <p:nvPr/>
          </p:nvSpPr>
          <p:spPr>
            <a:xfrm>
              <a:off x="3436315" y="2705422"/>
              <a:ext cx="429523"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AUX*</a:t>
              </a:r>
            </a:p>
          </p:txBody>
        </p:sp>
      </p:grpSp>
      <p:cxnSp>
        <p:nvCxnSpPr>
          <p:cNvPr id="7" name="Connector: Elbow 6">
            <a:extLst>
              <a:ext uri="{FF2B5EF4-FFF2-40B4-BE49-F238E27FC236}">
                <a16:creationId xmlns:a16="http://schemas.microsoft.com/office/drawing/2014/main" id="{308EEF46-75D0-4DFF-84BF-FD1E695C4906}"/>
              </a:ext>
            </a:extLst>
          </p:cNvPr>
          <p:cNvCxnSpPr>
            <a:cxnSpLocks/>
            <a:stCxn id="226" idx="2"/>
            <a:endCxn id="199" idx="0"/>
          </p:cNvCxnSpPr>
          <p:nvPr/>
        </p:nvCxnSpPr>
        <p:spPr>
          <a:xfrm rot="16200000" flipH="1">
            <a:off x="7997191" y="2858411"/>
            <a:ext cx="588333" cy="425788"/>
          </a:xfrm>
          <a:prstGeom prst="bentConnector3">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4DF44801-D47D-48F8-8C9E-70BE7F755659}"/>
              </a:ext>
            </a:extLst>
          </p:cNvPr>
          <p:cNvCxnSpPr>
            <a:cxnSpLocks/>
            <a:stCxn id="232" idx="2"/>
            <a:endCxn id="220" idx="0"/>
          </p:cNvCxnSpPr>
          <p:nvPr/>
        </p:nvCxnSpPr>
        <p:spPr>
          <a:xfrm rot="16200000" flipH="1">
            <a:off x="9524879" y="2708068"/>
            <a:ext cx="593888" cy="720921"/>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29" name="Connector: Elbow 128">
            <a:extLst>
              <a:ext uri="{FF2B5EF4-FFF2-40B4-BE49-F238E27FC236}">
                <a16:creationId xmlns:a16="http://schemas.microsoft.com/office/drawing/2014/main" id="{98CCBB87-6519-4244-A95D-E99BF67D5D07}"/>
              </a:ext>
            </a:extLst>
          </p:cNvPr>
          <p:cNvCxnSpPr>
            <a:cxnSpLocks/>
            <a:stCxn id="232" idx="2"/>
            <a:endCxn id="229" idx="0"/>
          </p:cNvCxnSpPr>
          <p:nvPr/>
        </p:nvCxnSpPr>
        <p:spPr>
          <a:xfrm rot="5400000">
            <a:off x="8772472" y="2672719"/>
            <a:ext cx="590027" cy="787759"/>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3" name="Connector: Elbow 132">
            <a:extLst>
              <a:ext uri="{FF2B5EF4-FFF2-40B4-BE49-F238E27FC236}">
                <a16:creationId xmlns:a16="http://schemas.microsoft.com/office/drawing/2014/main" id="{06E4736A-B7B6-4921-B121-F0DB78041F6F}"/>
              </a:ext>
            </a:extLst>
          </p:cNvPr>
          <p:cNvCxnSpPr>
            <a:cxnSpLocks/>
            <a:stCxn id="199" idx="2"/>
            <a:endCxn id="238" idx="0"/>
          </p:cNvCxnSpPr>
          <p:nvPr/>
        </p:nvCxnSpPr>
        <p:spPr>
          <a:xfrm rot="16200000" flipH="1">
            <a:off x="8328153" y="3986748"/>
            <a:ext cx="707131" cy="354933"/>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8" name="Connector: Elbow 137">
            <a:extLst>
              <a:ext uri="{FF2B5EF4-FFF2-40B4-BE49-F238E27FC236}">
                <a16:creationId xmlns:a16="http://schemas.microsoft.com/office/drawing/2014/main" id="{AA22649E-491C-4472-AEE4-AB7B80462DE4}"/>
              </a:ext>
            </a:extLst>
          </p:cNvPr>
          <p:cNvCxnSpPr>
            <a:cxnSpLocks/>
            <a:stCxn id="220" idx="2"/>
            <a:endCxn id="238" idx="0"/>
          </p:cNvCxnSpPr>
          <p:nvPr/>
        </p:nvCxnSpPr>
        <p:spPr>
          <a:xfrm rot="5400000">
            <a:off x="9167169" y="3502666"/>
            <a:ext cx="707131" cy="1323100"/>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51" name="Group 150">
            <a:extLst>
              <a:ext uri="{FF2B5EF4-FFF2-40B4-BE49-F238E27FC236}">
                <a16:creationId xmlns:a16="http://schemas.microsoft.com/office/drawing/2014/main" id="{B290092B-1019-4CEF-9F28-3B09C85ADB5C}"/>
              </a:ext>
            </a:extLst>
          </p:cNvPr>
          <p:cNvGrpSpPr/>
          <p:nvPr/>
        </p:nvGrpSpPr>
        <p:grpSpPr>
          <a:xfrm>
            <a:off x="2949415" y="3068036"/>
            <a:ext cx="1092156" cy="583728"/>
            <a:chOff x="7284518" y="2142399"/>
            <a:chExt cx="819117" cy="437796"/>
          </a:xfrm>
        </p:grpSpPr>
        <p:sp>
          <p:nvSpPr>
            <p:cNvPr id="153" name="Rectangle 152">
              <a:extLst>
                <a:ext uri="{FF2B5EF4-FFF2-40B4-BE49-F238E27FC236}">
                  <a16:creationId xmlns:a16="http://schemas.microsoft.com/office/drawing/2014/main" id="{D1D0B5F3-88EF-45BC-AC81-8E10E62DD4CF}"/>
                </a:ext>
              </a:extLst>
            </p:cNvPr>
            <p:cNvSpPr/>
            <p:nvPr/>
          </p:nvSpPr>
          <p:spPr>
            <a:xfrm>
              <a:off x="7399246" y="2142399"/>
              <a:ext cx="70438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62" name="Rectangle 161">
              <a:extLst>
                <a:ext uri="{FF2B5EF4-FFF2-40B4-BE49-F238E27FC236}">
                  <a16:creationId xmlns:a16="http://schemas.microsoft.com/office/drawing/2014/main" id="{A62D9EF4-F4E2-49E3-A893-358B5944AFDB}"/>
                </a:ext>
              </a:extLst>
            </p:cNvPr>
            <p:cNvSpPr/>
            <p:nvPr/>
          </p:nvSpPr>
          <p:spPr>
            <a:xfrm>
              <a:off x="7341884" y="2197820"/>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63" name="Rectangle 162">
              <a:extLst>
                <a:ext uri="{FF2B5EF4-FFF2-40B4-BE49-F238E27FC236}">
                  <a16:creationId xmlns:a16="http://schemas.microsoft.com/office/drawing/2014/main" id="{4972E82C-1D28-40D1-80E6-52932F424CF7}"/>
                </a:ext>
              </a:extLst>
            </p:cNvPr>
            <p:cNvSpPr/>
            <p:nvPr/>
          </p:nvSpPr>
          <p:spPr>
            <a:xfrm>
              <a:off x="7284518" y="2246312"/>
              <a:ext cx="70438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sp>
        <p:nvSpPr>
          <p:cNvPr id="164" name="TextBox 163">
            <a:extLst>
              <a:ext uri="{FF2B5EF4-FFF2-40B4-BE49-F238E27FC236}">
                <a16:creationId xmlns:a16="http://schemas.microsoft.com/office/drawing/2014/main" id="{CCDA088B-7E17-448F-9FD1-ACD04051AD8F}"/>
              </a:ext>
            </a:extLst>
          </p:cNvPr>
          <p:cNvSpPr txBox="1"/>
          <p:nvPr/>
        </p:nvSpPr>
        <p:spPr>
          <a:xfrm>
            <a:off x="2852359" y="3243446"/>
            <a:ext cx="1133676" cy="398996"/>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SM App</a:t>
            </a:r>
          </a:p>
        </p:txBody>
      </p:sp>
      <p:grpSp>
        <p:nvGrpSpPr>
          <p:cNvPr id="165" name="Group 164">
            <a:extLst>
              <a:ext uri="{FF2B5EF4-FFF2-40B4-BE49-F238E27FC236}">
                <a16:creationId xmlns:a16="http://schemas.microsoft.com/office/drawing/2014/main" id="{C32A9BCA-AE49-48C6-BF18-3D0853C73E94}"/>
              </a:ext>
            </a:extLst>
          </p:cNvPr>
          <p:cNvGrpSpPr/>
          <p:nvPr/>
        </p:nvGrpSpPr>
        <p:grpSpPr>
          <a:xfrm>
            <a:off x="2797538" y="2102868"/>
            <a:ext cx="858561" cy="509833"/>
            <a:chOff x="6147372" y="1499766"/>
            <a:chExt cx="643921" cy="382375"/>
          </a:xfrm>
        </p:grpSpPr>
        <p:sp>
          <p:nvSpPr>
            <p:cNvPr id="166" name="Rectangle 165">
              <a:extLst>
                <a:ext uri="{FF2B5EF4-FFF2-40B4-BE49-F238E27FC236}">
                  <a16:creationId xmlns:a16="http://schemas.microsoft.com/office/drawing/2014/main" id="{E1C134CB-0B45-40A5-822E-CD9F5D9377BC}"/>
                </a:ext>
              </a:extLst>
            </p:cNvPr>
            <p:cNvSpPr/>
            <p:nvPr/>
          </p:nvSpPr>
          <p:spPr>
            <a:xfrm>
              <a:off x="6195864" y="1499766"/>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67" name="Rectangle 166">
              <a:extLst>
                <a:ext uri="{FF2B5EF4-FFF2-40B4-BE49-F238E27FC236}">
                  <a16:creationId xmlns:a16="http://schemas.microsoft.com/office/drawing/2014/main" id="{EC5DFB9E-0EAE-4369-A687-517C364A9EF2}"/>
                </a:ext>
              </a:extLst>
            </p:cNvPr>
            <p:cNvSpPr/>
            <p:nvPr/>
          </p:nvSpPr>
          <p:spPr>
            <a:xfrm>
              <a:off x="6147372" y="1548258"/>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sp>
        <p:nvSpPr>
          <p:cNvPr id="168" name="TextBox 167">
            <a:extLst>
              <a:ext uri="{FF2B5EF4-FFF2-40B4-BE49-F238E27FC236}">
                <a16:creationId xmlns:a16="http://schemas.microsoft.com/office/drawing/2014/main" id="{1BCAAC2E-87F9-4077-A26E-36D5511D3EC7}"/>
              </a:ext>
            </a:extLst>
          </p:cNvPr>
          <p:cNvSpPr txBox="1"/>
          <p:nvPr/>
        </p:nvSpPr>
        <p:spPr>
          <a:xfrm>
            <a:off x="2969015" y="2182828"/>
            <a:ext cx="456767" cy="398996"/>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IOH</a:t>
            </a:r>
          </a:p>
        </p:txBody>
      </p:sp>
      <p:cxnSp>
        <p:nvCxnSpPr>
          <p:cNvPr id="169" name="Straight Connector 168">
            <a:extLst>
              <a:ext uri="{FF2B5EF4-FFF2-40B4-BE49-F238E27FC236}">
                <a16:creationId xmlns:a16="http://schemas.microsoft.com/office/drawing/2014/main" id="{D0BC19FA-BF67-4FE3-A11D-E1331A22AA4D}"/>
              </a:ext>
            </a:extLst>
          </p:cNvPr>
          <p:cNvCxnSpPr/>
          <p:nvPr/>
        </p:nvCxnSpPr>
        <p:spPr>
          <a:xfrm flipH="1" flipV="1">
            <a:off x="3159442" y="1569147"/>
            <a:ext cx="12681" cy="55606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70" name="Group 169">
            <a:extLst>
              <a:ext uri="{FF2B5EF4-FFF2-40B4-BE49-F238E27FC236}">
                <a16:creationId xmlns:a16="http://schemas.microsoft.com/office/drawing/2014/main" id="{A03EA947-C046-4B74-AD3D-F221339B3B58}"/>
              </a:ext>
            </a:extLst>
          </p:cNvPr>
          <p:cNvGrpSpPr/>
          <p:nvPr/>
        </p:nvGrpSpPr>
        <p:grpSpPr>
          <a:xfrm>
            <a:off x="2552400" y="4481599"/>
            <a:ext cx="923213" cy="583728"/>
            <a:chOff x="6147372" y="1444345"/>
            <a:chExt cx="692410" cy="437796"/>
          </a:xfrm>
        </p:grpSpPr>
        <p:sp>
          <p:nvSpPr>
            <p:cNvPr id="171" name="Rectangle 170">
              <a:extLst>
                <a:ext uri="{FF2B5EF4-FFF2-40B4-BE49-F238E27FC236}">
                  <a16:creationId xmlns:a16="http://schemas.microsoft.com/office/drawing/2014/main" id="{65AB95EE-5A68-4BA6-B970-F9C43AB11914}"/>
                </a:ext>
              </a:extLst>
            </p:cNvPr>
            <p:cNvSpPr/>
            <p:nvPr/>
          </p:nvSpPr>
          <p:spPr>
            <a:xfrm>
              <a:off x="6244353" y="1444345"/>
              <a:ext cx="595429" cy="333883"/>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72" name="Rectangle 171">
              <a:extLst>
                <a:ext uri="{FF2B5EF4-FFF2-40B4-BE49-F238E27FC236}">
                  <a16:creationId xmlns:a16="http://schemas.microsoft.com/office/drawing/2014/main" id="{B66F7FE8-BACD-41C4-9905-F79C6CBA1148}"/>
                </a:ext>
              </a:extLst>
            </p:cNvPr>
            <p:cNvSpPr/>
            <p:nvPr/>
          </p:nvSpPr>
          <p:spPr>
            <a:xfrm>
              <a:off x="6195864" y="1499766"/>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73" name="Group 172">
              <a:extLst>
                <a:ext uri="{FF2B5EF4-FFF2-40B4-BE49-F238E27FC236}">
                  <a16:creationId xmlns:a16="http://schemas.microsoft.com/office/drawing/2014/main" id="{94697158-A43D-4CA6-9A9D-2736B2E8BA13}"/>
                </a:ext>
              </a:extLst>
            </p:cNvPr>
            <p:cNvGrpSpPr/>
            <p:nvPr/>
          </p:nvGrpSpPr>
          <p:grpSpPr>
            <a:xfrm>
              <a:off x="6147372" y="1548258"/>
              <a:ext cx="595429" cy="333883"/>
              <a:chOff x="1081345" y="2715491"/>
              <a:chExt cx="595429" cy="333883"/>
            </a:xfrm>
          </p:grpSpPr>
          <p:sp>
            <p:nvSpPr>
              <p:cNvPr id="174" name="Rectangle 173">
                <a:extLst>
                  <a:ext uri="{FF2B5EF4-FFF2-40B4-BE49-F238E27FC236}">
                    <a16:creationId xmlns:a16="http://schemas.microsoft.com/office/drawing/2014/main" id="{08EFDA16-3F2A-4153-918E-0253E48CDF1F}"/>
                  </a:ext>
                </a:extLst>
              </p:cNvPr>
              <p:cNvSpPr/>
              <p:nvPr/>
            </p:nvSpPr>
            <p:spPr>
              <a:xfrm>
                <a:off x="1081345" y="2715491"/>
                <a:ext cx="595429" cy="333883"/>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75" name="TextBox 174">
                <a:extLst>
                  <a:ext uri="{FF2B5EF4-FFF2-40B4-BE49-F238E27FC236}">
                    <a16:creationId xmlns:a16="http://schemas.microsoft.com/office/drawing/2014/main" id="{BA6CE391-D181-4AB0-8499-5F40941FB439}"/>
                  </a:ext>
                </a:extLst>
              </p:cNvPr>
              <p:cNvSpPr txBox="1"/>
              <p:nvPr/>
            </p:nvSpPr>
            <p:spPr>
              <a:xfrm>
                <a:off x="1224890" y="2737736"/>
                <a:ext cx="294485"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bg1"/>
                    </a:solidFill>
                    <a:ea typeface="Nokia Pure Text" panose="020B0503020202020204" pitchFamily="34" charset="0"/>
                    <a:cs typeface="Nokia Pure Headline Light"/>
                  </a:rPr>
                  <a:t>DB</a:t>
                </a:r>
              </a:p>
            </p:txBody>
          </p:sp>
        </p:grpSp>
      </p:grpSp>
      <p:cxnSp>
        <p:nvCxnSpPr>
          <p:cNvPr id="176" name="Straight Connector 175">
            <a:extLst>
              <a:ext uri="{FF2B5EF4-FFF2-40B4-BE49-F238E27FC236}">
                <a16:creationId xmlns:a16="http://schemas.microsoft.com/office/drawing/2014/main" id="{B46CCF0D-DF31-4C19-9996-B79CCD6C7C7B}"/>
              </a:ext>
            </a:extLst>
          </p:cNvPr>
          <p:cNvCxnSpPr>
            <a:cxnSpLocks/>
            <a:stCxn id="189" idx="1"/>
            <a:endCxn id="174" idx="2"/>
          </p:cNvCxnSpPr>
          <p:nvPr/>
        </p:nvCxnSpPr>
        <p:spPr>
          <a:xfrm flipH="1" flipV="1">
            <a:off x="2949353" y="5065327"/>
            <a:ext cx="4496" cy="639001"/>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8" name="Connector: Elbow 177">
            <a:extLst>
              <a:ext uri="{FF2B5EF4-FFF2-40B4-BE49-F238E27FC236}">
                <a16:creationId xmlns:a16="http://schemas.microsoft.com/office/drawing/2014/main" id="{89DEB0DB-9671-4960-A412-9B3D2560E895}"/>
              </a:ext>
            </a:extLst>
          </p:cNvPr>
          <p:cNvCxnSpPr>
            <a:cxnSpLocks/>
            <a:stCxn id="167" idx="2"/>
            <a:endCxn id="163" idx="0"/>
          </p:cNvCxnSpPr>
          <p:nvPr/>
        </p:nvCxnSpPr>
        <p:spPr>
          <a:xfrm rot="16200000" flipH="1">
            <a:off x="3009804" y="2797384"/>
            <a:ext cx="593888" cy="224517"/>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1" name="Connector: Elbow 180">
            <a:extLst>
              <a:ext uri="{FF2B5EF4-FFF2-40B4-BE49-F238E27FC236}">
                <a16:creationId xmlns:a16="http://schemas.microsoft.com/office/drawing/2014/main" id="{B6EBCE94-CED6-4F8A-82B2-DD64F8A727C1}"/>
              </a:ext>
            </a:extLst>
          </p:cNvPr>
          <p:cNvCxnSpPr>
            <a:cxnSpLocks/>
            <a:stCxn id="163" idx="2"/>
            <a:endCxn id="174" idx="0"/>
          </p:cNvCxnSpPr>
          <p:nvPr/>
        </p:nvCxnSpPr>
        <p:spPr>
          <a:xfrm rot="5400000">
            <a:off x="2699988" y="3901131"/>
            <a:ext cx="968384" cy="469655"/>
          </a:xfrm>
          <a:prstGeom prst="bentConnector3">
            <a:avLst>
              <a:gd name="adj1" fmla="val 50000"/>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8" name="TextBox 187">
            <a:extLst>
              <a:ext uri="{FF2B5EF4-FFF2-40B4-BE49-F238E27FC236}">
                <a16:creationId xmlns:a16="http://schemas.microsoft.com/office/drawing/2014/main" id="{DA0A079C-A680-4915-8AA5-DBE0482A8CBC}"/>
              </a:ext>
            </a:extLst>
          </p:cNvPr>
          <p:cNvSpPr txBox="1"/>
          <p:nvPr/>
        </p:nvSpPr>
        <p:spPr>
          <a:xfrm>
            <a:off x="3184180" y="1481230"/>
            <a:ext cx="2270253" cy="39899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API to SPSs, IPv6 to ME</a:t>
            </a:r>
          </a:p>
        </p:txBody>
      </p:sp>
      <p:sp>
        <p:nvSpPr>
          <p:cNvPr id="144" name="Rectangle 143">
            <a:extLst>
              <a:ext uri="{FF2B5EF4-FFF2-40B4-BE49-F238E27FC236}">
                <a16:creationId xmlns:a16="http://schemas.microsoft.com/office/drawing/2014/main" id="{F652D3AD-A8B0-458C-98D2-E325E5A51293}"/>
              </a:ext>
            </a:extLst>
          </p:cNvPr>
          <p:cNvSpPr/>
          <p:nvPr/>
        </p:nvSpPr>
        <p:spPr>
          <a:xfrm>
            <a:off x="6971345" y="3484659"/>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5" name="Rectangle 144">
            <a:extLst>
              <a:ext uri="{FF2B5EF4-FFF2-40B4-BE49-F238E27FC236}">
                <a16:creationId xmlns:a16="http://schemas.microsoft.com/office/drawing/2014/main" id="{719664A0-83BC-44F8-A3BF-BF989F8082A7}"/>
              </a:ext>
            </a:extLst>
          </p:cNvPr>
          <p:cNvSpPr/>
          <p:nvPr/>
        </p:nvSpPr>
        <p:spPr>
          <a:xfrm>
            <a:off x="6927325" y="3546019"/>
            <a:ext cx="618587" cy="718615"/>
          </a:xfrm>
          <a:prstGeom prst="rect">
            <a:avLst/>
          </a:prstGeom>
          <a:solidFill>
            <a:schemeClr val="accent6">
              <a:lumMod val="7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grpSp>
        <p:nvGrpSpPr>
          <p:cNvPr id="146" name="Group 145">
            <a:extLst>
              <a:ext uri="{FF2B5EF4-FFF2-40B4-BE49-F238E27FC236}">
                <a16:creationId xmlns:a16="http://schemas.microsoft.com/office/drawing/2014/main" id="{2D8142B1-7190-40EA-B542-D6D0B863D521}"/>
              </a:ext>
            </a:extLst>
          </p:cNvPr>
          <p:cNvGrpSpPr/>
          <p:nvPr/>
        </p:nvGrpSpPr>
        <p:grpSpPr>
          <a:xfrm>
            <a:off x="6756068" y="3603859"/>
            <a:ext cx="738544" cy="882647"/>
            <a:chOff x="3419245" y="2547543"/>
            <a:chExt cx="553908" cy="661985"/>
          </a:xfrm>
        </p:grpSpPr>
        <p:sp>
          <p:nvSpPr>
            <p:cNvPr id="147" name="Rectangle 146">
              <a:extLst>
                <a:ext uri="{FF2B5EF4-FFF2-40B4-BE49-F238E27FC236}">
                  <a16:creationId xmlns:a16="http://schemas.microsoft.com/office/drawing/2014/main" id="{5F48460A-9481-4E36-BAE1-0591E6FD0FA7}"/>
                </a:ext>
              </a:extLst>
            </p:cNvPr>
            <p:cNvSpPr/>
            <p:nvPr/>
          </p:nvSpPr>
          <p:spPr>
            <a:xfrm>
              <a:off x="3509213" y="2547543"/>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8" name="Rectangle 147">
              <a:extLst>
                <a:ext uri="{FF2B5EF4-FFF2-40B4-BE49-F238E27FC236}">
                  <a16:creationId xmlns:a16="http://schemas.microsoft.com/office/drawing/2014/main" id="{699B5FD5-8C13-4CAB-88BA-E1EF5C4E970E}"/>
                </a:ext>
              </a:extLst>
            </p:cNvPr>
            <p:cNvSpPr/>
            <p:nvPr/>
          </p:nvSpPr>
          <p:spPr>
            <a:xfrm>
              <a:off x="3466861" y="2609596"/>
              <a:ext cx="463940" cy="538961"/>
            </a:xfrm>
            <a:prstGeom prst="rect">
              <a:avLst/>
            </a:prstGeom>
            <a:solidFill>
              <a:schemeClr val="tx2">
                <a:lumMod val="75000"/>
                <a:lumOff val="25000"/>
              </a:schemeClr>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endParaRPr>
            </a:p>
          </p:txBody>
        </p:sp>
        <p:sp>
          <p:nvSpPr>
            <p:cNvPr id="149" name="Rectangle 148">
              <a:extLst>
                <a:ext uri="{FF2B5EF4-FFF2-40B4-BE49-F238E27FC236}">
                  <a16:creationId xmlns:a16="http://schemas.microsoft.com/office/drawing/2014/main" id="{28987CAC-572B-4204-90D6-4CB551027063}"/>
                </a:ext>
              </a:extLst>
            </p:cNvPr>
            <p:cNvSpPr/>
            <p:nvPr/>
          </p:nvSpPr>
          <p:spPr>
            <a:xfrm>
              <a:off x="3419245" y="2670567"/>
              <a:ext cx="463940" cy="538961"/>
            </a:xfrm>
            <a:prstGeom prst="rect">
              <a:avLst/>
            </a:prstGeom>
            <a:solidFill>
              <a:srgbClr val="FF9910"/>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err="1">
                <a:solidFill>
                  <a:schemeClr val="bg1"/>
                </a:solidFill>
                <a:highlight>
                  <a:srgbClr val="00FF00"/>
                </a:highlight>
              </a:endParaRPr>
            </a:p>
          </p:txBody>
        </p:sp>
        <p:sp>
          <p:nvSpPr>
            <p:cNvPr id="150" name="TextBox 149">
              <a:extLst>
                <a:ext uri="{FF2B5EF4-FFF2-40B4-BE49-F238E27FC236}">
                  <a16:creationId xmlns:a16="http://schemas.microsoft.com/office/drawing/2014/main" id="{87BC4F95-92FB-4239-8F0A-34DA762A8B83}"/>
                </a:ext>
              </a:extLst>
            </p:cNvPr>
            <p:cNvSpPr txBox="1"/>
            <p:nvPr/>
          </p:nvSpPr>
          <p:spPr>
            <a:xfrm>
              <a:off x="3436315" y="2705422"/>
              <a:ext cx="429523"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AUX*</a:t>
              </a:r>
            </a:p>
          </p:txBody>
        </p:sp>
      </p:grpSp>
      <p:sp>
        <p:nvSpPr>
          <p:cNvPr id="130" name="TextBox 129"/>
          <p:cNvSpPr txBox="1"/>
          <p:nvPr/>
        </p:nvSpPr>
        <p:spPr>
          <a:xfrm>
            <a:off x="4829700" y="5512069"/>
            <a:ext cx="2755045" cy="4400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600" dirty="0">
                <a:solidFill>
                  <a:schemeClr val="tx2"/>
                </a:solidFill>
                <a:ea typeface="Nokia Pure Text" panose="020B0503020202020204" pitchFamily="34" charset="0"/>
                <a:cs typeface="Nokia Pure Headline Light"/>
              </a:rPr>
              <a:t>Legend for VM engineering:</a:t>
            </a:r>
          </a:p>
        </p:txBody>
      </p:sp>
      <p:grpSp>
        <p:nvGrpSpPr>
          <p:cNvPr id="246" name="Group 245"/>
          <p:cNvGrpSpPr/>
          <p:nvPr/>
        </p:nvGrpSpPr>
        <p:grpSpPr>
          <a:xfrm>
            <a:off x="7391216" y="6101552"/>
            <a:ext cx="858561" cy="509833"/>
            <a:chOff x="6147372" y="1499766"/>
            <a:chExt cx="643921" cy="382375"/>
          </a:xfrm>
        </p:grpSpPr>
        <p:sp>
          <p:nvSpPr>
            <p:cNvPr id="247" name="Rectangle 246"/>
            <p:cNvSpPr/>
            <p:nvPr/>
          </p:nvSpPr>
          <p:spPr>
            <a:xfrm>
              <a:off x="6195864" y="1499766"/>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48" name="Group 247"/>
            <p:cNvGrpSpPr/>
            <p:nvPr/>
          </p:nvGrpSpPr>
          <p:grpSpPr>
            <a:xfrm>
              <a:off x="6147372" y="1548258"/>
              <a:ext cx="595429" cy="333883"/>
              <a:chOff x="1081345" y="2715491"/>
              <a:chExt cx="595429" cy="333883"/>
            </a:xfrm>
          </p:grpSpPr>
          <p:sp>
            <p:nvSpPr>
              <p:cNvPr id="249" name="Rectangle 248"/>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0" name="TextBox 249"/>
              <p:cNvSpPr txBox="1"/>
              <p:nvPr/>
            </p:nvSpPr>
            <p:spPr>
              <a:xfrm>
                <a:off x="1173793" y="2737736"/>
                <a:ext cx="396677" cy="299247"/>
              </a:xfrm>
              <a:prstGeom prst="rect">
                <a:avLst/>
              </a:prstGeom>
              <a:noFill/>
              <a:ln w="12700">
                <a:noFill/>
              </a:ln>
            </p:spPr>
            <p:txBody>
              <a:bodyPr wrap="non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1 + 1</a:t>
                </a:r>
              </a:p>
            </p:txBody>
          </p:sp>
        </p:grpSp>
      </p:grpSp>
      <p:grpSp>
        <p:nvGrpSpPr>
          <p:cNvPr id="251" name="Group 250"/>
          <p:cNvGrpSpPr/>
          <p:nvPr/>
        </p:nvGrpSpPr>
        <p:grpSpPr>
          <a:xfrm>
            <a:off x="8438103" y="6050604"/>
            <a:ext cx="923213" cy="583728"/>
            <a:chOff x="6147372" y="1444345"/>
            <a:chExt cx="692410" cy="437796"/>
          </a:xfrm>
        </p:grpSpPr>
        <p:sp>
          <p:nvSpPr>
            <p:cNvPr id="252" name="Rectangle 251"/>
            <p:cNvSpPr/>
            <p:nvPr/>
          </p:nvSpPr>
          <p:spPr>
            <a:xfrm>
              <a:off x="6244353" y="1444345"/>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3" name="Rectangle 252"/>
            <p:cNvSpPr/>
            <p:nvPr/>
          </p:nvSpPr>
          <p:spPr>
            <a:xfrm>
              <a:off x="6195864" y="1499766"/>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254" name="Group 253"/>
            <p:cNvGrpSpPr/>
            <p:nvPr/>
          </p:nvGrpSpPr>
          <p:grpSpPr>
            <a:xfrm>
              <a:off x="6147372" y="1548258"/>
              <a:ext cx="595429" cy="333883"/>
              <a:chOff x="1081345" y="2715491"/>
              <a:chExt cx="595429" cy="333883"/>
            </a:xfrm>
          </p:grpSpPr>
          <p:sp>
            <p:nvSpPr>
              <p:cNvPr id="255" name="Rectangle 254"/>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256" name="TextBox 255"/>
              <p:cNvSpPr txBox="1"/>
              <p:nvPr/>
            </p:nvSpPr>
            <p:spPr>
              <a:xfrm>
                <a:off x="1123791" y="2730807"/>
                <a:ext cx="539129" cy="299247"/>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N + K</a:t>
                </a:r>
              </a:p>
            </p:txBody>
          </p:sp>
        </p:grpSp>
      </p:grpSp>
      <p:grpSp>
        <p:nvGrpSpPr>
          <p:cNvPr id="6" name="Group 5">
            <a:extLst>
              <a:ext uri="{FF2B5EF4-FFF2-40B4-BE49-F238E27FC236}">
                <a16:creationId xmlns:a16="http://schemas.microsoft.com/office/drawing/2014/main" id="{27BCB484-42F6-4B2F-B340-A6A2C6D8C498}"/>
              </a:ext>
            </a:extLst>
          </p:cNvPr>
          <p:cNvGrpSpPr/>
          <p:nvPr/>
        </p:nvGrpSpPr>
        <p:grpSpPr>
          <a:xfrm>
            <a:off x="9484989" y="5969439"/>
            <a:ext cx="1056987" cy="639186"/>
            <a:chOff x="7517943" y="4152670"/>
            <a:chExt cx="792740" cy="479390"/>
          </a:xfrm>
        </p:grpSpPr>
        <p:sp>
          <p:nvSpPr>
            <p:cNvPr id="185" name="Rectangle 184">
              <a:extLst>
                <a:ext uri="{FF2B5EF4-FFF2-40B4-BE49-F238E27FC236}">
                  <a16:creationId xmlns:a16="http://schemas.microsoft.com/office/drawing/2014/main" id="{EE8E1848-AFD4-4B2D-996A-9C15CA0C0C3C}"/>
                </a:ext>
              </a:extLst>
            </p:cNvPr>
            <p:cNvSpPr/>
            <p:nvPr/>
          </p:nvSpPr>
          <p:spPr>
            <a:xfrm>
              <a:off x="7715254" y="4152670"/>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79" name="Rectangle 178">
              <a:extLst>
                <a:ext uri="{FF2B5EF4-FFF2-40B4-BE49-F238E27FC236}">
                  <a16:creationId xmlns:a16="http://schemas.microsoft.com/office/drawing/2014/main" id="{D3077512-8090-41E5-A5E0-B6E74DC2F24F}"/>
                </a:ext>
              </a:extLst>
            </p:cNvPr>
            <p:cNvSpPr/>
            <p:nvPr/>
          </p:nvSpPr>
          <p:spPr>
            <a:xfrm>
              <a:off x="7677267" y="4194264"/>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80" name="Rectangle 179">
              <a:extLst>
                <a:ext uri="{FF2B5EF4-FFF2-40B4-BE49-F238E27FC236}">
                  <a16:creationId xmlns:a16="http://schemas.microsoft.com/office/drawing/2014/main" id="{63BB8D37-2A15-4A8F-BBAF-2B95A96BED12}"/>
                </a:ext>
              </a:extLst>
            </p:cNvPr>
            <p:cNvSpPr/>
            <p:nvPr/>
          </p:nvSpPr>
          <p:spPr>
            <a:xfrm>
              <a:off x="7628778" y="4249685"/>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grpSp>
          <p:nvGrpSpPr>
            <p:cNvPr id="182" name="Group 181">
              <a:extLst>
                <a:ext uri="{FF2B5EF4-FFF2-40B4-BE49-F238E27FC236}">
                  <a16:creationId xmlns:a16="http://schemas.microsoft.com/office/drawing/2014/main" id="{7C70504D-8628-445C-8B80-CF23AEDB3A0F}"/>
                </a:ext>
              </a:extLst>
            </p:cNvPr>
            <p:cNvGrpSpPr/>
            <p:nvPr/>
          </p:nvGrpSpPr>
          <p:grpSpPr>
            <a:xfrm>
              <a:off x="7517943" y="4298177"/>
              <a:ext cx="721623" cy="333883"/>
              <a:chOff x="1019002" y="2715491"/>
              <a:chExt cx="721623" cy="333883"/>
            </a:xfrm>
          </p:grpSpPr>
          <p:sp>
            <p:nvSpPr>
              <p:cNvPr id="183" name="Rectangle 182">
                <a:extLst>
                  <a:ext uri="{FF2B5EF4-FFF2-40B4-BE49-F238E27FC236}">
                    <a16:creationId xmlns:a16="http://schemas.microsoft.com/office/drawing/2014/main" id="{8A1D4E4A-4ADD-4B12-B677-CB7643F6D62D}"/>
                  </a:ext>
                </a:extLst>
              </p:cNvPr>
              <p:cNvSpPr/>
              <p:nvPr/>
            </p:nvSpPr>
            <p:spPr>
              <a:xfrm>
                <a:off x="1081345" y="2715491"/>
                <a:ext cx="595429" cy="333883"/>
              </a:xfrm>
              <a:prstGeom prst="rect">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endParaRPr lang="en-US" sz="1600" dirty="0">
                  <a:solidFill>
                    <a:schemeClr val="bg1"/>
                  </a:solidFill>
                </a:endParaRPr>
              </a:p>
            </p:txBody>
          </p:sp>
          <p:sp>
            <p:nvSpPr>
              <p:cNvPr id="184" name="TextBox 183">
                <a:extLst>
                  <a:ext uri="{FF2B5EF4-FFF2-40B4-BE49-F238E27FC236}">
                    <a16:creationId xmlns:a16="http://schemas.microsoft.com/office/drawing/2014/main" id="{29A939D5-6592-4EE4-A3AA-5D189799F635}"/>
                  </a:ext>
                </a:extLst>
              </p:cNvPr>
              <p:cNvSpPr txBox="1"/>
              <p:nvPr/>
            </p:nvSpPr>
            <p:spPr>
              <a:xfrm>
                <a:off x="1019002" y="2730807"/>
                <a:ext cx="721623" cy="299247"/>
              </a:xfrm>
              <a:prstGeom prst="rect">
                <a:avLst/>
              </a:prstGeom>
              <a:noFill/>
              <a:ln w="12700">
                <a:noFill/>
              </a:ln>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2*(N + K)</a:t>
                </a:r>
              </a:p>
            </p:txBody>
          </p:sp>
        </p:grpSp>
      </p:grpSp>
      <p:sp>
        <p:nvSpPr>
          <p:cNvPr id="186" name="TextBox 185">
            <a:extLst>
              <a:ext uri="{FF2B5EF4-FFF2-40B4-BE49-F238E27FC236}">
                <a16:creationId xmlns:a16="http://schemas.microsoft.com/office/drawing/2014/main" id="{E4040748-ADD8-45D8-9D91-99D9772DDA3B}"/>
              </a:ext>
            </a:extLst>
          </p:cNvPr>
          <p:cNvSpPr txBox="1"/>
          <p:nvPr/>
        </p:nvSpPr>
        <p:spPr>
          <a:xfrm>
            <a:off x="204041" y="5687941"/>
            <a:ext cx="2594403" cy="645409"/>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467" dirty="0">
                <a:solidFill>
                  <a:schemeClr val="tx2"/>
                </a:solidFill>
                <a:ea typeface="Nokia Pure Text" panose="020B0503020202020204" pitchFamily="34" charset="0"/>
                <a:cs typeface="Nokia Pure Headline Light"/>
              </a:rPr>
              <a:t>SU VM groups shown as gold, blue, and green boxes</a:t>
            </a:r>
          </a:p>
        </p:txBody>
      </p:sp>
      <p:cxnSp>
        <p:nvCxnSpPr>
          <p:cNvPr id="155" name="Straight Connector 154">
            <a:extLst>
              <a:ext uri="{FF2B5EF4-FFF2-40B4-BE49-F238E27FC236}">
                <a16:creationId xmlns:a16="http://schemas.microsoft.com/office/drawing/2014/main" id="{377F1627-C1C0-4EAC-9671-67E10F01933F}"/>
              </a:ext>
            </a:extLst>
          </p:cNvPr>
          <p:cNvCxnSpPr>
            <a:cxnSpLocks/>
          </p:cNvCxnSpPr>
          <p:nvPr/>
        </p:nvCxnSpPr>
        <p:spPr>
          <a:xfrm flipH="1">
            <a:off x="6353776" y="4763293"/>
            <a:ext cx="2108457" cy="1"/>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B7C84094-5539-4244-9440-64627215C07B}"/>
              </a:ext>
            </a:extLst>
          </p:cNvPr>
          <p:cNvCxnSpPr>
            <a:cxnSpLocks/>
          </p:cNvCxnSpPr>
          <p:nvPr/>
        </p:nvCxnSpPr>
        <p:spPr>
          <a:xfrm flipH="1" flipV="1">
            <a:off x="1278300" y="4756783"/>
            <a:ext cx="1277531" cy="12940"/>
          </a:xfrm>
          <a:prstGeom prst="line">
            <a:avLst/>
          </a:prstGeom>
          <a:ln w="635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9" name="TextBox 188">
            <a:extLst>
              <a:ext uri="{FF2B5EF4-FFF2-40B4-BE49-F238E27FC236}">
                <a16:creationId xmlns:a16="http://schemas.microsoft.com/office/drawing/2014/main" id="{C54ACE28-2DE8-4D76-9037-D79300F3C6CD}"/>
              </a:ext>
            </a:extLst>
          </p:cNvPr>
          <p:cNvSpPr txBox="1"/>
          <p:nvPr/>
        </p:nvSpPr>
        <p:spPr>
          <a:xfrm>
            <a:off x="2953849" y="5504830"/>
            <a:ext cx="1306136" cy="398996"/>
          </a:xfrm>
          <a:prstGeom prst="rect">
            <a:avLst/>
          </a:prstGeom>
          <a:noFill/>
        </p:spPr>
        <p:txBody>
          <a:bodyPr wrap="square" lIns="96000" tIns="96000" rIns="96000" bIns="96000" rtlCol="0">
            <a:spAutoFit/>
          </a:bodyPr>
          <a:lstStyle/>
          <a:p>
            <a:pP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DB replication</a:t>
            </a:r>
          </a:p>
        </p:txBody>
      </p:sp>
      <p:sp>
        <p:nvSpPr>
          <p:cNvPr id="131" name="TextBox 130">
            <a:extLst>
              <a:ext uri="{FF2B5EF4-FFF2-40B4-BE49-F238E27FC236}">
                <a16:creationId xmlns:a16="http://schemas.microsoft.com/office/drawing/2014/main" id="{48225B6F-00B2-4C53-8A2E-AB4AFC730BC1}"/>
              </a:ext>
            </a:extLst>
          </p:cNvPr>
          <p:cNvSpPr txBox="1"/>
          <p:nvPr/>
        </p:nvSpPr>
        <p:spPr>
          <a:xfrm>
            <a:off x="126960" y="1019929"/>
            <a:ext cx="2270253" cy="60411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Operation and Management, logging</a:t>
            </a:r>
          </a:p>
        </p:txBody>
      </p:sp>
      <p:sp>
        <p:nvSpPr>
          <p:cNvPr id="139" name="TextBox 138">
            <a:extLst>
              <a:ext uri="{FF2B5EF4-FFF2-40B4-BE49-F238E27FC236}">
                <a16:creationId xmlns:a16="http://schemas.microsoft.com/office/drawing/2014/main" id="{661D8941-4F3D-4F43-94E8-CE232D714FAD}"/>
              </a:ext>
            </a:extLst>
          </p:cNvPr>
          <p:cNvSpPr txBox="1"/>
          <p:nvPr/>
        </p:nvSpPr>
        <p:spPr>
          <a:xfrm>
            <a:off x="4917040" y="1000067"/>
            <a:ext cx="2270253" cy="604116"/>
          </a:xfrm>
          <a:prstGeom prst="rect">
            <a:avLst/>
          </a:prstGeom>
          <a:noFill/>
        </p:spPr>
        <p:txBody>
          <a:bodyPr wrap="square" lIns="96000" tIns="96000" rIns="96000" bIns="96000" rtlCol="0">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cs typeface="Nokia Pure Headline Light"/>
              </a:rPr>
              <a:t>Operation and Management, logging</a:t>
            </a:r>
          </a:p>
        </p:txBody>
      </p:sp>
      <p:sp>
        <p:nvSpPr>
          <p:cNvPr id="3" name="Rectangle 2">
            <a:extLst>
              <a:ext uri="{FF2B5EF4-FFF2-40B4-BE49-F238E27FC236}">
                <a16:creationId xmlns:a16="http://schemas.microsoft.com/office/drawing/2014/main" id="{3F9B3B23-78F4-47F6-B752-B05F68764B31}"/>
              </a:ext>
            </a:extLst>
          </p:cNvPr>
          <p:cNvSpPr/>
          <p:nvPr/>
        </p:nvSpPr>
        <p:spPr>
          <a:xfrm>
            <a:off x="2429559" y="990136"/>
            <a:ext cx="1570494" cy="502573"/>
          </a:xfrm>
          <a:prstGeom prst="rect">
            <a:avLst/>
          </a:prstGeom>
        </p:spPr>
        <p:txBody>
          <a:bodyPr wrap="none">
            <a:spAutoFit/>
          </a:bodyPr>
          <a:lstStyle/>
          <a:p>
            <a:pPr algn="ctr" defTabSz="609570" fontAlgn="base">
              <a:spcAft>
                <a:spcPct val="0"/>
              </a:spcAft>
              <a:buClr>
                <a:srgbClr val="001135"/>
              </a:buClr>
            </a:pPr>
            <a:r>
              <a:rPr lang="en-US" sz="1333" dirty="0">
                <a:solidFill>
                  <a:schemeClr val="tx2"/>
                </a:solidFill>
                <a:ea typeface="Nokia Pure Text" panose="020B0503020202020204" pitchFamily="34" charset="0"/>
              </a:rPr>
              <a:t>Provisioning, API </a:t>
            </a:r>
            <a:br>
              <a:rPr lang="en-US" sz="1333" dirty="0">
                <a:solidFill>
                  <a:schemeClr val="tx2"/>
                </a:solidFill>
                <a:ea typeface="Nokia Pure Text" panose="020B0503020202020204" pitchFamily="34" charset="0"/>
              </a:rPr>
            </a:br>
            <a:r>
              <a:rPr lang="en-US" sz="1333" dirty="0">
                <a:solidFill>
                  <a:schemeClr val="tx2"/>
                </a:solidFill>
                <a:ea typeface="Nokia Pure Text" panose="020B0503020202020204" pitchFamily="34" charset="0"/>
              </a:rPr>
              <a:t>requests, SPR traffic</a:t>
            </a:r>
          </a:p>
        </p:txBody>
      </p:sp>
    </p:spTree>
    <p:extLst>
      <p:ext uri="{BB962C8B-B14F-4D97-AF65-F5344CB8AC3E}">
        <p14:creationId xmlns:p14="http://schemas.microsoft.com/office/powerpoint/2010/main" val="2738509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System Health &amp; Health Checks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0" y="1440000"/>
            <a:ext cx="10291200" cy="4747200"/>
          </a:xfrm>
        </p:spPr>
        <p:txBody>
          <a:bodyPr>
            <a:normAutofit/>
          </a:bodyPr>
          <a:lstStyle/>
          <a:p>
            <a:pPr marL="380990" indent="-380990">
              <a:buFont typeface="Arial" panose="020B0604020202020204" pitchFamily="34" charset="0"/>
              <a:buChar char="•"/>
            </a:pPr>
            <a:r>
              <a:rPr lang="en-US" dirty="0"/>
              <a:t>S</a:t>
            </a:r>
            <a:r>
              <a:rPr lang="en-IN" dirty="0" err="1"/>
              <a:t>everal</a:t>
            </a:r>
            <a:r>
              <a:rPr lang="en-IN" dirty="0"/>
              <a:t> services are monitored by NPC. Key services are listed under -</a:t>
            </a:r>
          </a:p>
          <a:p>
            <a:pPr marL="688183" lvl="1" indent="-380990">
              <a:buFont typeface="Arial" panose="020B0604020202020204" pitchFamily="34" charset="0"/>
              <a:buChar char="•"/>
            </a:pPr>
            <a:r>
              <a:rPr lang="en-IN" dirty="0"/>
              <a:t>Aerospike Cluster Service, XDR Service</a:t>
            </a:r>
          </a:p>
          <a:p>
            <a:pPr marL="688183" lvl="1" indent="-380990">
              <a:buFont typeface="Arial" panose="020B0604020202020204" pitchFamily="34" charset="0"/>
              <a:buChar char="•"/>
            </a:pPr>
            <a:r>
              <a:rPr lang="en-IN" dirty="0"/>
              <a:t>CDR Service</a:t>
            </a:r>
          </a:p>
          <a:p>
            <a:pPr marL="688183" lvl="1" indent="-380990">
              <a:buFont typeface="Arial" panose="020B0604020202020204" pitchFamily="34" charset="0"/>
              <a:buChar char="•"/>
            </a:pPr>
            <a:r>
              <a:rPr lang="en-IN" dirty="0"/>
              <a:t>Charging application Service</a:t>
            </a:r>
          </a:p>
          <a:p>
            <a:pPr marL="688183" lvl="1" indent="-380990">
              <a:buFont typeface="Arial" panose="020B0604020202020204" pitchFamily="34" charset="0"/>
              <a:buChar char="•"/>
            </a:pPr>
            <a:r>
              <a:rPr lang="en-IN" dirty="0"/>
              <a:t>CKEY Service</a:t>
            </a:r>
          </a:p>
          <a:p>
            <a:pPr marL="688183" lvl="1" indent="-380990">
              <a:buFont typeface="Arial" panose="020B0604020202020204" pitchFamily="34" charset="0"/>
              <a:buChar char="•"/>
            </a:pPr>
            <a:r>
              <a:rPr lang="en-IN" dirty="0"/>
              <a:t>CMDB Service</a:t>
            </a:r>
          </a:p>
          <a:p>
            <a:pPr marL="688183" lvl="1" indent="-380990">
              <a:buFont typeface="Arial" panose="020B0604020202020204" pitchFamily="34" charset="0"/>
              <a:buChar char="•"/>
            </a:pPr>
            <a:r>
              <a:rPr lang="en-IN" dirty="0" err="1"/>
              <a:t>DiameterIO</a:t>
            </a:r>
            <a:r>
              <a:rPr lang="en-IN" dirty="0"/>
              <a:t> Service</a:t>
            </a:r>
          </a:p>
          <a:p>
            <a:pPr marL="688183" lvl="1" indent="-380990">
              <a:buFont typeface="Arial" panose="020B0604020202020204" pitchFamily="34" charset="0"/>
              <a:buChar char="•"/>
            </a:pPr>
            <a:r>
              <a:rPr lang="en-IN" dirty="0"/>
              <a:t>ETCD Cluster Service</a:t>
            </a:r>
          </a:p>
          <a:p>
            <a:pPr marL="688183" lvl="1" indent="-380990">
              <a:buFont typeface="Arial" panose="020B0604020202020204" pitchFamily="34" charset="0"/>
              <a:buChar char="•"/>
            </a:pPr>
            <a:r>
              <a:rPr lang="en-IN" dirty="0" err="1"/>
              <a:t>httpIO</a:t>
            </a:r>
            <a:r>
              <a:rPr lang="en-IN" dirty="0"/>
              <a:t> Service, SMAPP Service</a:t>
            </a:r>
          </a:p>
          <a:p>
            <a:pPr marL="688183" lvl="1" indent="-380990">
              <a:buFont typeface="Arial" panose="020B0604020202020204" pitchFamily="34" charset="0"/>
              <a:buChar char="•"/>
            </a:pPr>
            <a:r>
              <a:rPr lang="en-IN" dirty="0"/>
              <a:t>KAFKA Service, TEM Service, TRSCHEDULER Service</a:t>
            </a:r>
          </a:p>
          <a:p>
            <a:pPr marL="688183" lvl="1" indent="-380990">
              <a:buFont typeface="Arial" panose="020B0604020202020204" pitchFamily="34" charset="0"/>
              <a:buChar char="•"/>
            </a:pPr>
            <a:r>
              <a:rPr lang="en-IN" dirty="0" err="1"/>
              <a:t>Loadbalancer</a:t>
            </a:r>
            <a:r>
              <a:rPr lang="en-IN" dirty="0"/>
              <a:t> Service, LTM Service, Notification Service, Policy app Service, Provisioning Service, Rollback Service</a:t>
            </a:r>
            <a:endParaRPr lang="en-US" dirty="0"/>
          </a:p>
        </p:txBody>
      </p:sp>
    </p:spTree>
    <p:extLst>
      <p:ext uri="{BB962C8B-B14F-4D97-AF65-F5344CB8AC3E}">
        <p14:creationId xmlns:p14="http://schemas.microsoft.com/office/powerpoint/2010/main" val="155742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System Health &amp; Health Checks</a:t>
            </a:r>
          </a:p>
          <a:p>
            <a:pPr marL="457189" indent="-457189" fontAlgn="t">
              <a:buFont typeface="+mj-lt"/>
              <a:buAutoNum type="arabicPeriod"/>
            </a:pPr>
            <a:r>
              <a:rPr lang="en-US" sz="2400" b="1" dirty="0">
                <a:solidFill>
                  <a:schemeClr val="tx2"/>
                </a:solidFill>
              </a:rPr>
              <a:t>NPC Alarms</a:t>
            </a:r>
          </a:p>
          <a:p>
            <a:pPr marL="457189" indent="-457189" fontAlgn="t">
              <a:buFont typeface="+mj-lt"/>
              <a:buAutoNum type="arabicPeriod"/>
            </a:pPr>
            <a:r>
              <a:rPr lang="en-US" sz="2400" dirty="0">
                <a:solidFill>
                  <a:schemeClr val="tx2"/>
                </a:solidFill>
              </a:rPr>
              <a:t>NPC Measurement Collection</a:t>
            </a:r>
          </a:p>
          <a:p>
            <a:pPr marL="457189" indent="-457189" fontAlgn="t">
              <a:buFont typeface="+mj-lt"/>
              <a:buAutoNum type="arabicPeriod"/>
            </a:pPr>
            <a:r>
              <a:rPr lang="en-US" sz="2400" dirty="0">
                <a:solidFill>
                  <a:schemeClr val="tx2"/>
                </a:solidFill>
              </a:rPr>
              <a:t>Measurements in Prometheus &amp; Grafana</a:t>
            </a:r>
          </a:p>
          <a:p>
            <a:pPr marL="457189" indent="-457189" fontAlgn="t">
              <a:buFont typeface="+mj-lt"/>
              <a:buAutoNum type="arabicPeriod"/>
            </a:pPr>
            <a:r>
              <a:rPr lang="en-US" sz="2400" dirty="0">
                <a:solidFill>
                  <a:schemeClr val="tx2"/>
                </a:solidFill>
              </a:rPr>
              <a:t>Sample Screenshots</a:t>
            </a:r>
          </a:p>
          <a:p>
            <a:pPr marL="457189" indent="-457189" fontAlgn="t">
              <a:buFont typeface="+mj-lt"/>
              <a:buAutoNum type="arabicPeriod"/>
            </a:pPr>
            <a:r>
              <a:rPr lang="en-US" sz="2400" dirty="0">
                <a:solidFill>
                  <a:schemeClr val="tx2"/>
                </a:solidFill>
              </a:rPr>
              <a:t>Q&amp;A </a:t>
            </a:r>
          </a:p>
        </p:txBody>
      </p:sp>
    </p:spTree>
    <p:extLst>
      <p:ext uri="{BB962C8B-B14F-4D97-AF65-F5344CB8AC3E}">
        <p14:creationId xmlns:p14="http://schemas.microsoft.com/office/powerpoint/2010/main" val="3474859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NPC Alarms</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0" y="1440000"/>
            <a:ext cx="11222400" cy="4747200"/>
          </a:xfrm>
        </p:spPr>
        <p:txBody>
          <a:bodyPr>
            <a:normAutofit/>
          </a:bodyPr>
          <a:lstStyle/>
          <a:p>
            <a:pPr marL="228594" indent="-228594">
              <a:lnSpc>
                <a:spcPct val="70000"/>
              </a:lnSpc>
              <a:buFont typeface="Arial" panose="020B0604020202020204" pitchFamily="34" charset="0"/>
              <a:buChar char="•"/>
            </a:pPr>
            <a:r>
              <a:rPr lang="en-IN" sz="1467" dirty="0"/>
              <a:t>Alarms are generated to alert operators of abnormal </a:t>
            </a:r>
            <a:r>
              <a:rPr lang="en-IN" sz="1467" dirty="0" err="1"/>
              <a:t>behavior</a:t>
            </a:r>
            <a:r>
              <a:rPr lang="en-IN" sz="1467" dirty="0"/>
              <a:t>. Alarms are raised by the Policy, Charging, and Service Manager (SM) applications as well as by the system and Operation Administration Maintenance Endpoint (OAME). </a:t>
            </a:r>
          </a:p>
          <a:p>
            <a:pPr>
              <a:lnSpc>
                <a:spcPct val="70000"/>
              </a:lnSpc>
            </a:pPr>
            <a:endParaRPr lang="en-IN" sz="1467" dirty="0"/>
          </a:p>
          <a:p>
            <a:pPr marL="228594" indent="-228594">
              <a:lnSpc>
                <a:spcPct val="70000"/>
              </a:lnSpc>
              <a:buFont typeface="Arial" panose="020B0604020202020204" pitchFamily="34" charset="0"/>
              <a:buChar char="•"/>
            </a:pPr>
            <a:r>
              <a:rPr lang="en-IN" sz="1467" dirty="0"/>
              <a:t>These alarms are meant to be sent to the Environmental Management System (EMS) that displays them.</a:t>
            </a:r>
          </a:p>
          <a:p>
            <a:pPr>
              <a:lnSpc>
                <a:spcPct val="70000"/>
              </a:lnSpc>
            </a:pPr>
            <a:endParaRPr lang="en-IN" sz="1467" dirty="0"/>
          </a:p>
          <a:p>
            <a:pPr marL="228594" indent="-228594">
              <a:lnSpc>
                <a:spcPct val="70000"/>
              </a:lnSpc>
              <a:buFont typeface="Arial" panose="020B0604020202020204" pitchFamily="34" charset="0"/>
              <a:buChar char="•"/>
            </a:pPr>
            <a:r>
              <a:rPr lang="en-IN" sz="1467" dirty="0"/>
              <a:t>The alarming service is provided across a cluster of machines in a cloud environment and supports the following:</a:t>
            </a:r>
          </a:p>
          <a:p>
            <a:pPr>
              <a:lnSpc>
                <a:spcPct val="70000"/>
              </a:lnSpc>
            </a:pPr>
            <a:endParaRPr lang="en-IN" sz="1467" dirty="0"/>
          </a:p>
          <a:p>
            <a:pPr marL="688183" lvl="1" indent="-380990">
              <a:lnSpc>
                <a:spcPct val="70000"/>
              </a:lnSpc>
              <a:buFont typeface="Arial" panose="020B0604020202020204" pitchFamily="34" charset="0"/>
              <a:buChar char="•"/>
            </a:pPr>
            <a:r>
              <a:rPr lang="en-IN" sz="1200" dirty="0"/>
              <a:t>southbound interface that allows applications to generate alarms</a:t>
            </a:r>
          </a:p>
          <a:p>
            <a:pPr marL="688183" lvl="1" indent="-380990">
              <a:lnSpc>
                <a:spcPct val="70000"/>
              </a:lnSpc>
              <a:buFont typeface="Arial" panose="020B0604020202020204" pitchFamily="34" charset="0"/>
              <a:buChar char="•"/>
            </a:pPr>
            <a:r>
              <a:rPr lang="en-IN" sz="1200" dirty="0"/>
              <a:t>alarm management that includes alarm processing, storage and lifecycle management</a:t>
            </a:r>
          </a:p>
          <a:p>
            <a:pPr marL="688183" lvl="1" indent="-380990">
              <a:lnSpc>
                <a:spcPct val="70000"/>
              </a:lnSpc>
              <a:buFont typeface="Arial" panose="020B0604020202020204" pitchFamily="34" charset="0"/>
              <a:buChar char="•"/>
            </a:pPr>
            <a:r>
              <a:rPr lang="en-IN" sz="1200" dirty="0"/>
              <a:t>northbound interface (SNMP v2c/v3) that reports alarms to the EMS.</a:t>
            </a:r>
          </a:p>
          <a:p>
            <a:pPr lvl="1">
              <a:lnSpc>
                <a:spcPct val="70000"/>
              </a:lnSpc>
            </a:pPr>
            <a:endParaRPr lang="en-IN" sz="1200" dirty="0"/>
          </a:p>
          <a:p>
            <a:pPr marL="228594" indent="-228594">
              <a:lnSpc>
                <a:spcPct val="70000"/>
              </a:lnSpc>
              <a:buFont typeface="Arial" panose="020B0604020202020204" pitchFamily="34" charset="0"/>
              <a:buChar char="•"/>
            </a:pPr>
            <a:r>
              <a:rPr lang="en-IN" sz="1467" dirty="0"/>
              <a:t>Active alarms are stored in the ETCD backend. To see active alarms, run the following command on the Active OAME VM:</a:t>
            </a:r>
          </a:p>
          <a:p>
            <a:r>
              <a:rPr lang="en-IN" sz="1600" dirty="0">
                <a:latin typeface="Courier"/>
              </a:rPr>
              <a:t>curl http://localhost:8182/api/alma/alarms</a:t>
            </a:r>
          </a:p>
        </p:txBody>
      </p:sp>
      <p:pic>
        <p:nvPicPr>
          <p:cNvPr id="6" name="Picture 5">
            <a:extLst>
              <a:ext uri="{FF2B5EF4-FFF2-40B4-BE49-F238E27FC236}">
                <a16:creationId xmlns:a16="http://schemas.microsoft.com/office/drawing/2014/main" id="{6187BAD8-5499-4B51-8F09-2F4E8C908B7B}"/>
              </a:ext>
            </a:extLst>
          </p:cNvPr>
          <p:cNvPicPr>
            <a:picLocks noChangeAspect="1"/>
          </p:cNvPicPr>
          <p:nvPr/>
        </p:nvPicPr>
        <p:blipFill>
          <a:blip r:embed="rId2"/>
          <a:stretch>
            <a:fillRect/>
          </a:stretch>
        </p:blipFill>
        <p:spPr>
          <a:xfrm>
            <a:off x="645600" y="4497323"/>
            <a:ext cx="11044800" cy="1841355"/>
          </a:xfrm>
          <a:prstGeom prst="rect">
            <a:avLst/>
          </a:prstGeom>
        </p:spPr>
      </p:pic>
    </p:spTree>
    <p:extLst>
      <p:ext uri="{BB962C8B-B14F-4D97-AF65-F5344CB8AC3E}">
        <p14:creationId xmlns:p14="http://schemas.microsoft.com/office/powerpoint/2010/main" val="26604666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System Health &amp; Health Checks</a:t>
            </a:r>
          </a:p>
          <a:p>
            <a:pPr marL="457189" indent="-457189" fontAlgn="t">
              <a:buFont typeface="+mj-lt"/>
              <a:buAutoNum type="arabicPeriod"/>
            </a:pPr>
            <a:r>
              <a:rPr lang="en-US" sz="2400" dirty="0">
                <a:solidFill>
                  <a:schemeClr val="tx2"/>
                </a:solidFill>
              </a:rPr>
              <a:t>NPC Alarms</a:t>
            </a:r>
          </a:p>
          <a:p>
            <a:pPr marL="457189" indent="-457189" fontAlgn="t">
              <a:buFont typeface="+mj-lt"/>
              <a:buAutoNum type="arabicPeriod"/>
            </a:pPr>
            <a:r>
              <a:rPr lang="en-US" sz="2400" b="1" dirty="0">
                <a:solidFill>
                  <a:schemeClr val="tx2"/>
                </a:solidFill>
              </a:rPr>
              <a:t>NPC Measurement Collection</a:t>
            </a:r>
          </a:p>
          <a:p>
            <a:pPr marL="457189" indent="-457189" fontAlgn="t">
              <a:buFont typeface="+mj-lt"/>
              <a:buAutoNum type="arabicPeriod"/>
            </a:pPr>
            <a:r>
              <a:rPr lang="en-US" sz="2400" dirty="0">
                <a:solidFill>
                  <a:schemeClr val="tx2"/>
                </a:solidFill>
              </a:rPr>
              <a:t>Measurements in Prometheus &amp; Grafana</a:t>
            </a:r>
          </a:p>
          <a:p>
            <a:pPr marL="457189" indent="-457189" fontAlgn="t">
              <a:buFont typeface="+mj-lt"/>
              <a:buAutoNum type="arabicPeriod"/>
            </a:pPr>
            <a:r>
              <a:rPr lang="en-US" sz="2400" dirty="0">
                <a:solidFill>
                  <a:schemeClr val="tx2"/>
                </a:solidFill>
              </a:rPr>
              <a:t>Sample Screenshots</a:t>
            </a:r>
          </a:p>
          <a:p>
            <a:pPr marL="457189" indent="-457189" fontAlgn="t">
              <a:buFont typeface="+mj-lt"/>
              <a:buAutoNum type="arabicPeriod"/>
            </a:pPr>
            <a:r>
              <a:rPr lang="en-US" sz="2400" dirty="0">
                <a:solidFill>
                  <a:schemeClr val="tx2"/>
                </a:solidFill>
              </a:rPr>
              <a:t>Q&amp;A </a:t>
            </a:r>
          </a:p>
        </p:txBody>
      </p:sp>
    </p:spTree>
    <p:extLst>
      <p:ext uri="{BB962C8B-B14F-4D97-AF65-F5344CB8AC3E}">
        <p14:creationId xmlns:p14="http://schemas.microsoft.com/office/powerpoint/2010/main" val="4063429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NPC Measurement Collection</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1" y="1440000"/>
            <a:ext cx="5695257" cy="4747200"/>
          </a:xfrm>
        </p:spPr>
        <p:txBody>
          <a:bodyPr>
            <a:normAutofit/>
          </a:bodyPr>
          <a:lstStyle/>
          <a:p>
            <a:pPr marL="228594" indent="-228594">
              <a:lnSpc>
                <a:spcPct val="70000"/>
              </a:lnSpc>
              <a:buFont typeface="Arial" panose="020B0604020202020204" pitchFamily="34" charset="0"/>
              <a:buChar char="•"/>
            </a:pPr>
            <a:r>
              <a:rPr lang="en-IN" sz="1467" dirty="0"/>
              <a:t>NPC collects a broad range of measurements to provide a rich set of data for understanding the load and </a:t>
            </a:r>
            <a:r>
              <a:rPr lang="en-IN" sz="1467" dirty="0" err="1"/>
              <a:t>behavior</a:t>
            </a:r>
            <a:r>
              <a:rPr lang="en-IN" sz="1467" dirty="0"/>
              <a:t> of the system and its network integration. </a:t>
            </a:r>
          </a:p>
          <a:p>
            <a:pPr>
              <a:lnSpc>
                <a:spcPct val="70000"/>
              </a:lnSpc>
            </a:pPr>
            <a:endParaRPr lang="en-IN" sz="1467" dirty="0"/>
          </a:p>
          <a:p>
            <a:pPr marL="228594" indent="-228594">
              <a:lnSpc>
                <a:spcPct val="70000"/>
              </a:lnSpc>
              <a:buFont typeface="Arial" panose="020B0604020202020204" pitchFamily="34" charset="0"/>
              <a:buChar char="•"/>
            </a:pPr>
            <a:r>
              <a:rPr lang="en-IN" sz="1467" dirty="0"/>
              <a:t>The metrics are available to examine on the NPC itself and can also be retrieved by external systems for offboard analysis.</a:t>
            </a:r>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Metrics are gathered onto the central OAME nodes in each NPC, where the Prometheus server and database are located.</a:t>
            </a:r>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Both OAME nodes run the Prometheus server and both actively collect measurement data from the clients and store the data in their own local databases, such that all measurements data continues to be available following an OAME switchover.</a:t>
            </a:r>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A Prometheus client runs on all the nodes that are recording metrics to be collected by the Prometheus server on the OAME.</a:t>
            </a:r>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Measurement collection config GEN3GPPXML file format as shown in figure to the right.	</a:t>
            </a:r>
          </a:p>
          <a:p>
            <a:pPr>
              <a:lnSpc>
                <a:spcPct val="70000"/>
              </a:lnSpc>
            </a:pPr>
            <a:endParaRPr lang="en-IN" sz="800" dirty="0"/>
          </a:p>
        </p:txBody>
      </p:sp>
      <p:pic>
        <p:nvPicPr>
          <p:cNvPr id="6" name="Picture 5">
            <a:extLst>
              <a:ext uri="{FF2B5EF4-FFF2-40B4-BE49-F238E27FC236}">
                <a16:creationId xmlns:a16="http://schemas.microsoft.com/office/drawing/2014/main" id="{51845ED4-C5FF-4945-A510-9F61C642DF6D}"/>
              </a:ext>
            </a:extLst>
          </p:cNvPr>
          <p:cNvPicPr>
            <a:picLocks noChangeAspect="1"/>
          </p:cNvPicPr>
          <p:nvPr/>
        </p:nvPicPr>
        <p:blipFill>
          <a:blip r:embed="rId2"/>
          <a:stretch>
            <a:fillRect/>
          </a:stretch>
        </p:blipFill>
        <p:spPr>
          <a:xfrm>
            <a:off x="6476392" y="1132484"/>
            <a:ext cx="5618072" cy="4593032"/>
          </a:xfrm>
          <a:prstGeom prst="rect">
            <a:avLst/>
          </a:prstGeom>
        </p:spPr>
      </p:pic>
    </p:spTree>
    <p:extLst>
      <p:ext uri="{BB962C8B-B14F-4D97-AF65-F5344CB8AC3E}">
        <p14:creationId xmlns:p14="http://schemas.microsoft.com/office/powerpoint/2010/main" val="4279600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NPC Measurement Collection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1" y="1440000"/>
            <a:ext cx="11235303" cy="4747200"/>
          </a:xfrm>
        </p:spPr>
        <p:txBody>
          <a:bodyPr>
            <a:normAutofit/>
          </a:bodyPr>
          <a:lstStyle/>
          <a:p>
            <a:pPr marL="228594" indent="-228594">
              <a:lnSpc>
                <a:spcPct val="70000"/>
              </a:lnSpc>
              <a:buFont typeface="Arial" panose="020B0604020202020204" pitchFamily="34" charset="0"/>
              <a:buChar char="•"/>
            </a:pPr>
            <a:r>
              <a:rPr lang="en-IN" sz="1467" dirty="0"/>
              <a:t>NPC has two modes of measurement collection: CSV and PROMETHEUS</a:t>
            </a:r>
          </a:p>
          <a:p>
            <a:pPr>
              <a:lnSpc>
                <a:spcPct val="70000"/>
              </a:lnSpc>
            </a:pPr>
            <a:endParaRPr lang="en-IN" sz="1467" dirty="0"/>
          </a:p>
          <a:p>
            <a:pPr marL="228594" indent="-228594">
              <a:lnSpc>
                <a:spcPct val="70000"/>
              </a:lnSpc>
              <a:buFont typeface="Arial" panose="020B0604020202020204" pitchFamily="34" charset="0"/>
              <a:buChar char="•"/>
            </a:pPr>
            <a:r>
              <a:rPr lang="en-IN" sz="1467" dirty="0"/>
              <a:t>When the measurement mode is CSV then NPC generates the metrics data in CSV format on the OAME nodes under /</a:t>
            </a:r>
            <a:r>
              <a:rPr lang="en-IN" sz="1467" dirty="0" err="1"/>
              <a:t>appdata</a:t>
            </a:r>
            <a:r>
              <a:rPr lang="en-IN" sz="1467" dirty="0"/>
              <a:t> directory. These files can be further pulled by respective integrating monitoring agent NE.</a:t>
            </a:r>
          </a:p>
          <a:p>
            <a:pPr>
              <a:lnSpc>
                <a:spcPct val="70000"/>
              </a:lnSpc>
            </a:pPr>
            <a:endParaRPr lang="en-IN" sz="1467" dirty="0"/>
          </a:p>
          <a:p>
            <a:pPr marL="228594" indent="-228594">
              <a:lnSpc>
                <a:spcPct val="70000"/>
              </a:lnSpc>
              <a:buFont typeface="Arial" panose="020B0604020202020204" pitchFamily="34" charset="0"/>
              <a:buChar char="•"/>
            </a:pPr>
            <a:r>
              <a:rPr lang="en-IN" sz="1467" dirty="0"/>
              <a:t>When the measurement mode is PROMETHEUS then NPC generates the metrics data in XML format on the OAME nodes under /</a:t>
            </a:r>
            <a:r>
              <a:rPr lang="en-IN" sz="1467" dirty="0" err="1"/>
              <a:t>appdata</a:t>
            </a:r>
            <a:r>
              <a:rPr lang="en-IN" sz="1467" dirty="0"/>
              <a:t>/</a:t>
            </a:r>
            <a:r>
              <a:rPr lang="en-IN" sz="1467" dirty="0" err="1"/>
              <a:t>meas</a:t>
            </a:r>
            <a:r>
              <a:rPr lang="en-IN" sz="1467" dirty="0"/>
              <a:t> directory. These files can be further pulled by respective integrating monitoring agent NE.</a:t>
            </a:r>
          </a:p>
          <a:p>
            <a:pPr>
              <a:lnSpc>
                <a:spcPct val="70000"/>
              </a:lnSpc>
            </a:pPr>
            <a:endParaRPr lang="en-IN" sz="1467" dirty="0"/>
          </a:p>
          <a:p>
            <a:pPr marL="228594" indent="-228594">
              <a:lnSpc>
                <a:spcPct val="70000"/>
              </a:lnSpc>
              <a:buFont typeface="Arial" panose="020B0604020202020204" pitchFamily="34" charset="0"/>
              <a:buChar char="•"/>
            </a:pPr>
            <a:r>
              <a:rPr lang="en-IN" sz="1467" dirty="0"/>
              <a:t>The tool for configuring metrics mode is located under /opt/</a:t>
            </a:r>
            <a:r>
              <a:rPr lang="en-IN" sz="1467" dirty="0" err="1"/>
              <a:t>tpa</a:t>
            </a:r>
            <a:r>
              <a:rPr lang="en-IN" sz="1467" dirty="0"/>
              <a:t>/bin directory. After execution, for a change to take place, we need to restart the application on all the VM nodes.</a:t>
            </a:r>
          </a:p>
          <a:p>
            <a:pPr>
              <a:lnSpc>
                <a:spcPct val="70000"/>
              </a:lnSpc>
            </a:pPr>
            <a:endParaRPr lang="en-IN" sz="1467" dirty="0"/>
          </a:p>
          <a:p>
            <a:pPr>
              <a:lnSpc>
                <a:spcPct val="70000"/>
              </a:lnSpc>
            </a:pPr>
            <a:r>
              <a:rPr lang="en-IN" sz="1600" dirty="0">
                <a:latin typeface="Courier"/>
              </a:rPr>
              <a:t>configure-metrics-mode -m &lt;METRICS_MODE&gt;</a:t>
            </a:r>
          </a:p>
          <a:p>
            <a:pPr>
              <a:lnSpc>
                <a:spcPct val="70000"/>
              </a:lnSpc>
            </a:pPr>
            <a:endParaRPr lang="en-IN" sz="1600" dirty="0">
              <a:latin typeface="Courier"/>
            </a:endParaRPr>
          </a:p>
          <a:p>
            <a:pPr>
              <a:lnSpc>
                <a:spcPct val="70000"/>
              </a:lnSpc>
            </a:pPr>
            <a:r>
              <a:rPr lang="en-IN" sz="1600" dirty="0">
                <a:latin typeface="Courier"/>
              </a:rPr>
              <a:t>Where &lt;METRICS_MODE&gt; can be either ‘csv’ or ‘Prometheus’.</a:t>
            </a:r>
            <a:endParaRPr lang="en-IN" sz="1200" dirty="0"/>
          </a:p>
          <a:p>
            <a:pPr>
              <a:lnSpc>
                <a:spcPct val="70000"/>
              </a:lnSpc>
            </a:pPr>
            <a:endParaRPr lang="en-IN" sz="1467" dirty="0"/>
          </a:p>
          <a:p>
            <a:pPr>
              <a:lnSpc>
                <a:spcPct val="70000"/>
              </a:lnSpc>
            </a:pPr>
            <a:endParaRPr lang="en-IN" sz="800" dirty="0"/>
          </a:p>
        </p:txBody>
      </p:sp>
    </p:spTree>
    <p:extLst>
      <p:ext uri="{BB962C8B-B14F-4D97-AF65-F5344CB8AC3E}">
        <p14:creationId xmlns:p14="http://schemas.microsoft.com/office/powerpoint/2010/main" val="24019818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System Health &amp; Health Checks</a:t>
            </a:r>
          </a:p>
          <a:p>
            <a:pPr marL="457189" indent="-457189" fontAlgn="t">
              <a:buFont typeface="+mj-lt"/>
              <a:buAutoNum type="arabicPeriod"/>
            </a:pPr>
            <a:r>
              <a:rPr lang="en-US" sz="2400" dirty="0">
                <a:solidFill>
                  <a:schemeClr val="tx2"/>
                </a:solidFill>
              </a:rPr>
              <a:t>NPC Alarms</a:t>
            </a:r>
          </a:p>
          <a:p>
            <a:pPr marL="457189" indent="-457189" fontAlgn="t">
              <a:buFont typeface="+mj-lt"/>
              <a:buAutoNum type="arabicPeriod"/>
            </a:pPr>
            <a:r>
              <a:rPr lang="en-US" sz="2400" dirty="0">
                <a:solidFill>
                  <a:schemeClr val="tx2"/>
                </a:solidFill>
              </a:rPr>
              <a:t>NPC Measurement Collection</a:t>
            </a:r>
          </a:p>
          <a:p>
            <a:pPr marL="457189" indent="-457189" fontAlgn="t">
              <a:buFont typeface="+mj-lt"/>
              <a:buAutoNum type="arabicPeriod"/>
            </a:pPr>
            <a:r>
              <a:rPr lang="en-US" sz="2400" b="1" dirty="0">
                <a:solidFill>
                  <a:schemeClr val="tx2"/>
                </a:solidFill>
              </a:rPr>
              <a:t>Measurements in Prometheus &amp; Grafana</a:t>
            </a:r>
          </a:p>
          <a:p>
            <a:pPr marL="457189" indent="-457189" fontAlgn="t">
              <a:buFont typeface="+mj-lt"/>
              <a:buAutoNum type="arabicPeriod"/>
            </a:pPr>
            <a:r>
              <a:rPr lang="en-US" sz="2400" dirty="0">
                <a:solidFill>
                  <a:schemeClr val="tx2"/>
                </a:solidFill>
              </a:rPr>
              <a:t>Sample Screenshots</a:t>
            </a:r>
          </a:p>
          <a:p>
            <a:pPr marL="457189" indent="-457189" fontAlgn="t">
              <a:buFont typeface="+mj-lt"/>
              <a:buAutoNum type="arabicPeriod"/>
            </a:pPr>
            <a:r>
              <a:rPr lang="en-US" sz="2400" dirty="0">
                <a:solidFill>
                  <a:schemeClr val="tx2"/>
                </a:solidFill>
              </a:rPr>
              <a:t>Q&amp;A </a:t>
            </a:r>
          </a:p>
        </p:txBody>
      </p:sp>
    </p:spTree>
    <p:extLst>
      <p:ext uri="{BB962C8B-B14F-4D97-AF65-F5344CB8AC3E}">
        <p14:creationId xmlns:p14="http://schemas.microsoft.com/office/powerpoint/2010/main" val="5819862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Measurements in Prometheus &amp; Grafana</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1" y="1440000"/>
            <a:ext cx="5695257" cy="4747200"/>
          </a:xfrm>
        </p:spPr>
        <p:txBody>
          <a:bodyPr>
            <a:normAutofit/>
          </a:bodyPr>
          <a:lstStyle/>
          <a:p>
            <a:pPr marL="228594" indent="-228594">
              <a:lnSpc>
                <a:spcPct val="80000"/>
              </a:lnSpc>
              <a:buFont typeface="Arial" panose="020B0604020202020204" pitchFamily="34" charset="0"/>
              <a:buChar char="•"/>
            </a:pPr>
            <a:r>
              <a:rPr lang="en-IN" sz="1467" dirty="0"/>
              <a:t>Prometheus provides a multi-dimensional data model with time series</a:t>
            </a:r>
          </a:p>
          <a:p>
            <a:pPr>
              <a:lnSpc>
                <a:spcPct val="80000"/>
              </a:lnSpc>
            </a:pPr>
            <a:r>
              <a:rPr lang="en-IN" sz="1467" dirty="0"/>
              <a:t> data identified by metric name and key/value pairs.</a:t>
            </a:r>
          </a:p>
          <a:p>
            <a:pPr marL="228594" indent="-228594">
              <a:lnSpc>
                <a:spcPct val="80000"/>
              </a:lnSpc>
              <a:buFont typeface="Arial" panose="020B0604020202020204" pitchFamily="34" charset="0"/>
              <a:buChar char="•"/>
            </a:pPr>
            <a:endParaRPr lang="en-IN" sz="1467" dirty="0"/>
          </a:p>
          <a:p>
            <a:pPr marL="228594" indent="-228594">
              <a:lnSpc>
                <a:spcPct val="80000"/>
              </a:lnSpc>
              <a:buFont typeface="Arial" panose="020B0604020202020204" pitchFamily="34" charset="0"/>
              <a:buChar char="•"/>
            </a:pPr>
            <a:r>
              <a:rPr lang="en-IN" sz="1467" dirty="0"/>
              <a:t>It is a free software application used for event monitoring and alerting.</a:t>
            </a:r>
          </a:p>
          <a:p>
            <a:pPr marL="228594" indent="-228594">
              <a:lnSpc>
                <a:spcPct val="80000"/>
              </a:lnSpc>
              <a:buFont typeface="Arial" panose="020B0604020202020204" pitchFamily="34" charset="0"/>
              <a:buChar char="•"/>
            </a:pPr>
            <a:endParaRPr lang="en-IN" sz="1467" dirty="0"/>
          </a:p>
          <a:p>
            <a:pPr marL="228594" indent="-228594">
              <a:lnSpc>
                <a:spcPct val="80000"/>
              </a:lnSpc>
              <a:buFont typeface="Arial" panose="020B0604020202020204" pitchFamily="34" charset="0"/>
              <a:buChar char="•"/>
            </a:pPr>
            <a:r>
              <a:rPr lang="en-IN" sz="1467" dirty="0"/>
              <a:t>A flexible query language is supported for retrieving data from the</a:t>
            </a:r>
          </a:p>
          <a:p>
            <a:pPr>
              <a:lnSpc>
                <a:spcPct val="80000"/>
              </a:lnSpc>
            </a:pPr>
            <a:r>
              <a:rPr lang="en-IN" sz="1467" dirty="0"/>
              <a:t> database. It uses an HTTP pull model with real time alerting. It is licensed </a:t>
            </a:r>
          </a:p>
          <a:p>
            <a:pPr>
              <a:lnSpc>
                <a:spcPct val="80000"/>
              </a:lnSpc>
            </a:pPr>
            <a:r>
              <a:rPr lang="en-IN" sz="1467" dirty="0"/>
              <a:t>under Apache 2 License</a:t>
            </a:r>
          </a:p>
          <a:p>
            <a:pPr marL="228594" indent="-228594">
              <a:lnSpc>
                <a:spcPct val="80000"/>
              </a:lnSpc>
              <a:buFont typeface="Arial" panose="020B0604020202020204" pitchFamily="34" charset="0"/>
              <a:buChar char="•"/>
            </a:pPr>
            <a:endParaRPr lang="en-IN" sz="1467" dirty="0"/>
          </a:p>
          <a:p>
            <a:pPr marL="228594" indent="-228594">
              <a:lnSpc>
                <a:spcPct val="80000"/>
              </a:lnSpc>
              <a:buFont typeface="Arial" panose="020B0604020202020204" pitchFamily="34" charset="0"/>
              <a:buChar char="•"/>
            </a:pPr>
            <a:r>
              <a:rPr lang="en-IN" sz="1467" dirty="0"/>
              <a:t>Prometheus GUI queries should be executed on OAME standby node.</a:t>
            </a:r>
          </a:p>
          <a:p>
            <a:pPr>
              <a:lnSpc>
                <a:spcPct val="80000"/>
              </a:lnSpc>
            </a:pPr>
            <a:endParaRPr lang="en-IN" sz="1467" dirty="0"/>
          </a:p>
          <a:p>
            <a:pPr marL="228594" indent="-228594">
              <a:lnSpc>
                <a:spcPct val="70000"/>
              </a:lnSpc>
              <a:buFont typeface="Arial" panose="020B0604020202020204" pitchFamily="34" charset="0"/>
              <a:buChar char="•"/>
            </a:pPr>
            <a:r>
              <a:rPr lang="en-IN" sz="1467" dirty="0"/>
              <a:t>Prometheus GUI can be accessed at: </a:t>
            </a:r>
          </a:p>
          <a:p>
            <a:pPr>
              <a:lnSpc>
                <a:spcPct val="70000"/>
              </a:lnSpc>
            </a:pPr>
            <a:endParaRPr lang="en-IN" sz="1467" dirty="0">
              <a:latin typeface="Courier"/>
            </a:endParaRPr>
          </a:p>
          <a:p>
            <a:pPr>
              <a:lnSpc>
                <a:spcPct val="70000"/>
              </a:lnSpc>
            </a:pPr>
            <a:r>
              <a:rPr lang="en-IN" sz="1600" dirty="0">
                <a:latin typeface="Courier"/>
              </a:rPr>
              <a:t>http://&lt;OAM IP&gt;:9090</a:t>
            </a:r>
            <a:endParaRPr lang="en-IN" sz="1200" dirty="0"/>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A sample snap of the Prometheus GUI is shown in the figure to the right</a:t>
            </a:r>
            <a:endParaRPr lang="en-IN" sz="800" dirty="0"/>
          </a:p>
        </p:txBody>
      </p:sp>
      <p:pic>
        <p:nvPicPr>
          <p:cNvPr id="6" name="Picture 5">
            <a:extLst>
              <a:ext uri="{FF2B5EF4-FFF2-40B4-BE49-F238E27FC236}">
                <a16:creationId xmlns:a16="http://schemas.microsoft.com/office/drawing/2014/main" id="{9AF378A6-8636-44D4-B105-4CC195E4228C}"/>
              </a:ext>
            </a:extLst>
          </p:cNvPr>
          <p:cNvPicPr>
            <a:picLocks noChangeAspect="1"/>
          </p:cNvPicPr>
          <p:nvPr/>
        </p:nvPicPr>
        <p:blipFill>
          <a:blip r:embed="rId2"/>
          <a:stretch>
            <a:fillRect/>
          </a:stretch>
        </p:blipFill>
        <p:spPr>
          <a:xfrm>
            <a:off x="6802362" y="549500"/>
            <a:ext cx="4905828" cy="5759001"/>
          </a:xfrm>
          <a:prstGeom prst="rect">
            <a:avLst/>
          </a:prstGeom>
        </p:spPr>
      </p:pic>
    </p:spTree>
    <p:extLst>
      <p:ext uri="{BB962C8B-B14F-4D97-AF65-F5344CB8AC3E}">
        <p14:creationId xmlns:p14="http://schemas.microsoft.com/office/powerpoint/2010/main" val="1137629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Measurements in Prometheus &amp; Grafana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a:t>Nokia Policy Controller</a:t>
            </a:r>
            <a:endParaRPr lang="en-CA"/>
          </a:p>
        </p:txBody>
      </p:sp>
      <p:sp>
        <p:nvSpPr>
          <p:cNvPr id="3" name="Text Placeholder 2">
            <a:extLst>
              <a:ext uri="{FF2B5EF4-FFF2-40B4-BE49-F238E27FC236}">
                <a16:creationId xmlns:a16="http://schemas.microsoft.com/office/drawing/2014/main" id="{35DDDEB3-A253-4F1B-98E8-136DE28B3D35}"/>
              </a:ext>
            </a:extLst>
          </p:cNvPr>
          <p:cNvSpPr>
            <a:spLocks noGrp="1"/>
          </p:cNvSpPr>
          <p:nvPr>
            <p:ph type="body" sz="quarter" idx="13"/>
          </p:nvPr>
        </p:nvSpPr>
        <p:spPr>
          <a:xfrm>
            <a:off x="556801" y="1440000"/>
            <a:ext cx="5695257" cy="4747200"/>
          </a:xfrm>
        </p:spPr>
        <p:txBody>
          <a:bodyPr>
            <a:normAutofit/>
          </a:bodyPr>
          <a:lstStyle/>
          <a:p>
            <a:pPr marL="228594" indent="-228594">
              <a:lnSpc>
                <a:spcPct val="80000"/>
              </a:lnSpc>
              <a:buFont typeface="Arial" panose="020B0604020202020204" pitchFamily="34" charset="0"/>
              <a:buChar char="•"/>
            </a:pPr>
            <a:r>
              <a:rPr lang="en-IN" sz="1467" dirty="0"/>
              <a:t>Grafana is a multi platform open source analytics and interactive visualization web application which provides charts, graphs and alerts for the web when connected to supported data sources.</a:t>
            </a:r>
          </a:p>
          <a:p>
            <a:pPr marL="228594" indent="-228594">
              <a:lnSpc>
                <a:spcPct val="80000"/>
              </a:lnSpc>
              <a:buFont typeface="Arial" panose="020B0604020202020204" pitchFamily="34" charset="0"/>
              <a:buChar char="•"/>
            </a:pPr>
            <a:r>
              <a:rPr lang="en-IN" sz="1467" dirty="0"/>
              <a:t>Grafana keys are configured in </a:t>
            </a:r>
            <a:r>
              <a:rPr lang="en-IN" sz="1467" dirty="0" err="1"/>
              <a:t>vnf</a:t>
            </a:r>
            <a:r>
              <a:rPr lang="en-IN" sz="1467" dirty="0"/>
              <a:t> extensions json file during the time of deployment. In a standard deployment the default values are used as it is.</a:t>
            </a:r>
          </a:p>
          <a:p>
            <a:pPr marL="228594" indent="-228594">
              <a:lnSpc>
                <a:spcPct val="80000"/>
              </a:lnSpc>
              <a:buFont typeface="Arial" panose="020B0604020202020204" pitchFamily="34" charset="0"/>
              <a:buChar char="•"/>
            </a:pPr>
            <a:r>
              <a:rPr lang="en-IN" sz="1467" dirty="0"/>
              <a:t>The Grafana admin user must create users on the dashboard to access specific graphs/metrics.</a:t>
            </a:r>
          </a:p>
          <a:p>
            <a:pPr marL="228594" indent="-228594">
              <a:lnSpc>
                <a:spcPct val="80000"/>
              </a:lnSpc>
              <a:buFont typeface="Arial" panose="020B0604020202020204" pitchFamily="34" charset="0"/>
              <a:buChar char="•"/>
            </a:pPr>
            <a:r>
              <a:rPr lang="en-IN" sz="1467" dirty="0"/>
              <a:t>Each instance of Grafana software works independently on each OAME and must be configured on both OAME nodes i.e. active and standby.</a:t>
            </a:r>
          </a:p>
          <a:p>
            <a:pPr marL="228594" indent="-228594">
              <a:lnSpc>
                <a:spcPct val="70000"/>
              </a:lnSpc>
              <a:buFont typeface="Arial" panose="020B0604020202020204" pitchFamily="34" charset="0"/>
              <a:buChar char="•"/>
            </a:pPr>
            <a:r>
              <a:rPr lang="en-IN" sz="1467" dirty="0"/>
              <a:t>Grafana GUI can be accessed at: </a:t>
            </a:r>
          </a:p>
          <a:p>
            <a:pPr>
              <a:lnSpc>
                <a:spcPct val="70000"/>
              </a:lnSpc>
            </a:pPr>
            <a:endParaRPr lang="en-IN" sz="1467" dirty="0">
              <a:latin typeface="Courier"/>
            </a:endParaRPr>
          </a:p>
          <a:p>
            <a:pPr>
              <a:lnSpc>
                <a:spcPct val="70000"/>
              </a:lnSpc>
            </a:pPr>
            <a:r>
              <a:rPr lang="en-IN" sz="1600" dirty="0">
                <a:latin typeface="Courier"/>
              </a:rPr>
              <a:t>https://&lt;OAM IP&gt;:8003</a:t>
            </a:r>
            <a:endParaRPr lang="en-IN" sz="1200" dirty="0"/>
          </a:p>
          <a:p>
            <a:pPr marL="228594" indent="-228594">
              <a:lnSpc>
                <a:spcPct val="70000"/>
              </a:lnSpc>
              <a:buFont typeface="Arial" panose="020B0604020202020204" pitchFamily="34" charset="0"/>
              <a:buChar char="•"/>
            </a:pPr>
            <a:endParaRPr lang="en-IN" sz="1467" dirty="0"/>
          </a:p>
          <a:p>
            <a:pPr marL="228594" indent="-228594">
              <a:lnSpc>
                <a:spcPct val="70000"/>
              </a:lnSpc>
              <a:buFont typeface="Arial" panose="020B0604020202020204" pitchFamily="34" charset="0"/>
              <a:buChar char="•"/>
            </a:pPr>
            <a:r>
              <a:rPr lang="en-IN" sz="1467" dirty="0"/>
              <a:t>Default first time admin login credentials ‘admin/admin’ can be used.</a:t>
            </a:r>
          </a:p>
          <a:p>
            <a:pPr marL="228594" indent="-228594">
              <a:lnSpc>
                <a:spcPct val="70000"/>
              </a:lnSpc>
              <a:buFont typeface="Arial" panose="020B0604020202020204" pitchFamily="34" charset="0"/>
              <a:buChar char="•"/>
            </a:pPr>
            <a:r>
              <a:rPr lang="en-IN" sz="1467" dirty="0"/>
              <a:t>Sample dashboard view is as shown in the snapshot to the right.</a:t>
            </a:r>
            <a:endParaRPr lang="en-IN" sz="800" dirty="0"/>
          </a:p>
        </p:txBody>
      </p:sp>
      <p:pic>
        <p:nvPicPr>
          <p:cNvPr id="7" name="Picture 6">
            <a:extLst>
              <a:ext uri="{FF2B5EF4-FFF2-40B4-BE49-F238E27FC236}">
                <a16:creationId xmlns:a16="http://schemas.microsoft.com/office/drawing/2014/main" id="{E3981DCB-F1C9-498F-A951-6E2AA9A67D33}"/>
              </a:ext>
            </a:extLst>
          </p:cNvPr>
          <p:cNvPicPr>
            <a:picLocks noChangeAspect="1"/>
          </p:cNvPicPr>
          <p:nvPr/>
        </p:nvPicPr>
        <p:blipFill>
          <a:blip r:embed="rId2"/>
          <a:stretch>
            <a:fillRect/>
          </a:stretch>
        </p:blipFill>
        <p:spPr>
          <a:xfrm>
            <a:off x="6850741" y="1200000"/>
            <a:ext cx="5254172" cy="4987333"/>
          </a:xfrm>
          <a:prstGeom prst="rect">
            <a:avLst/>
          </a:prstGeom>
        </p:spPr>
      </p:pic>
    </p:spTree>
    <p:extLst>
      <p:ext uri="{BB962C8B-B14F-4D97-AF65-F5344CB8AC3E}">
        <p14:creationId xmlns:p14="http://schemas.microsoft.com/office/powerpoint/2010/main" val="1941901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System Health &amp; Health Checks</a:t>
            </a:r>
          </a:p>
          <a:p>
            <a:pPr marL="457189" indent="-457189" fontAlgn="t">
              <a:buFont typeface="+mj-lt"/>
              <a:buAutoNum type="arabicPeriod"/>
            </a:pPr>
            <a:r>
              <a:rPr lang="en-US" sz="2400" dirty="0">
                <a:solidFill>
                  <a:schemeClr val="tx2"/>
                </a:solidFill>
              </a:rPr>
              <a:t>NPC Alarms</a:t>
            </a:r>
          </a:p>
          <a:p>
            <a:pPr marL="457189" indent="-457189" fontAlgn="t">
              <a:buFont typeface="+mj-lt"/>
              <a:buAutoNum type="arabicPeriod"/>
            </a:pPr>
            <a:r>
              <a:rPr lang="en-US" sz="2400" dirty="0">
                <a:solidFill>
                  <a:schemeClr val="tx2"/>
                </a:solidFill>
              </a:rPr>
              <a:t>NPC Measurement Collection</a:t>
            </a:r>
          </a:p>
          <a:p>
            <a:pPr marL="457189" indent="-457189" fontAlgn="t">
              <a:buFont typeface="+mj-lt"/>
              <a:buAutoNum type="arabicPeriod"/>
            </a:pPr>
            <a:r>
              <a:rPr lang="en-US" sz="2400" dirty="0">
                <a:solidFill>
                  <a:schemeClr val="tx2"/>
                </a:solidFill>
              </a:rPr>
              <a:t>Measurements in Prometheus &amp; Grafana</a:t>
            </a:r>
          </a:p>
          <a:p>
            <a:pPr marL="457189" indent="-457189" fontAlgn="t">
              <a:buFont typeface="+mj-lt"/>
              <a:buAutoNum type="arabicPeriod"/>
            </a:pPr>
            <a:r>
              <a:rPr lang="en-US" sz="2400" b="1" dirty="0">
                <a:solidFill>
                  <a:schemeClr val="tx2"/>
                </a:solidFill>
              </a:rPr>
              <a:t>Sample Screenshots</a:t>
            </a:r>
          </a:p>
          <a:p>
            <a:pPr marL="457189" indent="-457189" fontAlgn="t">
              <a:buFont typeface="+mj-lt"/>
              <a:buAutoNum type="arabicPeriod"/>
            </a:pPr>
            <a:r>
              <a:rPr lang="en-US" sz="2400" dirty="0">
                <a:solidFill>
                  <a:schemeClr val="tx2"/>
                </a:solidFill>
              </a:rPr>
              <a:t>Q&amp;A </a:t>
            </a:r>
          </a:p>
        </p:txBody>
      </p:sp>
    </p:spTree>
    <p:extLst>
      <p:ext uri="{BB962C8B-B14F-4D97-AF65-F5344CB8AC3E}">
        <p14:creationId xmlns:p14="http://schemas.microsoft.com/office/powerpoint/2010/main" val="297742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62DAAA-C835-45BD-AA75-F0378B04BA48}"/>
              </a:ext>
            </a:extLst>
          </p:cNvPr>
          <p:cNvSpPr>
            <a:spLocks noGrp="1"/>
          </p:cNvSpPr>
          <p:nvPr>
            <p:ph type="title"/>
          </p:nvPr>
        </p:nvSpPr>
        <p:spPr/>
        <p:txBody>
          <a:bodyPr>
            <a:normAutofit fontScale="90000"/>
          </a:bodyPr>
          <a:lstStyle/>
          <a:p>
            <a:r>
              <a:rPr lang="en-US" dirty="0"/>
              <a:t>NPC VNF lifecycle management</a:t>
            </a:r>
          </a:p>
        </p:txBody>
      </p:sp>
      <p:sp>
        <p:nvSpPr>
          <p:cNvPr id="5" name="Text Placeholder 4">
            <a:extLst>
              <a:ext uri="{FF2B5EF4-FFF2-40B4-BE49-F238E27FC236}">
                <a16:creationId xmlns:a16="http://schemas.microsoft.com/office/drawing/2014/main" id="{CFDE1A99-E045-4CF2-A6BB-22FBAF3D4CC4}"/>
              </a:ext>
            </a:extLst>
          </p:cNvPr>
          <p:cNvSpPr>
            <a:spLocks noGrp="1"/>
          </p:cNvSpPr>
          <p:nvPr>
            <p:ph type="body" sz="quarter" idx="10"/>
          </p:nvPr>
        </p:nvSpPr>
        <p:spPr/>
        <p:txBody>
          <a:bodyPr/>
          <a:lstStyle/>
          <a:p>
            <a:r>
              <a:rPr lang="en-US" dirty="0"/>
              <a:t>Via Nokia CBAM VNFM</a:t>
            </a:r>
          </a:p>
        </p:txBody>
      </p:sp>
      <p:graphicFrame>
        <p:nvGraphicFramePr>
          <p:cNvPr id="8" name="Content Placeholder 7">
            <a:extLst>
              <a:ext uri="{FF2B5EF4-FFF2-40B4-BE49-F238E27FC236}">
                <a16:creationId xmlns:a16="http://schemas.microsoft.com/office/drawing/2014/main" id="{7FF5A81B-A38A-48D6-A82E-9A5BDE4AA3C9}"/>
              </a:ext>
            </a:extLst>
          </p:cNvPr>
          <p:cNvGraphicFramePr>
            <a:graphicFrameLocks noGrp="1"/>
          </p:cNvGraphicFramePr>
          <p:nvPr>
            <p:ph sz="quarter" idx="15"/>
          </p:nvPr>
        </p:nvGraphicFramePr>
        <p:xfrm>
          <a:off x="2708214" y="1323118"/>
          <a:ext cx="11078633" cy="4747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ontent Placeholder 1">
            <a:extLst>
              <a:ext uri="{FF2B5EF4-FFF2-40B4-BE49-F238E27FC236}">
                <a16:creationId xmlns:a16="http://schemas.microsoft.com/office/drawing/2014/main" id="{E594526E-BA77-40C4-90E5-54C0B44DD3AB}"/>
              </a:ext>
            </a:extLst>
          </p:cNvPr>
          <p:cNvSpPr txBox="1">
            <a:spLocks/>
          </p:cNvSpPr>
          <p:nvPr/>
        </p:nvSpPr>
        <p:spPr>
          <a:xfrm>
            <a:off x="1117600" y="1498601"/>
            <a:ext cx="10517600" cy="5404707"/>
          </a:xfrm>
          <a:prstGeom prst="rect">
            <a:avLst/>
          </a:prstGeom>
        </p:spPr>
        <p:txBody>
          <a:bodyPr lIns="0" tIns="0" rIns="0" bIns="0"/>
          <a:lstStyle>
            <a:lvl1pPr marL="342900" indent="-342900" algn="l" defTabSz="914400" rtl="0" eaLnBrk="1" latinLnBrk="0" hangingPunct="1">
              <a:spcBef>
                <a:spcPct val="20000"/>
              </a:spcBef>
              <a:buFont typeface="Arial" panose="020B0604020202020204" pitchFamily="34" charset="0"/>
              <a:buChar char="•"/>
              <a:defRPr sz="1600" kern="1200">
                <a:solidFill>
                  <a:schemeClr val="tx2"/>
                </a:solidFill>
                <a:latin typeface="+mn-lt"/>
                <a:ea typeface="+mn-ea"/>
                <a:cs typeface="+mn-cs"/>
              </a:defRPr>
            </a:lvl1pPr>
            <a:lvl2pPr marL="460800" indent="-28575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2pPr>
            <a:lvl3pPr marL="691200" indent="-230400" algn="l" defTabSz="914400" rtl="0" eaLnBrk="1" latinLnBrk="0" hangingPunct="1">
              <a:spcBef>
                <a:spcPct val="20000"/>
              </a:spcBef>
              <a:buFont typeface="Arial" panose="020B0604020202020204" pitchFamily="34" charset="0"/>
              <a:buChar char="•"/>
              <a:defRPr sz="1200" kern="1200">
                <a:solidFill>
                  <a:schemeClr val="tx2"/>
                </a:solidFill>
                <a:latin typeface="+mn-lt"/>
                <a:ea typeface="+mn-ea"/>
                <a:cs typeface="+mn-cs"/>
              </a:defRPr>
            </a:lvl3pPr>
            <a:lvl4pPr marL="921600" indent="-228600" algn="l" defTabSz="914400" rtl="0" eaLnBrk="1" latinLnBrk="0" hangingPunct="1">
              <a:spcBef>
                <a:spcPct val="20000"/>
              </a:spcBef>
              <a:buFont typeface="Arial" panose="020B0604020202020204" pitchFamily="34" charset="0"/>
              <a:buChar char="–"/>
              <a:defRPr sz="1000" kern="1200">
                <a:solidFill>
                  <a:schemeClr val="tx2"/>
                </a:solidFill>
                <a:latin typeface="+mn-lt"/>
                <a:ea typeface="+mn-ea"/>
                <a:cs typeface="+mn-cs"/>
              </a:defRPr>
            </a:lvl4pPr>
            <a:lvl5pPr marL="1152000" indent="-228600" algn="l" defTabSz="914400" rtl="0" eaLnBrk="1" latinLnBrk="0" hangingPunct="1">
              <a:spcBef>
                <a:spcPct val="20000"/>
              </a:spcBef>
              <a:buFont typeface="Arial" panose="020B0604020202020204" pitchFamily="34" charset="0"/>
              <a:buChar char="»"/>
              <a:defRPr sz="8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just" defTabSz="1219140">
              <a:buNone/>
              <a:defRPr/>
            </a:pPr>
            <a:r>
              <a:rPr lang="en-US" sz="1867" b="1" dirty="0">
                <a:solidFill>
                  <a:srgbClr val="001135">
                    <a:lumMod val="50000"/>
                    <a:lumOff val="50000"/>
                  </a:srgbClr>
                </a:solidFill>
                <a:latin typeface="Nokia Pure Text"/>
              </a:rPr>
              <a:t>Life Cycle Events</a:t>
            </a:r>
          </a:p>
          <a:p>
            <a:pPr marL="306903" lvl="1" indent="-306903" algn="just" defTabSz="1219140">
              <a:buFont typeface="Arial" charset="0"/>
              <a:buChar char="•"/>
              <a:defRPr/>
            </a:pPr>
            <a:endParaRPr lang="en-US" sz="1867" dirty="0">
              <a:solidFill>
                <a:srgbClr val="001135">
                  <a:lumMod val="50000"/>
                  <a:lumOff val="50000"/>
                </a:srgbClr>
              </a:solidFill>
              <a:latin typeface="Nokia Pure Text"/>
            </a:endParaRPr>
          </a:p>
          <a:p>
            <a:pPr marL="306903" lvl="1" indent="-306903" algn="just" defTabSz="1219140">
              <a:buFont typeface="Arial" charset="0"/>
              <a:buChar char="•"/>
              <a:defRPr/>
            </a:pPr>
            <a:r>
              <a:rPr lang="en-US" sz="1867" dirty="0">
                <a:solidFill>
                  <a:srgbClr val="001135"/>
                </a:solidFill>
                <a:latin typeface="Nokia Pure Text"/>
              </a:rPr>
              <a:t>Instantiate VNF</a:t>
            </a:r>
          </a:p>
          <a:p>
            <a:pPr marL="306903" lvl="1" indent="-306903" algn="just" defTabSz="1219140">
              <a:buFont typeface="Arial" charset="0"/>
              <a:buChar char="•"/>
              <a:defRPr/>
            </a:pPr>
            <a:r>
              <a:rPr lang="en-US" sz="1867" dirty="0">
                <a:solidFill>
                  <a:srgbClr val="001135"/>
                </a:solidFill>
                <a:latin typeface="Nokia Pure Text"/>
              </a:rPr>
              <a:t>Healing</a:t>
            </a:r>
          </a:p>
          <a:p>
            <a:pPr marL="306903" lvl="1" indent="-306903" algn="just" defTabSz="1219140">
              <a:buFont typeface="Arial" charset="0"/>
              <a:buChar char="•"/>
              <a:defRPr/>
            </a:pPr>
            <a:r>
              <a:rPr lang="en-US" sz="1867" dirty="0">
                <a:solidFill>
                  <a:srgbClr val="001135"/>
                </a:solidFill>
                <a:latin typeface="Nokia Pure Text"/>
              </a:rPr>
              <a:t>Scale out /Scale –In</a:t>
            </a:r>
          </a:p>
          <a:p>
            <a:pPr marL="306903" lvl="1" indent="-306903" algn="just" defTabSz="1219140">
              <a:buFont typeface="Arial" charset="0"/>
              <a:buChar char="•"/>
              <a:defRPr/>
            </a:pPr>
            <a:r>
              <a:rPr lang="en-US" sz="1867" dirty="0">
                <a:solidFill>
                  <a:srgbClr val="001135"/>
                </a:solidFill>
                <a:latin typeface="Nokia Pure Text"/>
              </a:rPr>
              <a:t>Terminate VNF</a:t>
            </a:r>
          </a:p>
          <a:p>
            <a:pPr marL="306903" lvl="1" indent="-306903" algn="just" defTabSz="1219140">
              <a:buFont typeface="Arial" charset="0"/>
              <a:buChar char="•"/>
              <a:defRPr/>
            </a:pPr>
            <a:r>
              <a:rPr lang="en-US" sz="1867" dirty="0">
                <a:solidFill>
                  <a:srgbClr val="001135"/>
                </a:solidFill>
                <a:latin typeface="Nokia Pure Text"/>
              </a:rPr>
              <a:t>Delete VNF </a:t>
            </a:r>
          </a:p>
          <a:p>
            <a:pPr marL="306903" lvl="1" indent="-306903" algn="just" defTabSz="1219140">
              <a:buFont typeface="Arial" charset="0"/>
              <a:buChar char="•"/>
              <a:defRPr/>
            </a:pPr>
            <a:r>
              <a:rPr lang="en-US" sz="1867" dirty="0">
                <a:solidFill>
                  <a:srgbClr val="001135"/>
                </a:solidFill>
                <a:latin typeface="Nokia Pure Text"/>
              </a:rPr>
              <a:t>Backup and Restore</a:t>
            </a:r>
          </a:p>
          <a:p>
            <a:pPr marL="306903" lvl="1" indent="-306903" algn="just" defTabSz="1219140">
              <a:buFont typeface="Arial" charset="0"/>
              <a:buChar char="•"/>
              <a:defRPr/>
            </a:pPr>
            <a:r>
              <a:rPr lang="en-US" sz="1867" dirty="0">
                <a:solidFill>
                  <a:srgbClr val="001135"/>
                </a:solidFill>
                <a:latin typeface="Nokia Pure Text"/>
              </a:rPr>
              <a:t>VNF Network Upgrade</a:t>
            </a:r>
          </a:p>
          <a:p>
            <a:pPr marL="306903" lvl="1" indent="-306903" algn="just" defTabSz="1219140">
              <a:buFont typeface="Arial" charset="0"/>
              <a:buChar char="•"/>
              <a:defRPr/>
            </a:pPr>
            <a:r>
              <a:rPr lang="en-US" sz="1867" dirty="0">
                <a:solidFill>
                  <a:srgbClr val="001135"/>
                </a:solidFill>
                <a:latin typeface="Nokia Pure Text"/>
              </a:rPr>
              <a:t>VNF Disaster recovery</a:t>
            </a:r>
          </a:p>
          <a:p>
            <a:pPr marL="306903" lvl="1" indent="-306903" algn="just" defTabSz="1219140">
              <a:buFont typeface="Arial" charset="0"/>
              <a:buChar char="•"/>
              <a:defRPr/>
            </a:pPr>
            <a:r>
              <a:rPr lang="en-US" sz="1867" dirty="0">
                <a:solidFill>
                  <a:srgbClr val="001135"/>
                </a:solidFill>
                <a:latin typeface="Nokia Pure Text"/>
              </a:rPr>
              <a:t>Auto Healing</a:t>
            </a:r>
          </a:p>
          <a:p>
            <a:pPr marL="306903" lvl="1" indent="-306903" algn="just" defTabSz="1219140">
              <a:buFont typeface="Arial" charset="0"/>
              <a:buChar char="•"/>
              <a:defRPr/>
            </a:pPr>
            <a:r>
              <a:rPr lang="en-US" sz="1867" dirty="0">
                <a:solidFill>
                  <a:srgbClr val="001135"/>
                </a:solidFill>
                <a:latin typeface="Nokia Pure Text"/>
              </a:rPr>
              <a:t>Auto Scaling</a:t>
            </a:r>
          </a:p>
        </p:txBody>
      </p:sp>
    </p:spTree>
    <p:extLst>
      <p:ext uri="{BB962C8B-B14F-4D97-AF65-F5344CB8AC3E}">
        <p14:creationId xmlns:p14="http://schemas.microsoft.com/office/powerpoint/2010/main" val="29525161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9" name="Picture 8" descr="CPU Utilization">
            <a:extLst>
              <a:ext uri="{FF2B5EF4-FFF2-40B4-BE49-F238E27FC236}">
                <a16:creationId xmlns:a16="http://schemas.microsoft.com/office/drawing/2014/main" id="{145705D5-3332-486C-AD35-52BFF1DE2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572" y="1689736"/>
            <a:ext cx="10204856" cy="3728264"/>
          </a:xfrm>
          <a:prstGeom prst="rect">
            <a:avLst/>
          </a:prstGeom>
        </p:spPr>
      </p:pic>
    </p:spTree>
    <p:extLst>
      <p:ext uri="{BB962C8B-B14F-4D97-AF65-F5344CB8AC3E}">
        <p14:creationId xmlns:p14="http://schemas.microsoft.com/office/powerpoint/2010/main" val="2057246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4" name="Picture 3" descr="Text&#10;&#10;Description automatically generated">
            <a:extLst>
              <a:ext uri="{FF2B5EF4-FFF2-40B4-BE49-F238E27FC236}">
                <a16:creationId xmlns:a16="http://schemas.microsoft.com/office/drawing/2014/main" id="{0F6F1AE2-2425-498A-BFF2-FF34EC3C8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385" y="1833670"/>
            <a:ext cx="10533231" cy="3449140"/>
          </a:xfrm>
          <a:prstGeom prst="rect">
            <a:avLst/>
          </a:prstGeom>
        </p:spPr>
      </p:pic>
    </p:spTree>
    <p:extLst>
      <p:ext uri="{BB962C8B-B14F-4D97-AF65-F5344CB8AC3E}">
        <p14:creationId xmlns:p14="http://schemas.microsoft.com/office/powerpoint/2010/main" val="33542075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7" name="Picture 6" descr="Chart&#10;&#10;Description automatically generated">
            <a:extLst>
              <a:ext uri="{FF2B5EF4-FFF2-40B4-BE49-F238E27FC236}">
                <a16:creationId xmlns:a16="http://schemas.microsoft.com/office/drawing/2014/main" id="{ADFF440B-038F-40AE-9B1B-F3851E543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75" y="1883621"/>
            <a:ext cx="10415651" cy="3399632"/>
          </a:xfrm>
          <a:prstGeom prst="rect">
            <a:avLst/>
          </a:prstGeom>
        </p:spPr>
      </p:pic>
    </p:spTree>
    <p:extLst>
      <p:ext uri="{BB962C8B-B14F-4D97-AF65-F5344CB8AC3E}">
        <p14:creationId xmlns:p14="http://schemas.microsoft.com/office/powerpoint/2010/main" val="39058557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4" name="Picture 3" descr="A picture containing text, monitor, indoor, screen&#10;&#10;Description automatically generated">
            <a:extLst>
              <a:ext uri="{FF2B5EF4-FFF2-40B4-BE49-F238E27FC236}">
                <a16:creationId xmlns:a16="http://schemas.microsoft.com/office/drawing/2014/main" id="{AEE1ADF6-3ABC-4C7D-B1B4-0EE69AFF3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96" y="1898813"/>
            <a:ext cx="10182409" cy="3315464"/>
          </a:xfrm>
          <a:prstGeom prst="rect">
            <a:avLst/>
          </a:prstGeom>
        </p:spPr>
      </p:pic>
    </p:spTree>
    <p:extLst>
      <p:ext uri="{BB962C8B-B14F-4D97-AF65-F5344CB8AC3E}">
        <p14:creationId xmlns:p14="http://schemas.microsoft.com/office/powerpoint/2010/main" val="3267269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7" name="Picture 6" descr="Chart&#10;&#10;Description automatically generated">
            <a:extLst>
              <a:ext uri="{FF2B5EF4-FFF2-40B4-BE49-F238E27FC236}">
                <a16:creationId xmlns:a16="http://schemas.microsoft.com/office/drawing/2014/main" id="{753B2036-F184-42B2-B5D1-C4DAE28AC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64" y="1958404"/>
            <a:ext cx="10266672" cy="3305257"/>
          </a:xfrm>
          <a:prstGeom prst="rect">
            <a:avLst/>
          </a:prstGeom>
        </p:spPr>
      </p:pic>
    </p:spTree>
    <p:extLst>
      <p:ext uri="{BB962C8B-B14F-4D97-AF65-F5344CB8AC3E}">
        <p14:creationId xmlns:p14="http://schemas.microsoft.com/office/powerpoint/2010/main" val="39859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4" name="Picture 3" descr="Chart&#10;&#10;Description automatically generated">
            <a:extLst>
              <a:ext uri="{FF2B5EF4-FFF2-40B4-BE49-F238E27FC236}">
                <a16:creationId xmlns:a16="http://schemas.microsoft.com/office/drawing/2014/main" id="{453FA8E2-57B0-492D-AF4C-7EC8F80B4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004" y="2040451"/>
            <a:ext cx="10313993" cy="3377549"/>
          </a:xfrm>
          <a:prstGeom prst="rect">
            <a:avLst/>
          </a:prstGeom>
        </p:spPr>
      </p:pic>
    </p:spTree>
    <p:extLst>
      <p:ext uri="{BB962C8B-B14F-4D97-AF65-F5344CB8AC3E}">
        <p14:creationId xmlns:p14="http://schemas.microsoft.com/office/powerpoint/2010/main" val="748797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7" name="Picture 6" descr="Chart, line chart&#10;&#10;Description automatically generated">
            <a:extLst>
              <a:ext uri="{FF2B5EF4-FFF2-40B4-BE49-F238E27FC236}">
                <a16:creationId xmlns:a16="http://schemas.microsoft.com/office/drawing/2014/main" id="{FCB8D3C1-3F50-4FDF-B3F3-FF10226DB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639" y="1945707"/>
            <a:ext cx="10162723" cy="3294509"/>
          </a:xfrm>
          <a:prstGeom prst="rect">
            <a:avLst/>
          </a:prstGeom>
        </p:spPr>
      </p:pic>
    </p:spTree>
    <p:extLst>
      <p:ext uri="{BB962C8B-B14F-4D97-AF65-F5344CB8AC3E}">
        <p14:creationId xmlns:p14="http://schemas.microsoft.com/office/powerpoint/2010/main" val="1178977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4" name="Picture 3" descr="Chart&#10;&#10;Description automatically generated">
            <a:extLst>
              <a:ext uri="{FF2B5EF4-FFF2-40B4-BE49-F238E27FC236}">
                <a16:creationId xmlns:a16="http://schemas.microsoft.com/office/drawing/2014/main" id="{F2EC8904-E32F-4A8D-9557-E25F8E658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5" y="1940155"/>
            <a:ext cx="10497811" cy="3384163"/>
          </a:xfrm>
          <a:prstGeom prst="rect">
            <a:avLst/>
          </a:prstGeom>
        </p:spPr>
      </p:pic>
    </p:spTree>
    <p:extLst>
      <p:ext uri="{BB962C8B-B14F-4D97-AF65-F5344CB8AC3E}">
        <p14:creationId xmlns:p14="http://schemas.microsoft.com/office/powerpoint/2010/main" val="3176738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7A5F649-B6E7-4946-9DC8-07AE08154D44}"/>
              </a:ext>
            </a:extLst>
          </p:cNvPr>
          <p:cNvSpPr>
            <a:spLocks noGrp="1"/>
          </p:cNvSpPr>
          <p:nvPr>
            <p:ph type="body" sz="quarter" idx="11"/>
          </p:nvPr>
        </p:nvSpPr>
        <p:spPr/>
        <p:txBody>
          <a:bodyPr/>
          <a:lstStyle/>
          <a:p>
            <a:r>
              <a:rPr lang="en-US" dirty="0"/>
              <a:t>Sample Screenshots (contd..)</a:t>
            </a:r>
            <a:endParaRPr lang="en-CA" dirty="0"/>
          </a:p>
        </p:txBody>
      </p:sp>
      <p:sp>
        <p:nvSpPr>
          <p:cNvPr id="2" name="Content Placeholder 1">
            <a:extLst>
              <a:ext uri="{FF2B5EF4-FFF2-40B4-BE49-F238E27FC236}">
                <a16:creationId xmlns:a16="http://schemas.microsoft.com/office/drawing/2014/main" id="{26C0FBF9-6A9F-4AF2-9DED-29EB7F0CFFF8}"/>
              </a:ext>
            </a:extLst>
          </p:cNvPr>
          <p:cNvSpPr>
            <a:spLocks noGrp="1"/>
          </p:cNvSpPr>
          <p:nvPr>
            <p:ph type="body" sz="quarter" idx="12"/>
          </p:nvPr>
        </p:nvSpPr>
        <p:spPr/>
        <p:txBody>
          <a:bodyPr/>
          <a:lstStyle/>
          <a:p>
            <a:r>
              <a:rPr lang="en-US" dirty="0"/>
              <a:t>Nokia Policy Controller</a:t>
            </a:r>
            <a:endParaRPr lang="en-CA" dirty="0"/>
          </a:p>
        </p:txBody>
      </p:sp>
      <p:sp>
        <p:nvSpPr>
          <p:cNvPr id="6" name="Text Placeholder 5">
            <a:extLst>
              <a:ext uri="{FF2B5EF4-FFF2-40B4-BE49-F238E27FC236}">
                <a16:creationId xmlns:a16="http://schemas.microsoft.com/office/drawing/2014/main" id="{44066D62-C400-4805-8EEA-804B46C26241}"/>
              </a:ext>
            </a:extLst>
          </p:cNvPr>
          <p:cNvSpPr>
            <a:spLocks noGrp="1"/>
          </p:cNvSpPr>
          <p:nvPr>
            <p:ph type="body" sz="quarter" idx="13"/>
          </p:nvPr>
        </p:nvSpPr>
        <p:spPr/>
        <p:txBody>
          <a:bodyPr/>
          <a:lstStyle/>
          <a:p>
            <a:r>
              <a:rPr lang="en-US" dirty="0"/>
              <a:t> </a:t>
            </a:r>
            <a:endParaRPr lang="en-IN" dirty="0"/>
          </a:p>
        </p:txBody>
      </p:sp>
      <p:pic>
        <p:nvPicPr>
          <p:cNvPr id="7" name="Picture 6" descr="Chart&#10;&#10;Description automatically generated">
            <a:extLst>
              <a:ext uri="{FF2B5EF4-FFF2-40B4-BE49-F238E27FC236}">
                <a16:creationId xmlns:a16="http://schemas.microsoft.com/office/drawing/2014/main" id="{4FCD2745-3F34-4914-B67C-C69D3F38F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346" y="1921281"/>
            <a:ext cx="10427309" cy="3414657"/>
          </a:xfrm>
          <a:prstGeom prst="rect">
            <a:avLst/>
          </a:prstGeom>
        </p:spPr>
      </p:pic>
    </p:spTree>
    <p:extLst>
      <p:ext uri="{BB962C8B-B14F-4D97-AF65-F5344CB8AC3E}">
        <p14:creationId xmlns:p14="http://schemas.microsoft.com/office/powerpoint/2010/main" val="19427368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646331"/>
          </a:xfrm>
          <a:prstGeom prst="rect">
            <a:avLst/>
          </a:prstGeom>
          <a:noFill/>
        </p:spPr>
        <p:txBody>
          <a:bodyPr wrap="square" rtlCol="0">
            <a:spAutoFit/>
          </a:bodyPr>
          <a:lstStyle/>
          <a:p>
            <a:r>
              <a:rPr lang="en-US" sz="3600">
                <a:solidFill>
                  <a:schemeClr val="bg1"/>
                </a:solidFill>
              </a:rPr>
              <a:t>NPC Deployment Pre-Requisites :</a:t>
            </a:r>
            <a:endParaRPr lang="en-IN" sz="3600">
              <a:solidFill>
                <a:schemeClr val="bg1"/>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30629" y="1108146"/>
            <a:ext cx="11504572" cy="3693319"/>
          </a:xfrm>
          <a:prstGeom prst="rect">
            <a:avLst/>
          </a:prstGeom>
          <a:noFill/>
        </p:spPr>
        <p:txBody>
          <a:bodyPr wrap="square" rtlCol="0">
            <a:spAutoFit/>
          </a:bodyPr>
          <a:lstStyle/>
          <a:p>
            <a:r>
              <a:rPr lang="en-IN" dirty="0">
                <a:solidFill>
                  <a:schemeClr val="bg1"/>
                </a:solidFill>
              </a:rPr>
              <a:t>1. CIQ – containing the IP information/allocation subnets, flavour, vCPU, </a:t>
            </a:r>
            <a:r>
              <a:rPr lang="en-IN" dirty="0" err="1">
                <a:solidFill>
                  <a:schemeClr val="bg1"/>
                </a:solidFill>
              </a:rPr>
              <a:t>vRAM</a:t>
            </a:r>
            <a:r>
              <a:rPr lang="en-IN" dirty="0">
                <a:solidFill>
                  <a:schemeClr val="bg1"/>
                </a:solidFill>
              </a:rPr>
              <a:t>, </a:t>
            </a:r>
            <a:r>
              <a:rPr lang="en-IN" dirty="0" err="1">
                <a:solidFill>
                  <a:schemeClr val="bg1"/>
                </a:solidFill>
              </a:rPr>
              <a:t>vDISK</a:t>
            </a:r>
            <a:r>
              <a:rPr lang="en-IN" dirty="0">
                <a:solidFill>
                  <a:schemeClr val="bg1"/>
                </a:solidFill>
              </a:rPr>
              <a:t>, cinder information, custom system      preference 	</a:t>
            </a:r>
          </a:p>
          <a:p>
            <a:r>
              <a:rPr lang="en-IN" dirty="0">
                <a:solidFill>
                  <a:schemeClr val="bg1"/>
                </a:solidFill>
              </a:rPr>
              <a:t>2. Site LLD </a:t>
            </a:r>
          </a:p>
          <a:p>
            <a:r>
              <a:rPr lang="en-IN" dirty="0">
                <a:solidFill>
                  <a:schemeClr val="bg1"/>
                </a:solidFill>
              </a:rPr>
              <a:t>3. CBIS/OpenStack GUI Access with Project User.</a:t>
            </a:r>
          </a:p>
          <a:p>
            <a:r>
              <a:rPr lang="en-IN" dirty="0">
                <a:solidFill>
                  <a:schemeClr val="bg1"/>
                </a:solidFill>
              </a:rPr>
              <a:t>4.    CBAM admin access to create </a:t>
            </a:r>
            <a:r>
              <a:rPr lang="en-IN" dirty="0" err="1">
                <a:solidFill>
                  <a:schemeClr val="bg1"/>
                </a:solidFill>
              </a:rPr>
              <a:t>spsclient</a:t>
            </a:r>
            <a:r>
              <a:rPr lang="en-IN" dirty="0">
                <a:solidFill>
                  <a:schemeClr val="bg1"/>
                </a:solidFill>
              </a:rPr>
              <a:t> user and extract secret key</a:t>
            </a:r>
          </a:p>
          <a:p>
            <a:pPr marL="342900" indent="-342900">
              <a:buAutoNum type="arabicPeriod" startAt="5"/>
            </a:pPr>
            <a:r>
              <a:rPr lang="en-IN" dirty="0">
                <a:solidFill>
                  <a:schemeClr val="bg1"/>
                </a:solidFill>
              </a:rPr>
              <a:t>Nokia CA Certificate of CBIS/OpenStack should be available locally. </a:t>
            </a:r>
          </a:p>
          <a:p>
            <a:pPr marL="342900" indent="-342900">
              <a:buAutoNum type="arabicPeriod" startAt="5"/>
            </a:pPr>
            <a:r>
              <a:rPr lang="en-IN" dirty="0">
                <a:solidFill>
                  <a:schemeClr val="bg1"/>
                </a:solidFill>
              </a:rPr>
              <a:t> Network creation </a:t>
            </a:r>
          </a:p>
          <a:p>
            <a:r>
              <a:rPr lang="en-IN" dirty="0">
                <a:solidFill>
                  <a:schemeClr val="bg1"/>
                </a:solidFill>
              </a:rPr>
              <a:t>7.	</a:t>
            </a:r>
            <a:r>
              <a:rPr lang="en-IN" dirty="0" err="1">
                <a:solidFill>
                  <a:schemeClr val="bg1"/>
                </a:solidFill>
              </a:rPr>
              <a:t>Flavor</a:t>
            </a:r>
            <a:r>
              <a:rPr lang="en-IN" dirty="0">
                <a:solidFill>
                  <a:schemeClr val="bg1"/>
                </a:solidFill>
              </a:rPr>
              <a:t> Creation as per NPC Dimensioning which will be configured in JSON file &amp; required for allocating the resources. </a:t>
            </a:r>
          </a:p>
          <a:p>
            <a:r>
              <a:rPr lang="en-IN" dirty="0">
                <a:solidFill>
                  <a:schemeClr val="bg1"/>
                </a:solidFill>
              </a:rPr>
              <a:t>8.	Verification of the resources allotted to CBIS/OpenStack Project User for NPC deployment for Number of VM Instances, </a:t>
            </a:r>
            <a:r>
              <a:rPr lang="en-IN" dirty="0" err="1">
                <a:solidFill>
                  <a:schemeClr val="bg1"/>
                </a:solidFill>
              </a:rPr>
              <a:t>vRAM</a:t>
            </a:r>
            <a:r>
              <a:rPr lang="en-IN" dirty="0">
                <a:solidFill>
                  <a:schemeClr val="bg1"/>
                </a:solidFill>
              </a:rPr>
              <a:t>, vCPU, </a:t>
            </a:r>
            <a:r>
              <a:rPr lang="en-IN" dirty="0" err="1">
                <a:solidFill>
                  <a:schemeClr val="bg1"/>
                </a:solidFill>
              </a:rPr>
              <a:t>vDISK</a:t>
            </a:r>
            <a:r>
              <a:rPr lang="en-IN" dirty="0">
                <a:solidFill>
                  <a:schemeClr val="bg1"/>
                </a:solidFill>
              </a:rPr>
              <a:t> &amp; Storage Volume .</a:t>
            </a:r>
          </a:p>
          <a:p>
            <a:r>
              <a:rPr lang="en-IN" dirty="0">
                <a:solidFill>
                  <a:schemeClr val="bg1"/>
                </a:solidFill>
              </a:rPr>
              <a:t>9.     Computes availability across different zones (Confirmation from cloud team that sufficient computes are available in  Cloud Environment for NPC installation)</a:t>
            </a:r>
          </a:p>
        </p:txBody>
      </p:sp>
    </p:spTree>
    <p:extLst>
      <p:ext uri="{BB962C8B-B14F-4D97-AF65-F5344CB8AC3E}">
        <p14:creationId xmlns:p14="http://schemas.microsoft.com/office/powerpoint/2010/main" val="134567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800" y="726142"/>
            <a:ext cx="5416384" cy="5504329"/>
          </a:xfrm>
          <a:solidFill>
            <a:schemeClr val="bg1">
              <a:alpha val="80000"/>
            </a:schemeClr>
          </a:solidFill>
        </p:spPr>
        <p:txBody>
          <a:bodyPr vert="horz" lIns="240000" tIns="192000" rIns="0" bIns="0" rtlCol="0">
            <a:noAutofit/>
          </a:bodyPr>
          <a:lstStyle/>
          <a:p>
            <a:pPr>
              <a:spcAft>
                <a:spcPts val="1600"/>
              </a:spcAft>
            </a:pPr>
            <a:r>
              <a:rPr lang="en-US" sz="5333" dirty="0">
                <a:solidFill>
                  <a:schemeClr val="tx2"/>
                </a:solidFill>
                <a:latin typeface="Nokia Pure Headline Ultra Light" charset="0"/>
                <a:ea typeface="Nokia Pure Headline Ultra Light" charset="0"/>
                <a:cs typeface="Nokia Pure Headline Ultra Light" charset="0"/>
              </a:rPr>
              <a:t>Agenda</a:t>
            </a:r>
          </a:p>
          <a:p>
            <a:pPr marL="457189" indent="-457189" fontAlgn="t">
              <a:buFont typeface="+mj-lt"/>
              <a:buAutoNum type="arabicPeriod"/>
            </a:pPr>
            <a:r>
              <a:rPr lang="en-US" sz="2400" dirty="0">
                <a:solidFill>
                  <a:schemeClr val="tx2"/>
                </a:solidFill>
              </a:rPr>
              <a:t>Product overview &amp; main benefits</a:t>
            </a:r>
          </a:p>
          <a:p>
            <a:pPr marL="457189" indent="-457189" fontAlgn="t">
              <a:buFont typeface="+mj-lt"/>
              <a:buAutoNum type="arabicPeriod"/>
            </a:pPr>
            <a:r>
              <a:rPr lang="en-US" sz="2400" dirty="0">
                <a:solidFill>
                  <a:schemeClr val="tx2"/>
                </a:solidFill>
              </a:rPr>
              <a:t>Product functionalities</a:t>
            </a:r>
          </a:p>
          <a:p>
            <a:pPr marL="457189" indent="-457189" fontAlgn="t">
              <a:buFont typeface="+mj-lt"/>
              <a:buAutoNum type="arabicPeriod"/>
            </a:pPr>
            <a:r>
              <a:rPr lang="en-US" sz="2400" b="1" dirty="0">
                <a:solidFill>
                  <a:schemeClr val="tx2"/>
                </a:solidFill>
              </a:rPr>
              <a:t>Interfaces &amp; integration capabilities</a:t>
            </a:r>
            <a:endParaRPr lang="en-US" sz="2400" dirty="0">
              <a:solidFill>
                <a:schemeClr val="tx2"/>
              </a:solidFill>
            </a:endParaRPr>
          </a:p>
          <a:p>
            <a:pPr marL="457189" indent="-457189" fontAlgn="t">
              <a:buFont typeface="+mj-lt"/>
              <a:buAutoNum type="arabicPeriod"/>
            </a:pPr>
            <a:r>
              <a:rPr lang="en-US" sz="2400" dirty="0">
                <a:solidFill>
                  <a:schemeClr val="tx2"/>
                </a:solidFill>
              </a:rPr>
              <a:t>Policy Rules</a:t>
            </a:r>
          </a:p>
          <a:p>
            <a:pPr marL="457189" indent="-457189" fontAlgn="t">
              <a:buFont typeface="+mj-lt"/>
              <a:buAutoNum type="arabicPeriod"/>
            </a:pPr>
            <a:r>
              <a:rPr lang="en-US" sz="2400" dirty="0">
                <a:solidFill>
                  <a:schemeClr val="tx2"/>
                </a:solidFill>
              </a:rPr>
              <a:t>Main use cases</a:t>
            </a:r>
          </a:p>
          <a:p>
            <a:pPr marL="457189" indent="-457189" fontAlgn="t">
              <a:buFont typeface="+mj-lt"/>
              <a:buAutoNum type="arabicPeriod"/>
            </a:pPr>
            <a:r>
              <a:rPr lang="en-US" sz="2400" dirty="0">
                <a:solidFill>
                  <a:schemeClr val="tx2"/>
                </a:solidFill>
              </a:rPr>
              <a:t>Q&amp;A session</a:t>
            </a:r>
          </a:p>
        </p:txBody>
      </p:sp>
    </p:spTree>
    <p:extLst>
      <p:ext uri="{BB962C8B-B14F-4D97-AF65-F5344CB8AC3E}">
        <p14:creationId xmlns:p14="http://schemas.microsoft.com/office/powerpoint/2010/main" val="4117285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3691248" y="439123"/>
            <a:ext cx="7065818" cy="470000"/>
          </a:xfrm>
          <a:prstGeom prst="rect">
            <a:avLst/>
          </a:prstGeom>
          <a:noFill/>
        </p:spPr>
        <p:txBody>
          <a:bodyPr wrap="square" rtlCol="0">
            <a:spAutoFit/>
          </a:bodyPr>
          <a:lstStyle/>
          <a:p>
            <a:pPr>
              <a:lnSpc>
                <a:spcPct val="107000"/>
              </a:lnSpc>
              <a:spcBef>
                <a:spcPts val="200"/>
              </a:spcBef>
            </a:pPr>
            <a:r>
              <a:rPr lang="en-IN" sz="24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Cloud Terminology Overview</a:t>
            </a: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30629" y="1246645"/>
            <a:ext cx="11504572" cy="3416320"/>
          </a:xfrm>
          <a:prstGeom prst="rect">
            <a:avLst/>
          </a:prstGeom>
          <a:noFill/>
        </p:spPr>
        <p:txBody>
          <a:bodyPr wrap="square" rtlCol="0">
            <a:spAutoFit/>
          </a:bodyPr>
          <a:lstStyle/>
          <a:p>
            <a:r>
              <a:rPr lang="en-IN">
                <a:solidFill>
                  <a:schemeClr val="bg1"/>
                </a:solidFill>
              </a:rPr>
              <a:t>1. CIQ – containing the IP information/allocation subnets, flavour, vCPU, </a:t>
            </a:r>
            <a:r>
              <a:rPr lang="en-IN" err="1">
                <a:solidFill>
                  <a:schemeClr val="bg1"/>
                </a:solidFill>
              </a:rPr>
              <a:t>vRAM</a:t>
            </a:r>
            <a:r>
              <a:rPr lang="en-IN">
                <a:solidFill>
                  <a:schemeClr val="bg1"/>
                </a:solidFill>
              </a:rPr>
              <a:t>, </a:t>
            </a:r>
            <a:r>
              <a:rPr lang="en-IN" err="1">
                <a:solidFill>
                  <a:schemeClr val="bg1"/>
                </a:solidFill>
              </a:rPr>
              <a:t>vDISK</a:t>
            </a:r>
            <a:r>
              <a:rPr lang="en-IN">
                <a:solidFill>
                  <a:schemeClr val="bg1"/>
                </a:solidFill>
              </a:rPr>
              <a:t>, cinder information, custom system      preference 	</a:t>
            </a:r>
          </a:p>
          <a:p>
            <a:r>
              <a:rPr lang="en-IN">
                <a:solidFill>
                  <a:schemeClr val="bg1"/>
                </a:solidFill>
              </a:rPr>
              <a:t>2. Site LLD </a:t>
            </a:r>
          </a:p>
          <a:p>
            <a:r>
              <a:rPr lang="en-IN">
                <a:solidFill>
                  <a:schemeClr val="bg1"/>
                </a:solidFill>
              </a:rPr>
              <a:t>3. CBIS/OpenStack GUI Access with Project User.</a:t>
            </a:r>
          </a:p>
          <a:p>
            <a:r>
              <a:rPr lang="en-IN">
                <a:solidFill>
                  <a:schemeClr val="bg1"/>
                </a:solidFill>
              </a:rPr>
              <a:t>4.      CBAM admin access to create </a:t>
            </a:r>
            <a:r>
              <a:rPr lang="en-IN" err="1">
                <a:solidFill>
                  <a:schemeClr val="bg1"/>
                </a:solidFill>
              </a:rPr>
              <a:t>spsclient</a:t>
            </a:r>
            <a:r>
              <a:rPr lang="en-IN">
                <a:solidFill>
                  <a:schemeClr val="bg1"/>
                </a:solidFill>
              </a:rPr>
              <a:t> user and extract secret key5.	Nokia CA Certificate of CBIS/OpenStack should be available locally. </a:t>
            </a:r>
          </a:p>
          <a:p>
            <a:r>
              <a:rPr lang="en-IN">
                <a:solidFill>
                  <a:schemeClr val="bg1"/>
                </a:solidFill>
              </a:rPr>
              <a:t>6.	</a:t>
            </a:r>
            <a:r>
              <a:rPr lang="en-IN" err="1">
                <a:solidFill>
                  <a:schemeClr val="bg1"/>
                </a:solidFill>
              </a:rPr>
              <a:t>Flavor</a:t>
            </a:r>
            <a:r>
              <a:rPr lang="en-IN">
                <a:solidFill>
                  <a:schemeClr val="bg1"/>
                </a:solidFill>
              </a:rPr>
              <a:t> Creation as per NPC Dimensioning which will be configured in JSON file &amp; required for allocating the resources. </a:t>
            </a:r>
          </a:p>
          <a:p>
            <a:r>
              <a:rPr lang="en-IN">
                <a:solidFill>
                  <a:schemeClr val="bg1"/>
                </a:solidFill>
              </a:rPr>
              <a:t>7.	Verification of the resources allotted to CBIS/OpenStack Project User for NPC deployment for Number of VM Instances, </a:t>
            </a:r>
            <a:r>
              <a:rPr lang="en-IN" err="1">
                <a:solidFill>
                  <a:schemeClr val="bg1"/>
                </a:solidFill>
              </a:rPr>
              <a:t>vRAM</a:t>
            </a:r>
            <a:r>
              <a:rPr lang="en-IN">
                <a:solidFill>
                  <a:schemeClr val="bg1"/>
                </a:solidFill>
              </a:rPr>
              <a:t>, vCPU, </a:t>
            </a:r>
            <a:r>
              <a:rPr lang="en-IN" err="1">
                <a:solidFill>
                  <a:schemeClr val="bg1"/>
                </a:solidFill>
              </a:rPr>
              <a:t>vDISK</a:t>
            </a:r>
            <a:r>
              <a:rPr lang="en-IN">
                <a:solidFill>
                  <a:schemeClr val="bg1"/>
                </a:solidFill>
              </a:rPr>
              <a:t> &amp; Storage Volume (for Cinder Volume).</a:t>
            </a:r>
          </a:p>
          <a:p>
            <a:r>
              <a:rPr lang="en-IN">
                <a:solidFill>
                  <a:schemeClr val="bg1"/>
                </a:solidFill>
              </a:rPr>
              <a:t>8.     Computes availability across different zones (Confirmation from cloud team that sufficient computes are available in Cloud Environment for NPC installation)</a:t>
            </a:r>
          </a:p>
        </p:txBody>
      </p:sp>
      <p:pic>
        <p:nvPicPr>
          <p:cNvPr id="3" name="Picture 2">
            <a:extLst>
              <a:ext uri="{FF2B5EF4-FFF2-40B4-BE49-F238E27FC236}">
                <a16:creationId xmlns:a16="http://schemas.microsoft.com/office/drawing/2014/main" id="{7BBB693D-DB43-4A2D-A12D-2F5783BD62C7}"/>
              </a:ext>
            </a:extLst>
          </p:cNvPr>
          <p:cNvPicPr>
            <a:picLocks noChangeAspect="1"/>
          </p:cNvPicPr>
          <p:nvPr/>
        </p:nvPicPr>
        <p:blipFill>
          <a:blip r:embed="rId3"/>
          <a:stretch>
            <a:fillRect/>
          </a:stretch>
        </p:blipFill>
        <p:spPr>
          <a:xfrm>
            <a:off x="130630" y="1294658"/>
            <a:ext cx="11930742" cy="5462402"/>
          </a:xfrm>
          <a:prstGeom prst="rect">
            <a:avLst/>
          </a:prstGeom>
        </p:spPr>
      </p:pic>
    </p:spTree>
    <p:extLst>
      <p:ext uri="{BB962C8B-B14F-4D97-AF65-F5344CB8AC3E}">
        <p14:creationId xmlns:p14="http://schemas.microsoft.com/office/powerpoint/2010/main" val="1645826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646331"/>
          </a:xfrm>
          <a:prstGeom prst="rect">
            <a:avLst/>
          </a:prstGeom>
          <a:noFill/>
        </p:spPr>
        <p:txBody>
          <a:bodyPr wrap="square" rtlCol="0">
            <a:spAutoFit/>
          </a:bodyPr>
          <a:lstStyle/>
          <a:p>
            <a:r>
              <a:rPr lang="en-US" sz="3600">
                <a:solidFill>
                  <a:schemeClr val="bg1"/>
                </a:solidFill>
              </a:rPr>
              <a:t>NPC Deployment Preparation:</a:t>
            </a:r>
            <a:endParaRPr lang="en-IN" sz="3600">
              <a:solidFill>
                <a:schemeClr val="bg1"/>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30629" y="1615976"/>
            <a:ext cx="11504572" cy="2677656"/>
          </a:xfrm>
          <a:prstGeom prst="rect">
            <a:avLst/>
          </a:prstGeom>
          <a:noFill/>
        </p:spPr>
        <p:txBody>
          <a:bodyPr wrap="square" rtlCol="0">
            <a:spAutoFit/>
          </a:bodyPr>
          <a:lstStyle/>
          <a:p>
            <a:r>
              <a:rPr lang="en-IN" sz="2800">
                <a:solidFill>
                  <a:schemeClr val="bg1"/>
                </a:solidFill>
              </a:rPr>
              <a:t>1.   Cloud Setup Readiness for NPC Instantiation</a:t>
            </a:r>
          </a:p>
          <a:p>
            <a:r>
              <a:rPr lang="en-IN" sz="2800">
                <a:solidFill>
                  <a:schemeClr val="bg1"/>
                </a:solidFill>
              </a:rPr>
              <a:t>2.    Download Images</a:t>
            </a:r>
          </a:p>
          <a:p>
            <a:r>
              <a:rPr lang="en-IN" sz="2800">
                <a:solidFill>
                  <a:schemeClr val="bg1"/>
                </a:solidFill>
              </a:rPr>
              <a:t>3. 	  Upload Images</a:t>
            </a:r>
          </a:p>
          <a:p>
            <a:r>
              <a:rPr lang="en-IN" sz="2800">
                <a:solidFill>
                  <a:schemeClr val="bg1"/>
                </a:solidFill>
              </a:rPr>
              <a:t>4.	  Network Creation</a:t>
            </a:r>
          </a:p>
          <a:p>
            <a:r>
              <a:rPr lang="en-IN" sz="2800">
                <a:solidFill>
                  <a:schemeClr val="bg1"/>
                </a:solidFill>
              </a:rPr>
              <a:t>5.    </a:t>
            </a:r>
            <a:r>
              <a:rPr lang="en-IN" sz="2800" err="1">
                <a:solidFill>
                  <a:schemeClr val="bg1"/>
                </a:solidFill>
              </a:rPr>
              <a:t>Flavor</a:t>
            </a:r>
            <a:r>
              <a:rPr lang="en-IN" sz="2800">
                <a:solidFill>
                  <a:schemeClr val="bg1"/>
                </a:solidFill>
              </a:rPr>
              <a:t> Creation</a:t>
            </a:r>
          </a:p>
          <a:p>
            <a:r>
              <a:rPr lang="en-IN" sz="2800">
                <a:solidFill>
                  <a:schemeClr val="bg1"/>
                </a:solidFill>
              </a:rPr>
              <a:t>6.    JSON File Preparation</a:t>
            </a:r>
          </a:p>
        </p:txBody>
      </p:sp>
    </p:spTree>
    <p:extLst>
      <p:ext uri="{BB962C8B-B14F-4D97-AF65-F5344CB8AC3E}">
        <p14:creationId xmlns:p14="http://schemas.microsoft.com/office/powerpoint/2010/main" val="3496604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523220"/>
          </a:xfrm>
          <a:prstGeom prst="rect">
            <a:avLst/>
          </a:prstGeom>
          <a:noFill/>
        </p:spPr>
        <p:txBody>
          <a:bodyPr wrap="square" rtlCol="0">
            <a:spAutoFit/>
          </a:bodyPr>
          <a:lstStyle/>
          <a:p>
            <a:r>
              <a:rPr lang="en-US" sz="2800">
                <a:solidFill>
                  <a:schemeClr val="bg1"/>
                </a:solidFill>
              </a:rPr>
              <a:t>NPC Deployment Preparation cont..</a:t>
            </a:r>
            <a:endParaRPr lang="en-IN" sz="2800">
              <a:solidFill>
                <a:schemeClr val="bg1"/>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30629" y="1618285"/>
            <a:ext cx="11504572" cy="2673039"/>
          </a:xfrm>
          <a:prstGeom prst="rect">
            <a:avLst/>
          </a:prstGeom>
          <a:noFill/>
        </p:spPr>
        <p:txBody>
          <a:bodyPr wrap="square" rtlCol="0">
            <a:spAutoFit/>
          </a:bodyPr>
          <a:lstStyle/>
          <a:p>
            <a:pPr marL="514350" indent="-514350">
              <a:buAutoNum type="arabicPeriod"/>
            </a:pPr>
            <a:r>
              <a:rPr lang="en-IN" sz="2800">
                <a:solidFill>
                  <a:schemeClr val="bg1"/>
                </a:solidFill>
              </a:rPr>
              <a:t>Cloud Setup Readiness for NPC Instantiation:</a:t>
            </a:r>
          </a:p>
          <a:p>
            <a:pPr marL="514350" indent="-514350">
              <a:buAutoNum type="arabicPeriod"/>
            </a:pPr>
            <a:endParaRPr lang="en-IN" sz="2800">
              <a:solidFill>
                <a:schemeClr val="bg1"/>
              </a:solidFill>
            </a:endParaRPr>
          </a:p>
          <a:p>
            <a:pPr marL="342900" lvl="0" indent="-342900" algn="just" fontAlgn="base">
              <a:lnSpc>
                <a:spcPct val="107000"/>
              </a:lnSpc>
              <a:buFont typeface="Symbol" panose="05050102010706020507" pitchFamily="18" charset="2"/>
              <a:buChar char=""/>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Nokia CA Certificate </a:t>
            </a:r>
          </a:p>
          <a:p>
            <a:pPr marL="342900" lvl="0" indent="-342900" algn="just" fontAlgn="base">
              <a:lnSpc>
                <a:spcPct val="107000"/>
              </a:lnSpc>
              <a:buFont typeface="Symbol" panose="05050102010706020507" pitchFamily="18" charset="2"/>
              <a:buChar char=""/>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Make sure that External &amp; Internal Networks are already allocated to project &amp; sufficient IP are available for NPC Installation along with CBAM. </a:t>
            </a:r>
            <a:endPar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Font typeface="Symbol" panose="05050102010706020507" pitchFamily="18" charset="2"/>
              <a:buChar char=""/>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Images should be downloaded &amp; uploaded in Glance before starting respective </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Instantiation</a:t>
            </a: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IN" sz="2800">
              <a:solidFill>
                <a:schemeClr val="bg1"/>
              </a:solidFill>
            </a:endParaRPr>
          </a:p>
        </p:txBody>
      </p:sp>
    </p:spTree>
    <p:extLst>
      <p:ext uri="{BB962C8B-B14F-4D97-AF65-F5344CB8AC3E}">
        <p14:creationId xmlns:p14="http://schemas.microsoft.com/office/powerpoint/2010/main" val="9814480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69332"/>
          </a:xfrm>
          <a:prstGeom prst="rect">
            <a:avLst/>
          </a:prstGeom>
          <a:noFill/>
        </p:spPr>
        <p:txBody>
          <a:bodyPr wrap="square" rtlCol="0">
            <a:spAutoFit/>
          </a:bodyPr>
          <a:lstStyle/>
          <a:p>
            <a:r>
              <a:rPr lang="en-US">
                <a:solidFill>
                  <a:schemeClr val="bg1"/>
                </a:solidFill>
              </a:rPr>
              <a:t>NPC Deployment Preparation cont..</a:t>
            </a:r>
            <a:endParaRPr lang="en-IN">
              <a:solidFill>
                <a:schemeClr val="bg1"/>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294903" y="863600"/>
            <a:ext cx="11504572" cy="4524315"/>
          </a:xfrm>
          <a:prstGeom prst="rect">
            <a:avLst/>
          </a:prstGeom>
          <a:noFill/>
        </p:spPr>
        <p:txBody>
          <a:bodyPr wrap="square" rtlCol="0">
            <a:spAutoFit/>
          </a:bodyPr>
          <a:lstStyle/>
          <a:p>
            <a:r>
              <a:rPr lang="en-IN"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NPC </a:t>
            </a:r>
            <a:r>
              <a:rPr lang="en-IN"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Images and CSAR packages download : </a:t>
            </a:r>
            <a:endParaRPr lang="en-IN" sz="28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514350" indent="-514350">
              <a:buAutoNum type="arabicPeriod"/>
            </a:pPr>
            <a:endParaRPr lang="en-IN" sz="2400">
              <a:solidFill>
                <a:schemeClr val="bg1"/>
              </a:solidFill>
            </a:endParaRPr>
          </a:p>
          <a:p>
            <a:r>
              <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Images can be downloaded from below URLs:</a:t>
            </a:r>
            <a:endParaRPr lang="en-IN"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sz="2800">
              <a:solidFill>
                <a:schemeClr val="bg1"/>
              </a:solidFill>
            </a:endParaRPr>
          </a:p>
          <a:p>
            <a:r>
              <a:rPr lang="en-US" sz="1800" u="sng">
                <a:solidFill>
                  <a:srgbClr val="0000FF"/>
                </a:solidFill>
                <a:effectLst/>
                <a:highlight>
                  <a:srgbClr val="00FFFF"/>
                </a:highlight>
                <a:latin typeface="Times New Roman" panose="02020603050405020304" pitchFamily="18" charset="0"/>
                <a:ea typeface="Calibri" panose="020F0502020204030204" pitchFamily="34" charset="0"/>
                <a:cs typeface="Times New Roman" panose="02020603050405020304" pitchFamily="18" charset="0"/>
                <a:hlinkClick r:id="rId3"/>
              </a:rPr>
              <a:t>https://download-emea.support.nokia.com/cgi-bin/Download.pl</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a:solidFill>
                <a:schemeClr val="bg1"/>
              </a:solidFill>
            </a:endParaRPr>
          </a:p>
          <a:p>
            <a:r>
              <a:rPr lang="en-IN" sz="2400">
                <a:solidFill>
                  <a:schemeClr val="bg1"/>
                </a:solidFill>
              </a:rPr>
              <a:t>VNF generator: </a:t>
            </a:r>
          </a:p>
          <a:p>
            <a:endParaRPr lang="en-IN" sz="2800">
              <a:solidFill>
                <a:schemeClr val="bg1"/>
              </a:solidFill>
            </a:endParaRPr>
          </a:p>
          <a:p>
            <a:endParaRPr lang="en-IN" sz="2800">
              <a:solidFill>
                <a:schemeClr val="bg1"/>
              </a:solidFill>
            </a:endParaRPr>
          </a:p>
          <a:p>
            <a:r>
              <a:rPr lang="en-IN" sz="2400">
                <a:solidFill>
                  <a:schemeClr val="bg1"/>
                </a:solidFill>
              </a:rPr>
              <a:t>CSAR Packages:</a:t>
            </a:r>
          </a:p>
          <a:p>
            <a:endParaRPr lang="en-IN" sz="2800">
              <a:solidFill>
                <a:schemeClr val="bg1"/>
              </a:solidFill>
            </a:endParaRPr>
          </a:p>
        </p:txBody>
      </p:sp>
      <p:sp>
        <p:nvSpPr>
          <p:cNvPr id="2" name="Rectangle 2">
            <a:extLst>
              <a:ext uri="{FF2B5EF4-FFF2-40B4-BE49-F238E27FC236}">
                <a16:creationId xmlns:a16="http://schemas.microsoft.com/office/drawing/2014/main" id="{FEE10236-20D0-47EA-9D4A-26D196540ED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https://download-emea.support.nokia.com/cgi-bin/Download.pl</a:t>
            </a:r>
            <a:endParaRPr kumimoji="0" lang="en-US" altLang="en-US" sz="800" b="0" i="0" u="none" strike="noStrike" cap="none" normalizeH="0" baseline="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VNF Generator:</a:t>
            </a:r>
            <a:r>
              <a:rPr kumimoji="0" lang="en-US" altLang="en-US" sz="11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0E0A6A84-4038-43D5-87F6-6C63784F772A}"/>
              </a:ext>
            </a:extLst>
          </p:cNvPr>
          <p:cNvSpPr>
            <a:spLocks noChangeArrowheads="1"/>
          </p:cNvSpPr>
          <p:nvPr/>
        </p:nvSpPr>
        <p:spPr bwMode="auto">
          <a:xfrm>
            <a:off x="228600" y="660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ea typeface="Times New Roman" panose="02020603050405020304" pitchFamily="18" charset="0"/>
              </a:rPr>
              <a:t>CSAR Package: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49AD843D-73EA-49C2-8BD2-72855FDAF5F6}"/>
              </a:ext>
            </a:extLst>
          </p:cNvPr>
          <p:cNvPicPr/>
          <p:nvPr/>
        </p:nvPicPr>
        <p:blipFill rotWithShape="1">
          <a:blip r:embed="rId4"/>
          <a:srcRect t="19821" b="11711"/>
          <a:stretch/>
        </p:blipFill>
        <p:spPr bwMode="auto">
          <a:xfrm>
            <a:off x="228600" y="3890981"/>
            <a:ext cx="4325381" cy="311354"/>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711EA76A-AE6E-4433-9FB9-B0BBBC0C1743}"/>
              </a:ext>
            </a:extLst>
          </p:cNvPr>
          <p:cNvPicPr/>
          <p:nvPr/>
        </p:nvPicPr>
        <p:blipFill rotWithShape="1">
          <a:blip r:embed="rId5"/>
          <a:srcRect l="8370" t="24115" r="553" b="10638"/>
          <a:stretch/>
        </p:blipFill>
        <p:spPr bwMode="auto">
          <a:xfrm>
            <a:off x="294903" y="4843313"/>
            <a:ext cx="4259077" cy="4059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26669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BAB7EE4-1659-466B-8DF1-4843F04E9C79}"/>
              </a:ext>
            </a:extLst>
          </p:cNvPr>
          <p:cNvSpPr>
            <a:spLocks noGrp="1"/>
          </p:cNvSpPr>
          <p:nvPr>
            <p:ph type="body" sz="quarter" idx="10"/>
          </p:nvPr>
        </p:nvSpPr>
        <p:spPr>
          <a:xfrm>
            <a:off x="556799" y="1754460"/>
            <a:ext cx="11078400" cy="1162359"/>
          </a:xfrm>
        </p:spPr>
        <p:txBody>
          <a:bodyPr>
            <a:normAutofit/>
          </a:bodyPr>
          <a:lstStyle/>
          <a:p>
            <a:pPr>
              <a:lnSpc>
                <a:spcPct val="90000"/>
              </a:lnSpc>
              <a:spcBef>
                <a:spcPts val="0"/>
              </a:spcBef>
              <a:spcAft>
                <a:spcPts val="800"/>
              </a:spcAft>
            </a:pPr>
            <a:br>
              <a:rPr lang="en-US" sz="2800">
                <a:solidFill>
                  <a:schemeClr val="accent3"/>
                </a:solidFill>
                <a:latin typeface="+mn-lt"/>
              </a:rPr>
            </a:br>
            <a:r>
              <a:rPr lang="en-US" sz="2800">
                <a:solidFill>
                  <a:schemeClr val="accent3"/>
                </a:solidFill>
                <a:latin typeface="+mn-lt"/>
              </a:rPr>
              <a:t>	</a:t>
            </a:r>
            <a:endParaRPr lang="en-CA" sz="2800">
              <a:solidFill>
                <a:schemeClr val="accent3"/>
              </a:solidFill>
              <a:latin typeface="+mn-lt"/>
            </a:endParaRPr>
          </a:p>
        </p:txBody>
      </p:sp>
      <p:sp>
        <p:nvSpPr>
          <p:cNvPr id="2" name="Text Placeholder 1">
            <a:extLst>
              <a:ext uri="{FF2B5EF4-FFF2-40B4-BE49-F238E27FC236}">
                <a16:creationId xmlns:a16="http://schemas.microsoft.com/office/drawing/2014/main" id="{EFD5F6C8-F352-4933-B973-89E2206DEE3F}"/>
              </a:ext>
            </a:extLst>
          </p:cNvPr>
          <p:cNvSpPr>
            <a:spLocks noGrp="1"/>
          </p:cNvSpPr>
          <p:nvPr>
            <p:ph type="body" sz="quarter" idx="11"/>
          </p:nvPr>
        </p:nvSpPr>
        <p:spPr>
          <a:xfrm>
            <a:off x="348455" y="374399"/>
            <a:ext cx="11078400" cy="563149"/>
          </a:xfrm>
        </p:spPr>
        <p:txBody>
          <a:bodyPr>
            <a:noAutofit/>
          </a:bodyPr>
          <a:lstStyle/>
          <a:p>
            <a:r>
              <a:rPr lang="en-US" sz="3200">
                <a:latin typeface="Nokia Pure Headline" panose="020B0504040602060303" pitchFamily="34" charset="0"/>
              </a:rPr>
              <a:t>Images download source</a:t>
            </a:r>
          </a:p>
        </p:txBody>
      </p:sp>
      <p:sp>
        <p:nvSpPr>
          <p:cNvPr id="14" name="Text Placeholder 13">
            <a:extLst>
              <a:ext uri="{FF2B5EF4-FFF2-40B4-BE49-F238E27FC236}">
                <a16:creationId xmlns:a16="http://schemas.microsoft.com/office/drawing/2014/main" id="{AFC6A19D-2BB5-4A0B-868E-4B5FC6FC9751}"/>
              </a:ext>
            </a:extLst>
          </p:cNvPr>
          <p:cNvSpPr>
            <a:spLocks noGrp="1"/>
          </p:cNvSpPr>
          <p:nvPr>
            <p:ph type="body" sz="quarter" idx="12"/>
          </p:nvPr>
        </p:nvSpPr>
        <p:spPr>
          <a:xfrm>
            <a:off x="556799" y="3941182"/>
            <a:ext cx="10870056" cy="2246018"/>
          </a:xfrm>
        </p:spPr>
        <p:txBody>
          <a:bodyPr>
            <a:normAutofit/>
          </a:bodyPr>
          <a:lstStyle/>
          <a:p>
            <a:pPr marL="0" indent="0">
              <a:buNone/>
            </a:pPr>
            <a:r>
              <a:rPr lang="en-US" sz="2667">
                <a:solidFill>
                  <a:schemeClr val="accent3"/>
                </a:solidFill>
              </a:rPr>
              <a:t>VNF Images</a:t>
            </a:r>
          </a:p>
          <a:p>
            <a:r>
              <a:rPr lang="en-IN">
                <a:hlinkClick r:id="rId2" tooltip="https://customer.nokia.com/support/s/">
                  <a:extLst>
                    <a:ext uri="{A12FA001-AC4F-418D-AE19-62706E023703}">
                      <ahyp:hlinkClr xmlns:ahyp="http://schemas.microsoft.com/office/drawing/2018/hyperlinkcolor" val="tx"/>
                    </a:ext>
                  </a:extLst>
                </a:hlinkClick>
              </a:rPr>
              <a:t>https://customer.nokia.com/support/s/</a:t>
            </a:r>
            <a:endParaRPr lang="en-US"/>
          </a:p>
          <a:p>
            <a:pPr marL="0" indent="0">
              <a:buNone/>
            </a:pPr>
            <a:endParaRPr lang="en-US"/>
          </a:p>
        </p:txBody>
      </p:sp>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accent3"/>
                </a:solidFill>
              </a:rPr>
              <a:t>Maestro Images</a:t>
            </a:r>
          </a:p>
          <a:p>
            <a:r>
              <a:rPr lang="en-US" sz="2000">
                <a:solidFill>
                  <a:schemeClr val="tx2">
                    <a:lumMod val="60000"/>
                    <a:lumOff val="40000"/>
                  </a:schemeClr>
                </a:solidFill>
                <a:latin typeface="+mn-lt"/>
              </a:rPr>
              <a:t>https://repo3.cci.nokia.net/sps-generic-candidates/DevOps_images/</a:t>
            </a:r>
            <a:endParaRPr lang="en-US">
              <a:solidFill>
                <a:schemeClr val="tx2">
                  <a:lumMod val="60000"/>
                  <a:lumOff val="40000"/>
                </a:schemeClr>
              </a:solidFill>
            </a:endParaRPr>
          </a:p>
        </p:txBody>
      </p:sp>
    </p:spTree>
    <p:extLst>
      <p:ext uri="{BB962C8B-B14F-4D97-AF65-F5344CB8AC3E}">
        <p14:creationId xmlns:p14="http://schemas.microsoft.com/office/powerpoint/2010/main" val="1376014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38554"/>
          </a:xfrm>
          <a:prstGeom prst="rect">
            <a:avLst/>
          </a:prstGeom>
          <a:noFill/>
        </p:spPr>
        <p:txBody>
          <a:bodyPr wrap="square" rtlCol="0">
            <a:spAutoFit/>
          </a:bodyPr>
          <a:lstStyle/>
          <a:p>
            <a:r>
              <a:rPr lang="en-US" sz="1600"/>
              <a:t>NPC Deployment Preparation cont..</a:t>
            </a:r>
            <a:endParaRPr lang="en-IN" sz="1600"/>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294903" y="1140601"/>
            <a:ext cx="11504572" cy="3970318"/>
          </a:xfrm>
          <a:prstGeom prst="rect">
            <a:avLst/>
          </a:prstGeom>
          <a:noFill/>
        </p:spPr>
        <p:txBody>
          <a:bodyPr wrap="square" rtlCol="0">
            <a:spAutoFit/>
          </a:bodyPr>
          <a:lstStyle/>
          <a:p>
            <a:r>
              <a:rPr lang="en-IN" sz="2800" b="1">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a:p>
          <a:p>
            <a:r>
              <a:rPr lang="en-US" sz="2800">
                <a:latin typeface="Times New Roman" panose="02020603050405020304" pitchFamily="18" charset="0"/>
                <a:ea typeface="Calibri" panose="020F0502020204030204" pitchFamily="34" charset="0"/>
                <a:cs typeface="Times New Roman" panose="02020603050405020304" pitchFamily="18" charset="0"/>
              </a:rPr>
              <a:t>Images required for NPC and Maestro: </a:t>
            </a:r>
            <a:endParaRPr lang="en-IN" sz="2800">
              <a:effectLst/>
              <a:latin typeface="Calibri" panose="020F0502020204030204" pitchFamily="34" charset="0"/>
              <a:ea typeface="Calibri" panose="020F0502020204030204" pitchFamily="34" charset="0"/>
              <a:cs typeface="Times New Roman" panose="02020603050405020304" pitchFamily="18" charset="0"/>
            </a:endParaRPr>
          </a:p>
          <a:p>
            <a:endParaRPr lang="en-IN" sz="2800"/>
          </a:p>
          <a:p>
            <a:r>
              <a:rPr lang="en-IN" sz="2800"/>
              <a:t>    </a:t>
            </a:r>
          </a:p>
          <a:p>
            <a:endParaRPr lang="en-IN" sz="2800"/>
          </a:p>
          <a:p>
            <a:endParaRPr lang="en-IN" sz="2800"/>
          </a:p>
          <a:p>
            <a:endParaRPr lang="en-IN" sz="2800"/>
          </a:p>
          <a:p>
            <a:endParaRPr lang="en-IN" sz="2800"/>
          </a:p>
          <a:p>
            <a:endParaRPr lang="en-IN" sz="2800"/>
          </a:p>
        </p:txBody>
      </p:sp>
      <p:sp>
        <p:nvSpPr>
          <p:cNvPr id="3" name="Rectangle 3">
            <a:extLst>
              <a:ext uri="{FF2B5EF4-FFF2-40B4-BE49-F238E27FC236}">
                <a16:creationId xmlns:a16="http://schemas.microsoft.com/office/drawing/2014/main" id="{0E0A6A84-4038-43D5-87F6-6C63784F772A}"/>
              </a:ext>
            </a:extLst>
          </p:cNvPr>
          <p:cNvSpPr>
            <a:spLocks noChangeArrowheads="1"/>
          </p:cNvSpPr>
          <p:nvPr/>
        </p:nvSpPr>
        <p:spPr bwMode="auto">
          <a:xfrm>
            <a:off x="228600" y="660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ea typeface="Times New Roman" panose="02020603050405020304" pitchFamily="18" charset="0"/>
              </a:rPr>
              <a:t>CSAR Package: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0" name="Table 9">
            <a:extLst>
              <a:ext uri="{FF2B5EF4-FFF2-40B4-BE49-F238E27FC236}">
                <a16:creationId xmlns:a16="http://schemas.microsoft.com/office/drawing/2014/main" id="{813CE653-ECF9-429E-A513-47DDE3ED481D}"/>
              </a:ext>
            </a:extLst>
          </p:cNvPr>
          <p:cNvGraphicFramePr>
            <a:graphicFrameLocks noGrp="1"/>
          </p:cNvGraphicFramePr>
          <p:nvPr/>
        </p:nvGraphicFramePr>
        <p:xfrm>
          <a:off x="2006930" y="2644427"/>
          <a:ext cx="6911439" cy="2966923"/>
        </p:xfrm>
        <a:graphic>
          <a:graphicData uri="http://schemas.openxmlformats.org/drawingml/2006/table">
            <a:tbl>
              <a:tblPr/>
              <a:tblGrid>
                <a:gridCol w="6911439">
                  <a:extLst>
                    <a:ext uri="{9D8B030D-6E8A-4147-A177-3AD203B41FA5}">
                      <a16:colId xmlns:a16="http://schemas.microsoft.com/office/drawing/2014/main" val="1202732914"/>
                    </a:ext>
                  </a:extLst>
                </a:gridCol>
              </a:tblGrid>
              <a:tr h="282487">
                <a:tc>
                  <a:txBody>
                    <a:bodyPr/>
                    <a:lstStyle/>
                    <a:p>
                      <a:pPr algn="ctr" fontAlgn="ctr"/>
                      <a:r>
                        <a:rPr lang="en-IN" sz="1400" b="1" i="0" u="none" strike="noStrike">
                          <a:solidFill>
                            <a:schemeClr val="bg1"/>
                          </a:solidFill>
                          <a:effectLst/>
                          <a:latin typeface="Calibri" panose="020F0502020204030204" pitchFamily="34" charset="0"/>
                        </a:rPr>
                        <a:t>Images Name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886030656"/>
                  </a:ext>
                </a:extLst>
              </a:tr>
              <a:tr h="223703">
                <a:tc>
                  <a:txBody>
                    <a:bodyPr/>
                    <a:lstStyle/>
                    <a:p>
                      <a:pPr algn="ctr" fontAlgn="ctr"/>
                      <a:r>
                        <a:rPr lang="en-IN" sz="1100" b="0" i="0" u="none" strike="noStrike">
                          <a:solidFill>
                            <a:schemeClr val="tx1"/>
                          </a:solidFill>
                          <a:effectLst/>
                          <a:latin typeface="Calibri" panose="020F0502020204030204" pitchFamily="34" charset="0"/>
                        </a:rPr>
                        <a:t>AUXILIARY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8363447"/>
                  </a:ext>
                </a:extLst>
              </a:tr>
              <a:tr h="223703">
                <a:tc>
                  <a:txBody>
                    <a:bodyPr/>
                    <a:lstStyle/>
                    <a:p>
                      <a:pPr algn="ctr" fontAlgn="ctr"/>
                      <a:r>
                        <a:rPr lang="en-IN" sz="1100" b="0" i="0" u="none" strike="noStrike">
                          <a:solidFill>
                            <a:schemeClr val="tx1"/>
                          </a:solidFill>
                          <a:effectLst/>
                          <a:latin typeface="Calibri" panose="020F0502020204030204" pitchFamily="34" charset="0"/>
                        </a:rPr>
                        <a:t>CDR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861403"/>
                  </a:ext>
                </a:extLst>
              </a:tr>
              <a:tr h="223703">
                <a:tc>
                  <a:txBody>
                    <a:bodyPr/>
                    <a:lstStyle/>
                    <a:p>
                      <a:pPr algn="ctr" fontAlgn="ctr"/>
                      <a:r>
                        <a:rPr lang="en-IN" sz="1100" b="0" i="0" u="none" strike="noStrike">
                          <a:solidFill>
                            <a:schemeClr val="tx1"/>
                          </a:solidFill>
                          <a:effectLst/>
                          <a:latin typeface="Calibri" panose="020F0502020204030204" pitchFamily="34" charset="0"/>
                        </a:rPr>
                        <a:t>DATABASE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60435"/>
                  </a:ext>
                </a:extLst>
              </a:tr>
              <a:tr h="223703">
                <a:tc>
                  <a:txBody>
                    <a:bodyPr/>
                    <a:lstStyle/>
                    <a:p>
                      <a:pPr algn="ctr" fontAlgn="ctr"/>
                      <a:r>
                        <a:rPr lang="en-IN" sz="1100" b="0" i="0" u="none" strike="noStrike">
                          <a:solidFill>
                            <a:schemeClr val="tx1"/>
                          </a:solidFill>
                          <a:effectLst/>
                          <a:latin typeface="Calibri" panose="020F0502020204030204" pitchFamily="34" charset="0"/>
                        </a:rPr>
                        <a:t>SM_APP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270266"/>
                  </a:ext>
                </a:extLst>
              </a:tr>
              <a:tr h="223703">
                <a:tc>
                  <a:txBody>
                    <a:bodyPr/>
                    <a:lstStyle/>
                    <a:p>
                      <a:pPr algn="ctr" fontAlgn="ctr"/>
                      <a:r>
                        <a:rPr lang="en-IN" sz="1100" b="0" i="0" u="none" strike="noStrike">
                          <a:solidFill>
                            <a:schemeClr val="tx1"/>
                          </a:solidFill>
                          <a:effectLst/>
                          <a:latin typeface="Calibri" panose="020F0502020204030204" pitchFamily="34" charset="0"/>
                        </a:rPr>
                        <a:t>COMMON_SERVICES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516171"/>
                  </a:ext>
                </a:extLst>
              </a:tr>
              <a:tr h="223703">
                <a:tc>
                  <a:txBody>
                    <a:bodyPr/>
                    <a:lstStyle/>
                    <a:p>
                      <a:pPr algn="ctr" fontAlgn="ctr"/>
                      <a:r>
                        <a:rPr lang="en-IN" sz="1100" b="0" i="0" u="none" strike="noStrike">
                          <a:solidFill>
                            <a:schemeClr val="tx1"/>
                          </a:solidFill>
                          <a:effectLst/>
                          <a:latin typeface="Calibri" panose="020F0502020204030204" pitchFamily="34" charset="0"/>
                        </a:rPr>
                        <a:t>DIAMETER_IOH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412189"/>
                  </a:ext>
                </a:extLst>
              </a:tr>
              <a:tr h="223703">
                <a:tc>
                  <a:txBody>
                    <a:bodyPr/>
                    <a:lstStyle/>
                    <a:p>
                      <a:pPr algn="ctr" fontAlgn="ctr"/>
                      <a:r>
                        <a:rPr lang="en-IN" sz="1100" b="0" i="0" u="none" strike="noStrike">
                          <a:solidFill>
                            <a:schemeClr val="tx1"/>
                          </a:solidFill>
                          <a:effectLst/>
                          <a:latin typeface="Calibri" panose="020F0502020204030204" pitchFamily="34" charset="0"/>
                        </a:rPr>
                        <a:t>POLICY_CHARGING_APP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2623668"/>
                  </a:ext>
                </a:extLst>
              </a:tr>
              <a:tr h="223703">
                <a:tc>
                  <a:txBody>
                    <a:bodyPr/>
                    <a:lstStyle/>
                    <a:p>
                      <a:pPr algn="ctr" fontAlgn="ctr"/>
                      <a:r>
                        <a:rPr lang="en-IN" sz="1100" b="0" i="0" u="none" strike="noStrike">
                          <a:solidFill>
                            <a:schemeClr val="tx1"/>
                          </a:solidFill>
                          <a:effectLst/>
                          <a:latin typeface="Calibri" panose="020F0502020204030204" pitchFamily="34" charset="0"/>
                        </a:rPr>
                        <a:t>OAME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266703"/>
                  </a:ext>
                </a:extLst>
              </a:tr>
              <a:tr h="223703">
                <a:tc>
                  <a:txBody>
                    <a:bodyPr/>
                    <a:lstStyle/>
                    <a:p>
                      <a:pPr algn="ctr" fontAlgn="ctr"/>
                      <a:r>
                        <a:rPr lang="en-IN" sz="1100" b="0" i="0" u="none" strike="noStrike">
                          <a:solidFill>
                            <a:schemeClr val="tx1"/>
                          </a:solidFill>
                          <a:effectLst/>
                          <a:latin typeface="Calibri" panose="020F0502020204030204" pitchFamily="34" charset="0"/>
                        </a:rPr>
                        <a:t>LOADBALANCER_ME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5398146"/>
                  </a:ext>
                </a:extLst>
              </a:tr>
              <a:tr h="223703">
                <a:tc>
                  <a:txBody>
                    <a:bodyPr/>
                    <a:lstStyle/>
                    <a:p>
                      <a:pPr algn="ctr" fontAlgn="ctr"/>
                      <a:r>
                        <a:rPr lang="en-IN" sz="1100" b="0" i="0" u="none" strike="noStrike">
                          <a:solidFill>
                            <a:schemeClr val="tx1"/>
                          </a:solidFill>
                          <a:effectLst/>
                          <a:latin typeface="Calibri" panose="020F0502020204030204" pitchFamily="34" charset="0"/>
                        </a:rPr>
                        <a:t>LOADBALANCER_SMIG 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267588"/>
                  </a:ext>
                </a:extLst>
              </a:tr>
              <a:tr h="223703">
                <a:tc>
                  <a:txBody>
                    <a:bodyPr/>
                    <a:lstStyle/>
                    <a:p>
                      <a:pPr algn="ctr" fontAlgn="ctr"/>
                      <a:r>
                        <a:rPr lang="en-IN" sz="1100" b="0" i="0" u="none" strike="noStrike">
                          <a:solidFill>
                            <a:schemeClr val="tx1"/>
                          </a:solidFill>
                          <a:effectLst/>
                          <a:latin typeface="Calibri" panose="020F0502020204030204" pitchFamily="34" charset="0"/>
                        </a:rPr>
                        <a:t>Maestro-HOT-2102.0.0-R1-73.yaml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6481804"/>
                  </a:ext>
                </a:extLst>
              </a:tr>
              <a:tr h="223703">
                <a:tc>
                  <a:txBody>
                    <a:bodyPr/>
                    <a:lstStyle/>
                    <a:p>
                      <a:pPr algn="ctr" fontAlgn="ctr"/>
                      <a:r>
                        <a:rPr lang="en-IN" sz="1100" b="0" i="0" u="none" strike="noStrike">
                          <a:solidFill>
                            <a:schemeClr val="tx1"/>
                          </a:solidFill>
                          <a:effectLst/>
                          <a:latin typeface="Calibri" panose="020F0502020204030204" pitchFamily="34" charset="0"/>
                        </a:rPr>
                        <a:t>Maestro-2102.0.0-R1-73.qcow2</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953137"/>
                  </a:ext>
                </a:extLst>
              </a:tr>
            </a:tbl>
          </a:graphicData>
        </a:graphic>
      </p:graphicFrame>
    </p:spTree>
    <p:extLst>
      <p:ext uri="{BB962C8B-B14F-4D97-AF65-F5344CB8AC3E}">
        <p14:creationId xmlns:p14="http://schemas.microsoft.com/office/powerpoint/2010/main" val="190509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69332"/>
          </a:xfrm>
          <a:prstGeom prst="rect">
            <a:avLst/>
          </a:prstGeom>
          <a:noFill/>
        </p:spPr>
        <p:txBody>
          <a:bodyPr wrap="square" rtlCol="0">
            <a:spAutoFit/>
          </a:bodyPr>
          <a:lstStyle/>
          <a:p>
            <a:r>
              <a:rPr lang="en-US"/>
              <a:t>NPC Deployment Preparation cont..</a:t>
            </a:r>
            <a:endParaRPr lang="en-IN"/>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0" y="1003408"/>
            <a:ext cx="11462922" cy="6330516"/>
          </a:xfrm>
          <a:prstGeom prst="rect">
            <a:avLst/>
          </a:prstGeom>
          <a:noFill/>
        </p:spPr>
        <p:txBody>
          <a:bodyPr wrap="square" rtlCol="0">
            <a:spAutoFit/>
          </a:bodyPr>
          <a:lstStyle/>
          <a:p>
            <a:pPr lvl="0" algn="just">
              <a:lnSpc>
                <a:spcPct val="107000"/>
              </a:lnSpc>
              <a:spcBef>
                <a:spcPts val="200"/>
              </a:spcBef>
            </a:pP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a:latin typeface="Times New Roman" panose="02020603050405020304" pitchFamily="18" charset="0"/>
                <a:ea typeface="Times New Roman" panose="02020603050405020304" pitchFamily="18" charset="0"/>
                <a:cs typeface="Times New Roman" panose="02020603050405020304" pitchFamily="18" charset="0"/>
              </a:rPr>
              <a:t>Network creation</a:t>
            </a: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b="1">
              <a:effectLst/>
              <a:latin typeface="Calibri Light" panose="020F0302020204030204" pitchFamily="34" charset="0"/>
              <a:ea typeface="Times New Roman" panose="02020603050405020304" pitchFamily="18" charset="0"/>
              <a:cs typeface="Times New Roman" panose="02020603050405020304" pitchFamily="18" charset="0"/>
            </a:endParaRPr>
          </a:p>
          <a:p>
            <a:pPr marL="514350" indent="-514350">
              <a:buAutoNum type="arabicPeriod"/>
            </a:pPr>
            <a:endParaRPr lang="en-IN" sz="2800"/>
          </a:p>
          <a:p>
            <a:pPr algn="just" fontAlgn="base">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Use </a:t>
            </a:r>
            <a:r>
              <a:rPr lang="en-IN" sz="1800">
                <a:effectLst/>
                <a:latin typeface="Times New Roman" panose="02020603050405020304" pitchFamily="18" charset="0"/>
                <a:ea typeface="Calibri" panose="020F0502020204030204" pitchFamily="34" charset="0"/>
                <a:cs typeface="Times New Roman" panose="02020603050405020304" pitchFamily="18" charset="0"/>
              </a:rPr>
              <a:t>below mentioned command from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undercloud</a:t>
            </a:r>
            <a:r>
              <a:rPr lang="en-IN" sz="1800">
                <a:effectLst/>
                <a:latin typeface="Times New Roman" panose="02020603050405020304" pitchFamily="18" charset="0"/>
                <a:ea typeface="Calibri" panose="020F0502020204030204" pitchFamily="34" charset="0"/>
                <a:cs typeface="Times New Roman" panose="02020603050405020304" pitchFamily="18" charset="0"/>
              </a:rPr>
              <a:t> hypervisor in order to perform network and Subnet creation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lvl="0" algn="just" fontAlgn="base">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fontAlgn="base">
              <a:lnSpc>
                <a:spcPct val="107000"/>
              </a:lnSpc>
              <a:spcAft>
                <a:spcPts val="800"/>
              </a:spcAft>
            </a:pPr>
            <a:r>
              <a:rPr lang="en-IN" b="1">
                <a:latin typeface="Times New Roman" panose="02020603050405020304" pitchFamily="18" charset="0"/>
                <a:ea typeface="Calibri" panose="020F0502020204030204" pitchFamily="34" charset="0"/>
                <a:cs typeface="Times New Roman" panose="02020603050405020304" pitchFamily="18" charset="0"/>
              </a:rPr>
              <a:t>Command: </a:t>
            </a:r>
          </a:p>
          <a:p>
            <a:pPr indent="457200" algn="just" fontAlgn="base">
              <a:lnSpc>
                <a:spcPct val="107000"/>
              </a:lnSpc>
              <a:spcAft>
                <a:spcPts val="800"/>
              </a:spcAft>
            </a:pPr>
            <a:r>
              <a:rPr lang="en-IN" b="1">
                <a:latin typeface="Times New Roman" panose="02020603050405020304" pitchFamily="18" charset="0"/>
                <a:ea typeface="Calibri" panose="020F0502020204030204" pitchFamily="34" charset="0"/>
                <a:cs typeface="Times New Roman" panose="02020603050405020304" pitchFamily="18" charset="0"/>
              </a:rPr>
              <a:t>Network creation</a:t>
            </a:r>
          </a:p>
          <a:p>
            <a:pPr indent="457200" algn="just" fontAlgn="base">
              <a:lnSpc>
                <a:spcPct val="107000"/>
              </a:lnSpc>
              <a:spcAft>
                <a:spcPts val="80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neutron net-create G-5GSAKANSHI-VL1057-NPCData-ExtOAM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provider:network_type</a:t>
            </a:r>
            <a:r>
              <a:rPr lang="en-IN" sz="18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vlan</a:t>
            </a:r>
            <a:r>
              <a:rPr lang="en-IN" sz="180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provider:physical_network</a:t>
            </a:r>
            <a:r>
              <a:rPr lang="en-IN" sz="1800">
                <a:effectLst/>
                <a:latin typeface="Times New Roman" panose="02020603050405020304" pitchFamily="18" charset="0"/>
                <a:ea typeface="Calibri" panose="020F0502020204030204" pitchFamily="34" charset="0"/>
                <a:cs typeface="Times New Roman" panose="02020603050405020304" pitchFamily="18" charset="0"/>
              </a:rPr>
              <a:t> physnet0 --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provider:segmentation_id</a:t>
            </a:r>
            <a:r>
              <a:rPr lang="en-IN" sz="1800">
                <a:effectLst/>
                <a:latin typeface="Times New Roman" panose="02020603050405020304" pitchFamily="18" charset="0"/>
                <a:ea typeface="Calibri" panose="020F0502020204030204" pitchFamily="34" charset="0"/>
                <a:cs typeface="Times New Roman" panose="02020603050405020304" pitchFamily="18" charset="0"/>
              </a:rPr>
              <a:t> 1057</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fontAlgn="base">
              <a:lnSpc>
                <a:spcPct val="107000"/>
              </a:lnSpc>
              <a:spcAft>
                <a:spcPts val="800"/>
              </a:spcAft>
            </a:pPr>
            <a:r>
              <a:rPr lang="en-IN" b="1">
                <a:latin typeface="Times New Roman" panose="02020603050405020304" pitchFamily="18" charset="0"/>
                <a:ea typeface="Calibri" panose="020F0502020204030204" pitchFamily="34" charset="0"/>
                <a:cs typeface="Times New Roman" panose="02020603050405020304" pitchFamily="18" charset="0"/>
              </a:rPr>
              <a:t>Subnet creation</a:t>
            </a:r>
          </a:p>
          <a:p>
            <a:pPr lvl="0" algn="just">
              <a:lnSpc>
                <a:spcPct val="107000"/>
              </a:lnSpc>
              <a:spcAft>
                <a:spcPts val="80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  neutron subnet-create --name G-5GSAKANSHI-VL1057-NPCData-ExtOAM_Subnet --gateway 10.16.26.206 G-5GSAKANSHI-VL1057-NPCData-ExtOAM 10.16.26.192/28</a:t>
            </a:r>
          </a:p>
          <a:p>
            <a:pPr lvl="0" algn="just">
              <a:lnSpc>
                <a:spcPct val="107000"/>
              </a:lnSpc>
              <a:spcAft>
                <a:spcPts val="800"/>
              </a:spcAft>
            </a:pPr>
            <a:endParaRPr lang="en-IN">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 Use these two commands for all the networks mentioned in the IP sheet.</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IN" sz="2800"/>
          </a:p>
        </p:txBody>
      </p:sp>
    </p:spTree>
    <p:extLst>
      <p:ext uri="{BB962C8B-B14F-4D97-AF65-F5344CB8AC3E}">
        <p14:creationId xmlns:p14="http://schemas.microsoft.com/office/powerpoint/2010/main" val="3575750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69332"/>
          </a:xfrm>
          <a:prstGeom prst="rect">
            <a:avLst/>
          </a:prstGeom>
          <a:noFill/>
        </p:spPr>
        <p:txBody>
          <a:bodyPr wrap="square" rtlCol="0">
            <a:spAutoFit/>
          </a:bodyPr>
          <a:lstStyle/>
          <a:p>
            <a:r>
              <a:rPr lang="en-US"/>
              <a:t>NPC Deployment Preparation cont..</a:t>
            </a:r>
            <a:endParaRPr lang="en-IN"/>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239541" y="879707"/>
            <a:ext cx="11504572" cy="5052922"/>
          </a:xfrm>
          <a:prstGeom prst="rect">
            <a:avLst/>
          </a:prstGeom>
          <a:noFill/>
        </p:spPr>
        <p:txBody>
          <a:bodyPr wrap="square" rtlCol="0">
            <a:spAutoFit/>
          </a:bodyPr>
          <a:lstStyle/>
          <a:p>
            <a:pPr lvl="0" algn="just">
              <a:lnSpc>
                <a:spcPct val="107000"/>
              </a:lnSpc>
              <a:spcBef>
                <a:spcPts val="200"/>
              </a:spcBef>
            </a:pP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    </a:t>
            </a:r>
          </a:p>
          <a:p>
            <a:pPr lvl="0" algn="just">
              <a:lnSpc>
                <a:spcPct val="107000"/>
              </a:lnSpc>
              <a:spcBef>
                <a:spcPts val="200"/>
              </a:spcBef>
            </a:pP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Images Upload on CBIS:</a:t>
            </a:r>
            <a:endParaRPr lang="en-IN" sz="2400" b="1">
              <a:effectLst/>
              <a:latin typeface="Calibri Light" panose="020F0302020204030204" pitchFamily="34" charset="0"/>
              <a:ea typeface="Times New Roman" panose="02020603050405020304" pitchFamily="18" charset="0"/>
              <a:cs typeface="Times New Roman" panose="02020603050405020304" pitchFamily="18" charset="0"/>
            </a:endParaRPr>
          </a:p>
          <a:p>
            <a:pPr marL="514350" indent="-514350">
              <a:buAutoNum type="arabicPeriod"/>
            </a:pPr>
            <a:endParaRPr lang="en-IN" sz="2800"/>
          </a:p>
          <a:p>
            <a:pPr lvl="0" algn="just" fontAlgn="base">
              <a:lnSpc>
                <a:spcPct val="107000"/>
              </a:lnSpc>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 Transfer these images one by one to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undercloud</a:t>
            </a:r>
            <a:r>
              <a:rPr lang="en-US" sz="1800">
                <a:effectLst/>
                <a:latin typeface="Times New Roman" panose="02020603050405020304" pitchFamily="18" charset="0"/>
                <a:ea typeface="Calibri" panose="020F0502020204030204" pitchFamily="34" charset="0"/>
                <a:cs typeface="Times New Roman" panose="02020603050405020304" pitchFamily="18" charset="0"/>
              </a:rPr>
              <a:t> hypervisor and then run glance command corresponding to image transferred.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fontAlgn="base">
              <a:lnSpc>
                <a:spcPct val="107000"/>
              </a:lnSpc>
              <a:spcAft>
                <a:spcPts val="800"/>
              </a:spcAft>
            </a:pPr>
            <a:r>
              <a:rPr lang="en-IN" b="1">
                <a:latin typeface="Times New Roman" panose="02020603050405020304" pitchFamily="18" charset="0"/>
                <a:ea typeface="Calibri" panose="020F0502020204030204" pitchFamily="34" charset="0"/>
                <a:cs typeface="Times New Roman" panose="02020603050405020304" pitchFamily="18" charset="0"/>
              </a:rPr>
              <a:t>Command: </a:t>
            </a:r>
          </a:p>
          <a:p>
            <a:pPr indent="457200" algn="just">
              <a:lnSpc>
                <a:spcPct val="107000"/>
              </a:lnSpc>
              <a:spcAft>
                <a:spcPts val="80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#glance image-create --name &lt;NPC version&gt;.&lt;image name or id&gt; \--disk-format qcow2 \</a:t>
            </a:r>
            <a:r>
              <a:rPr lang="en-IN">
                <a:latin typeface="Calibri" panose="020F0502020204030204" pitchFamily="34" charset="0"/>
                <a:ea typeface="Calibri" panose="020F0502020204030204" pitchFamily="34" charset="0"/>
                <a:cs typeface="Times New Roman" panose="02020603050405020304" pitchFamily="18" charset="0"/>
              </a:rPr>
              <a:t> </a:t>
            </a:r>
            <a:r>
              <a:rPr lang="en-IN" sz="1800">
                <a:effectLst/>
                <a:latin typeface="Times New Roman" panose="02020603050405020304" pitchFamily="18" charset="0"/>
                <a:ea typeface="Calibri" panose="020F0502020204030204" pitchFamily="34" charset="0"/>
                <a:cs typeface="Times New Roman" panose="02020603050405020304" pitchFamily="18" charset="0"/>
              </a:rPr>
              <a:t>--file &lt;NPC version&gt;.&lt;image name or id&gt;.qcow2 \</a:t>
            </a:r>
            <a:r>
              <a:rPr lang="en-IN">
                <a:latin typeface="Calibri" panose="020F0502020204030204" pitchFamily="34" charset="0"/>
                <a:ea typeface="Calibri" panose="020F0502020204030204" pitchFamily="34" charset="0"/>
                <a:cs typeface="Times New Roman" panose="02020603050405020304" pitchFamily="18" charset="0"/>
              </a:rPr>
              <a:t> </a:t>
            </a:r>
            <a:r>
              <a:rPr lang="en-IN" sz="1800">
                <a:effectLst/>
                <a:latin typeface="Times New Roman" panose="02020603050405020304" pitchFamily="18" charset="0"/>
                <a:ea typeface="Calibri" panose="020F0502020204030204" pitchFamily="34" charset="0"/>
                <a:cs typeface="Times New Roman" panose="02020603050405020304" pitchFamily="18" charset="0"/>
              </a:rPr>
              <a:t>--container-format bare --property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hw_vif_multiqueue_enabled</a:t>
            </a:r>
            <a:r>
              <a:rPr lang="en-IN" sz="1800">
                <a:effectLst/>
                <a:latin typeface="Times New Roman" panose="02020603050405020304" pitchFamily="18" charset="0"/>
                <a:ea typeface="Calibri" panose="020F0502020204030204" pitchFamily="34" charset="0"/>
                <a:cs typeface="Times New Roman" panose="02020603050405020304" pitchFamily="18" charset="0"/>
              </a:rPr>
              <a:t>=true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fontAlgn="base">
              <a:lnSpc>
                <a:spcPct val="107000"/>
              </a:lnSpc>
              <a:spcAft>
                <a:spcPts val="800"/>
              </a:spcAft>
            </a:pPr>
            <a:r>
              <a:rPr lang="en-IN" b="1">
                <a:latin typeface="Times New Roman" panose="02020603050405020304" pitchFamily="18" charset="0"/>
                <a:ea typeface="Calibri" panose="020F0502020204030204" pitchFamily="34" charset="0"/>
                <a:cs typeface="Times New Roman" panose="02020603050405020304" pitchFamily="18" charset="0"/>
              </a:rPr>
              <a:t>Command example: </a:t>
            </a:r>
          </a:p>
          <a:p>
            <a:pPr indent="457200" algn="just" fontAlgn="base">
              <a:lnSpc>
                <a:spcPct val="107000"/>
              </a:lnSpc>
              <a:spcAft>
                <a:spcPts val="800"/>
              </a:spcAft>
            </a:pPr>
            <a:r>
              <a:rPr lang="en-US" sz="1800">
                <a:effectLst/>
                <a:latin typeface="Times New Roman" panose="02020603050405020304" pitchFamily="18" charset="0"/>
                <a:ea typeface="Calibri" panose="020F0502020204030204" pitchFamily="34" charset="0"/>
              </a:rPr>
              <a:t>#glance image-create --name SPS_21_8_I118.AUXILIARY --disk-format qcow2 --container-format bare --file </a:t>
            </a:r>
            <a:r>
              <a:rPr lang="en-IN" sz="1800">
                <a:effectLst/>
                <a:latin typeface="Times New Roman" panose="02020603050405020304" pitchFamily="18" charset="0"/>
                <a:ea typeface="Calibri" panose="020F0502020204030204" pitchFamily="34" charset="0"/>
              </a:rPr>
              <a:t>SPS_21_8_R1_SPS_21_8_I118.AUXILIARY.qcow2</a:t>
            </a:r>
            <a:r>
              <a:rPr lang="en-US" sz="1800">
                <a:effectLst/>
                <a:latin typeface="Times New Roman" panose="02020603050405020304" pitchFamily="18" charset="0"/>
                <a:ea typeface="Calibri" panose="020F0502020204030204" pitchFamily="34" charset="0"/>
              </a:rPr>
              <a:t> --property </a:t>
            </a:r>
            <a:r>
              <a:rPr lang="en-US" sz="1800" err="1">
                <a:effectLst/>
                <a:latin typeface="Times New Roman" panose="02020603050405020304" pitchFamily="18" charset="0"/>
                <a:ea typeface="Calibri" panose="020F0502020204030204" pitchFamily="34" charset="0"/>
              </a:rPr>
              <a:t>hw:vif_multiqueue_enabled</a:t>
            </a:r>
            <a:r>
              <a:rPr lang="en-US" sz="1800">
                <a:effectLst/>
                <a:latin typeface="Times New Roman" panose="02020603050405020304" pitchFamily="18" charset="0"/>
                <a:ea typeface="Calibri" panose="020F0502020204030204" pitchFamily="34" charset="0"/>
              </a:rPr>
              <a:t>=true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IN" sz="2800"/>
          </a:p>
        </p:txBody>
      </p:sp>
    </p:spTree>
    <p:extLst>
      <p:ext uri="{BB962C8B-B14F-4D97-AF65-F5344CB8AC3E}">
        <p14:creationId xmlns:p14="http://schemas.microsoft.com/office/powerpoint/2010/main" val="1210462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69332"/>
          </a:xfrm>
          <a:prstGeom prst="rect">
            <a:avLst/>
          </a:prstGeom>
          <a:noFill/>
        </p:spPr>
        <p:txBody>
          <a:bodyPr wrap="square" rtlCol="0">
            <a:spAutoFit/>
          </a:bodyPr>
          <a:lstStyle/>
          <a:p>
            <a:r>
              <a:rPr lang="en-US"/>
              <a:t>NPC Deployment Preparation cont..</a:t>
            </a:r>
            <a:endParaRPr lang="en-IN"/>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765145" y="1468337"/>
            <a:ext cx="9285195" cy="4782528"/>
          </a:xfrm>
          <a:prstGeom prst="rect">
            <a:avLst/>
          </a:prstGeom>
          <a:noFill/>
        </p:spPr>
        <p:txBody>
          <a:bodyPr wrap="square" rtlCol="0">
            <a:spAutoFit/>
          </a:bodyPr>
          <a:lstStyle/>
          <a:p>
            <a:pPr lvl="0" algn="just">
              <a:lnSpc>
                <a:spcPct val="107000"/>
              </a:lnSpc>
              <a:spcBef>
                <a:spcPts val="200"/>
              </a:spcBef>
            </a:pP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Flavour Creation</a:t>
            </a:r>
            <a:r>
              <a:rPr lang="en-IN" sz="2400" b="1">
                <a:latin typeface="Calibri Light" panose="020F0302020204030204" pitchFamily="34" charset="0"/>
                <a:ea typeface="Times New Roman" panose="02020603050405020304" pitchFamily="18" charset="0"/>
                <a:cs typeface="Times New Roman" panose="02020603050405020304" pitchFamily="18" charset="0"/>
              </a:rPr>
              <a:t>: </a:t>
            </a:r>
            <a:endParaRPr lang="en-IN" sz="2400"/>
          </a:p>
          <a:p>
            <a:pPr lvl="0" algn="just">
              <a:lnSpc>
                <a:spcPct val="107000"/>
              </a:lnSpc>
            </a:pPr>
            <a:endParaRPr lang="en-US">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en-US">
                <a:latin typeface="Times New Roman" panose="02020603050405020304" pitchFamily="18" charset="0"/>
                <a:ea typeface="Calibri" panose="020F0502020204030204" pitchFamily="34" charset="0"/>
                <a:cs typeface="Times New Roman" panose="02020603050405020304" pitchFamily="18" charset="0"/>
              </a:rPr>
              <a:t>Use</a:t>
            </a:r>
            <a:r>
              <a:rPr lang="en-IN" sz="1800">
                <a:effectLst/>
                <a:latin typeface="Times New Roman" panose="02020603050405020304" pitchFamily="18" charset="0"/>
                <a:ea typeface="Calibri" panose="020F0502020204030204" pitchFamily="34" charset="0"/>
                <a:cs typeface="Times New Roman" panose="02020603050405020304" pitchFamily="18" charset="0"/>
              </a:rPr>
              <a:t> below mentioned commands from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undercloud</a:t>
            </a:r>
            <a:r>
              <a:rPr lang="en-IN" sz="1800">
                <a:effectLst/>
                <a:latin typeface="Times New Roman" panose="02020603050405020304" pitchFamily="18" charset="0"/>
                <a:ea typeface="Calibri" panose="020F0502020204030204" pitchFamily="34" charset="0"/>
                <a:cs typeface="Times New Roman" panose="02020603050405020304" pitchFamily="18" charset="0"/>
              </a:rPr>
              <a:t> hypervisor in order to create flavour as per requirement mentioned in the LLD.</a:t>
            </a:r>
          </a:p>
          <a:p>
            <a:pPr lvl="0" algn="just">
              <a:lnSpc>
                <a:spcPct val="107000"/>
              </a:lnSpc>
            </a:pPr>
            <a:endParaRPr lang="en-IN">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IN" sz="1800">
                <a:solidFill>
                  <a:srgbClr val="1F1F4D"/>
                </a:solidFill>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Example:</a:t>
            </a:r>
            <a:r>
              <a:rPr lang="en-IN" sz="1800">
                <a:solidFill>
                  <a:srgbClr val="1F1F4D"/>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457200" algn="just">
              <a:lnSpc>
                <a:spcPct val="107000"/>
              </a:lnSpc>
            </a:pPr>
            <a:endParaRPr lang="en-IN">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pPr>
            <a:r>
              <a:rPr lang="en-IN" sz="1800">
                <a:effectLst/>
                <a:latin typeface="Times New Roman" panose="02020603050405020304" pitchFamily="18" charset="0"/>
                <a:ea typeface="Calibri" panose="020F0502020204030204" pitchFamily="34" charset="0"/>
                <a:cs typeface="Times New Roman" panose="02020603050405020304" pitchFamily="18" charset="0"/>
              </a:rPr>
              <a:t>nova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flavor</a:t>
            </a:r>
            <a:r>
              <a:rPr lang="en-IN" sz="1800">
                <a:effectLst/>
                <a:latin typeface="Times New Roman" panose="02020603050405020304" pitchFamily="18" charset="0"/>
                <a:ea typeface="Calibri" panose="020F0502020204030204" pitchFamily="34" charset="0"/>
                <a:cs typeface="Times New Roman" panose="02020603050405020304" pitchFamily="18" charset="0"/>
              </a:rPr>
              <a:t>-create c8_r12_d100 auto 12288 100  8</a:t>
            </a:r>
          </a:p>
          <a:p>
            <a:pPr marL="457200" algn="just">
              <a:lnSpc>
                <a:spcPct val="107000"/>
              </a:lnSpc>
            </a:pPr>
            <a:r>
              <a:rPr lang="en-IN" sz="1800">
                <a:effectLst/>
                <a:latin typeface="Times New Roman" panose="02020603050405020304" pitchFamily="18" charset="0"/>
                <a:ea typeface="Calibri" panose="020F0502020204030204" pitchFamily="34" charset="0"/>
                <a:cs typeface="Times New Roman" panose="02020603050405020304" pitchFamily="18" charset="0"/>
              </a:rPr>
              <a:t>nova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flavor</a:t>
            </a:r>
            <a:r>
              <a:rPr lang="en-IN" sz="1800">
                <a:effectLst/>
                <a:latin typeface="Times New Roman" panose="02020603050405020304" pitchFamily="18" charset="0"/>
                <a:ea typeface="Calibri" panose="020F0502020204030204" pitchFamily="34" charset="0"/>
                <a:cs typeface="Times New Roman" panose="02020603050405020304" pitchFamily="18" charset="0"/>
              </a:rPr>
              <a:t>-create c12_r12_d100 auto 12288 100 12</a:t>
            </a:r>
          </a:p>
          <a:p>
            <a:pPr marL="914400" algn="just">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a:effectLst/>
                <a:latin typeface="Times New Roman" panose="02020603050405020304" pitchFamily="18" charset="0"/>
                <a:ea typeface="Calibri" panose="020F0502020204030204" pitchFamily="34" charset="0"/>
                <a:cs typeface="Times New Roman" panose="02020603050405020304" pitchFamily="18" charset="0"/>
              </a:rPr>
              <a:t>	Change the </a:t>
            </a:r>
            <a:r>
              <a:rPr lang="en-IN" sz="1800" err="1">
                <a:effectLst/>
                <a:latin typeface="Times New Roman" panose="02020603050405020304" pitchFamily="18" charset="0"/>
                <a:ea typeface="Calibri" panose="020F0502020204030204" pitchFamily="34" charset="0"/>
                <a:cs typeface="Times New Roman" panose="02020603050405020304" pitchFamily="18" charset="0"/>
              </a:rPr>
              <a:t>cpu</a:t>
            </a:r>
            <a:r>
              <a:rPr lang="en-IN" sz="1800">
                <a:effectLst/>
                <a:latin typeface="Times New Roman" panose="02020603050405020304" pitchFamily="18" charset="0"/>
                <a:ea typeface="Calibri" panose="020F0502020204030204" pitchFamily="34" charset="0"/>
                <a:cs typeface="Times New Roman" panose="02020603050405020304" pitchFamily="18" charset="0"/>
              </a:rPr>
              <a:t>, ram and disk as per mentioned in LLD.</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IN" sz="2800"/>
          </a:p>
        </p:txBody>
      </p:sp>
    </p:spTree>
    <p:extLst>
      <p:ext uri="{BB962C8B-B14F-4D97-AF65-F5344CB8AC3E}">
        <p14:creationId xmlns:p14="http://schemas.microsoft.com/office/powerpoint/2010/main" val="33188902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5" name="TextBox 14">
            <a:extLst>
              <a:ext uri="{FF2B5EF4-FFF2-40B4-BE49-F238E27FC236}">
                <a16:creationId xmlns:a16="http://schemas.microsoft.com/office/drawing/2014/main" id="{01BD24EF-2979-4DEE-9CC8-DF265B2ADE39}"/>
              </a:ext>
            </a:extLst>
          </p:cNvPr>
          <p:cNvSpPr txBox="1"/>
          <p:nvPr/>
        </p:nvSpPr>
        <p:spPr>
          <a:xfrm>
            <a:off x="2325585" y="510375"/>
            <a:ext cx="7065818" cy="369332"/>
          </a:xfrm>
          <a:prstGeom prst="rect">
            <a:avLst/>
          </a:prstGeom>
          <a:noFill/>
        </p:spPr>
        <p:txBody>
          <a:bodyPr wrap="square" rtlCol="0">
            <a:spAutoFit/>
          </a:bodyPr>
          <a:lstStyle/>
          <a:p>
            <a:r>
              <a:rPr lang="en-US"/>
              <a:t>NPC Deployment Preparation cont..</a:t>
            </a:r>
            <a:endParaRPr lang="en-IN"/>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225287" y="976887"/>
            <a:ext cx="11409914" cy="4944046"/>
          </a:xfrm>
          <a:prstGeom prst="rect">
            <a:avLst/>
          </a:prstGeom>
          <a:noFill/>
        </p:spPr>
        <p:txBody>
          <a:bodyPr wrap="square" rtlCol="0">
            <a:spAutoFit/>
          </a:bodyPr>
          <a:lstStyle/>
          <a:p>
            <a:pPr lvl="0" algn="just">
              <a:lnSpc>
                <a:spcPct val="107000"/>
              </a:lnSpc>
              <a:spcBef>
                <a:spcPts val="200"/>
              </a:spcBef>
            </a:pPr>
            <a:r>
              <a:rPr lang="en-IN" sz="2400" b="1">
                <a:effectLst/>
                <a:latin typeface="Times New Roman" panose="02020603050405020304" pitchFamily="18" charset="0"/>
                <a:ea typeface="Times New Roman" panose="02020603050405020304" pitchFamily="18" charset="0"/>
                <a:cs typeface="Times New Roman" panose="02020603050405020304" pitchFamily="18" charset="0"/>
              </a:rPr>
              <a:t>    </a:t>
            </a:r>
          </a:p>
          <a:p>
            <a:pPr lvl="0" algn="just">
              <a:lnSpc>
                <a:spcPct val="107000"/>
              </a:lnSpc>
              <a:spcBef>
                <a:spcPts val="200"/>
              </a:spcBef>
            </a:pPr>
            <a:r>
              <a:rPr lang="en-IN" sz="240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400" b="1">
                <a:effectLst/>
                <a:latin typeface="Times New Roman" panose="02020603050405020304" pitchFamily="18" charset="0"/>
                <a:ea typeface="Calibri" panose="020F0502020204030204" pitchFamily="34" charset="0"/>
              </a:rPr>
              <a:t>JSON File Preparation</a:t>
            </a:r>
            <a:r>
              <a:rPr lang="en-US" sz="2400" b="1">
                <a:effectLst/>
                <a:latin typeface="Times New Roman" panose="02020603050405020304" pitchFamily="18" charset="0"/>
                <a:ea typeface="Calibri" panose="020F0502020204030204" pitchFamily="34" charset="0"/>
                <a:cs typeface="Times New Roman" panose="02020603050405020304" pitchFamily="18" charset="0"/>
              </a:rPr>
              <a:t> </a:t>
            </a: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a:effectLst/>
                <a:latin typeface="Times New Roman" panose="02020603050405020304" pitchFamily="18" charset="0"/>
                <a:ea typeface="Calibri" panose="020F0502020204030204" pitchFamily="34" charset="0"/>
              </a:rPr>
              <a:t>To prepare json file take details from the LLD and Ip sheet</a:t>
            </a:r>
            <a:endParaRPr lang="en-IN" sz="1800">
              <a:effectLst/>
              <a:latin typeface="Times New Roman" panose="02020603050405020304" pitchFamily="18" charset="0"/>
              <a:ea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	From the downloaded images,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untar</a:t>
            </a:r>
            <a:r>
              <a:rPr lang="en-US" sz="1800">
                <a:effectLst/>
                <a:latin typeface="Times New Roman" panose="02020603050405020304" pitchFamily="18" charset="0"/>
                <a:ea typeface="Calibri" panose="020F0502020204030204" pitchFamily="34" charset="0"/>
                <a:cs typeface="Times New Roman" panose="02020603050405020304" pitchFamily="18" charset="0"/>
              </a:rPr>
              <a:t> the “OpenStack CSAR Package”. </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2.	Edit the JSON File Templates “SPS_21_8_I118_SM_VNF_CONF.json” and “SPS_21_8_I118_SM_SDC_CONFIG.json” for SM configuration. </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3.	Edit the JSON File Templates “SPS_21_8_I118_ME_VNF_CONF.json” and “SPS_21_8_I118_ME_SDC_CONFIG.json” for ME configuration. </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4.	Do not modify the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default_conf.json</a:t>
            </a:r>
            <a:r>
              <a:rPr lang="en-US" sz="1800">
                <a:effectLst/>
                <a:latin typeface="Times New Roman" panose="02020603050405020304" pitchFamily="18" charset="0"/>
                <a:ea typeface="Calibri" panose="020F0502020204030204" pitchFamily="34" charset="0"/>
                <a:cs typeface="Times New Roman" panose="02020603050405020304" pitchFamily="18" charset="0"/>
              </a:rPr>
              <a:t> files. </a:t>
            </a:r>
          </a:p>
          <a:p>
            <a:pPr marL="342900" lvl="0" indent="-34290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5</a:t>
            </a:r>
            <a:r>
              <a:rPr lang="en-US" sz="1800">
                <a:effectLst/>
                <a:latin typeface="Times New Roman" panose="02020603050405020304" pitchFamily="18" charset="0"/>
                <a:ea typeface="Calibri" panose="020F0502020204030204" pitchFamily="34" charset="0"/>
                <a:cs typeface="Times New Roman" panose="02020603050405020304" pitchFamily="18" charset="0"/>
              </a:rPr>
              <a:t>.	Enter the other parameter values wherever “&lt;MUST FILL&gt;” is mentioned in JSON files, which     will include Internal/External Network Name, IP address, VIP address, cinder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volume,etc</a:t>
            </a:r>
            <a:r>
              <a:rPr lang="en-US" sz="180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6</a:t>
            </a:r>
            <a:r>
              <a:rPr lang="en-US" sz="1800">
                <a:effectLst/>
                <a:latin typeface="Times New Roman" panose="02020603050405020304" pitchFamily="18" charset="0"/>
                <a:ea typeface="Calibri" panose="020F0502020204030204" pitchFamily="34" charset="0"/>
                <a:cs typeface="Times New Roman" panose="02020603050405020304" pitchFamily="18" charset="0"/>
              </a:rPr>
              <a:t>.	Similarly fill the SDC Config file parameters. </a:t>
            </a:r>
            <a:endParaRPr lang="en-IN" sz="2800"/>
          </a:p>
        </p:txBody>
      </p:sp>
    </p:spTree>
    <p:extLst>
      <p:ext uri="{BB962C8B-B14F-4D97-AF65-F5344CB8AC3E}">
        <p14:creationId xmlns:p14="http://schemas.microsoft.com/office/powerpoint/2010/main" val="2537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545214-984D-48E5-8998-7782F07F072E}"/>
              </a:ext>
            </a:extLst>
          </p:cNvPr>
          <p:cNvSpPr>
            <a:spLocks noGrp="1"/>
          </p:cNvSpPr>
          <p:nvPr>
            <p:ph sz="quarter" idx="15"/>
          </p:nvPr>
        </p:nvSpPr>
        <p:spPr/>
        <p:txBody>
          <a:bodyPr/>
          <a:lstStyle/>
          <a:p>
            <a:r>
              <a:rPr lang="en-US" dirty="0"/>
              <a:t>NPC can provide the following to gateways </a:t>
            </a:r>
          </a:p>
          <a:p>
            <a:pPr lvl="1"/>
            <a:r>
              <a:rPr lang="en-US" dirty="0"/>
              <a:t>QoS, including rates (down/up) and priority</a:t>
            </a:r>
          </a:p>
          <a:p>
            <a:pPr lvl="1"/>
            <a:r>
              <a:rPr lang="en-US" dirty="0"/>
              <a:t>PCC rules to define gateway behavior for a session/flow</a:t>
            </a:r>
          </a:p>
          <a:p>
            <a:pPr lvl="1"/>
            <a:r>
              <a:rPr lang="en-US" dirty="0"/>
              <a:t>Redirects</a:t>
            </a:r>
          </a:p>
          <a:p>
            <a:pPr lvl="1"/>
            <a:r>
              <a:rPr lang="en-US" dirty="0"/>
              <a:t>Charging related policies (such which rating group to use)</a:t>
            </a:r>
          </a:p>
          <a:p>
            <a:pPr lvl="3"/>
            <a:endParaRPr lang="en-US" dirty="0"/>
          </a:p>
          <a:p>
            <a:r>
              <a:rPr lang="en-US" dirty="0"/>
              <a:t>NPC can accept or reject/terminate sessions</a:t>
            </a:r>
          </a:p>
          <a:p>
            <a:pPr lvl="3"/>
            <a:endParaRPr lang="en-US" dirty="0"/>
          </a:p>
          <a:p>
            <a:r>
              <a:rPr lang="en-US" dirty="0"/>
              <a:t>It can register for events from the gateways </a:t>
            </a:r>
          </a:p>
          <a:p>
            <a:pPr lvl="1"/>
            <a:r>
              <a:rPr lang="en-US" dirty="0"/>
              <a:t>Be notified when events occur, such as a RAT Type change</a:t>
            </a:r>
          </a:p>
          <a:p>
            <a:pPr lvl="1"/>
            <a:r>
              <a:rPr lang="en-US" dirty="0"/>
              <a:t>Usage monitoring, such as reporting when a UE has used 20MB of data</a:t>
            </a:r>
          </a:p>
          <a:p>
            <a:pPr lvl="3"/>
            <a:endParaRPr lang="en-US" dirty="0"/>
          </a:p>
          <a:p>
            <a:r>
              <a:rPr lang="en-US" dirty="0"/>
              <a:t>Policies are provided on request and can be pushed for updates</a:t>
            </a:r>
            <a:endParaRPr lang="en-CA" dirty="0"/>
          </a:p>
        </p:txBody>
      </p:sp>
      <p:sp>
        <p:nvSpPr>
          <p:cNvPr id="4" name="Title 3">
            <a:extLst>
              <a:ext uri="{FF2B5EF4-FFF2-40B4-BE49-F238E27FC236}">
                <a16:creationId xmlns:a16="http://schemas.microsoft.com/office/drawing/2014/main" id="{A91519D2-1564-43FD-89D8-2625092E726B}"/>
              </a:ext>
            </a:extLst>
          </p:cNvPr>
          <p:cNvSpPr>
            <a:spLocks noGrp="1"/>
          </p:cNvSpPr>
          <p:nvPr>
            <p:ph type="title"/>
          </p:nvPr>
        </p:nvSpPr>
        <p:spPr/>
        <p:txBody>
          <a:bodyPr>
            <a:normAutofit fontScale="90000"/>
          </a:bodyPr>
          <a:lstStyle/>
          <a:p>
            <a:r>
              <a:rPr lang="en-CA"/>
              <a:t>Policy Management</a:t>
            </a:r>
          </a:p>
        </p:txBody>
      </p:sp>
      <p:sp>
        <p:nvSpPr>
          <p:cNvPr id="5" name="Text Placeholder 4">
            <a:extLst>
              <a:ext uri="{FF2B5EF4-FFF2-40B4-BE49-F238E27FC236}">
                <a16:creationId xmlns:a16="http://schemas.microsoft.com/office/drawing/2014/main" id="{19649A31-D0C1-46F7-A892-F2E6BCF32A7D}"/>
              </a:ext>
            </a:extLst>
          </p:cNvPr>
          <p:cNvSpPr>
            <a:spLocks noGrp="1"/>
          </p:cNvSpPr>
          <p:nvPr>
            <p:ph type="body" sz="quarter" idx="10"/>
          </p:nvPr>
        </p:nvSpPr>
        <p:spPr/>
        <p:txBody>
          <a:bodyPr/>
          <a:lstStyle/>
          <a:p>
            <a:r>
              <a:rPr lang="en-US"/>
              <a:t>Sample policy behaviors</a:t>
            </a:r>
            <a:endParaRPr lang="en-CA"/>
          </a:p>
        </p:txBody>
      </p:sp>
    </p:spTree>
    <p:extLst>
      <p:ext uri="{BB962C8B-B14F-4D97-AF65-F5344CB8AC3E}">
        <p14:creationId xmlns:p14="http://schemas.microsoft.com/office/powerpoint/2010/main" val="2457159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5CFCE5-FE21-48A7-8F64-02C094DE5646}"/>
              </a:ext>
            </a:extLst>
          </p:cNvPr>
          <p:cNvSpPr>
            <a:spLocks noGrp="1"/>
          </p:cNvSpPr>
          <p:nvPr>
            <p:ph type="body" sz="quarter" idx="11"/>
          </p:nvPr>
        </p:nvSpPr>
        <p:spPr>
          <a:xfrm>
            <a:off x="556800" y="733493"/>
            <a:ext cx="4489762" cy="610041"/>
          </a:xfrm>
        </p:spPr>
        <p:txBody>
          <a:bodyPr>
            <a:normAutofit/>
          </a:bodyPr>
          <a:lstStyle/>
          <a:p>
            <a:r>
              <a:rPr lang="en-US" sz="2800">
                <a:latin typeface="Nokia Pure Headline" panose="020B0504040602060303" pitchFamily="34" charset="0"/>
              </a:rPr>
              <a:t>Deploying maestro VM</a:t>
            </a:r>
          </a:p>
        </p:txBody>
      </p:sp>
      <p:sp>
        <p:nvSpPr>
          <p:cNvPr id="14" name="Text Placeholder 13">
            <a:extLst>
              <a:ext uri="{FF2B5EF4-FFF2-40B4-BE49-F238E27FC236}">
                <a16:creationId xmlns:a16="http://schemas.microsoft.com/office/drawing/2014/main" id="{D9801B96-D52D-4DD2-9EAA-514A77DA2410}"/>
              </a:ext>
            </a:extLst>
          </p:cNvPr>
          <p:cNvSpPr>
            <a:spLocks noGrp="1"/>
          </p:cNvSpPr>
          <p:nvPr>
            <p:ph type="body" sz="quarter" idx="12"/>
          </p:nvPr>
        </p:nvSpPr>
        <p:spPr>
          <a:xfrm>
            <a:off x="401274" y="2732496"/>
            <a:ext cx="8684853" cy="2781969"/>
          </a:xfrm>
        </p:spPr>
        <p:txBody>
          <a:bodyPr>
            <a:normAutofit/>
          </a:bodyPr>
          <a:lstStyle/>
          <a:p>
            <a:r>
              <a:rPr lang="en-IN"/>
              <a:t>Download maestro VM image and hot </a:t>
            </a:r>
            <a:r>
              <a:rPr lang="en-IN" err="1"/>
              <a:t>yaml</a:t>
            </a:r>
            <a:r>
              <a:rPr lang="en-IN"/>
              <a:t> file to UC node</a:t>
            </a:r>
          </a:p>
          <a:p>
            <a:r>
              <a:rPr lang="en-IN">
                <a:hlinkClick r:id="rId2" tooltip="https://repo.lab.pl.alcatel-lucent.com/policy-generic-candidates/devops_images/">
                  <a:extLst>
                    <a:ext uri="{A12FA001-AC4F-418D-AE19-62706E023703}">
                      <ahyp:hlinkClr xmlns:ahyp="http://schemas.microsoft.com/office/drawing/2018/hyperlinkcolor" val="tx"/>
                    </a:ext>
                  </a:extLst>
                </a:hlinkClick>
              </a:rPr>
              <a:t>https://repo.lab.pl.alcatel-lucent.com/policy-generic-candidates/DevOps_images/</a:t>
            </a:r>
            <a:r>
              <a:rPr lang="en-IN"/>
              <a:t> </a:t>
            </a:r>
          </a:p>
          <a:p>
            <a:endParaRPr lang="en-US"/>
          </a:p>
          <a:p>
            <a:r>
              <a:rPr lang="en-US"/>
              <a:t>Configure heat </a:t>
            </a:r>
            <a:r>
              <a:rPr lang="en-US" err="1"/>
              <a:t>yaml</a:t>
            </a:r>
            <a:r>
              <a:rPr lang="en-US"/>
              <a:t> file.</a:t>
            </a:r>
          </a:p>
          <a:p>
            <a:endParaRPr lang="en-US"/>
          </a:p>
          <a:p>
            <a:r>
              <a:rPr lang="en-IN"/>
              <a:t>Deploy maestro VM as a heat stack</a:t>
            </a:r>
            <a:endParaRPr lang="en-US"/>
          </a:p>
          <a:p>
            <a:endParaRPr lang="en-US"/>
          </a:p>
        </p:txBody>
      </p:sp>
      <p:graphicFrame>
        <p:nvGraphicFramePr>
          <p:cNvPr id="3" name="Object 2">
            <a:extLst>
              <a:ext uri="{FF2B5EF4-FFF2-40B4-BE49-F238E27FC236}">
                <a16:creationId xmlns:a16="http://schemas.microsoft.com/office/drawing/2014/main" id="{200C761B-B256-48B2-980E-3A9F949D95C0}"/>
              </a:ext>
            </a:extLst>
          </p:cNvPr>
          <p:cNvGraphicFramePr>
            <a:graphicFrameLocks noChangeAspect="1"/>
          </p:cNvGraphicFramePr>
          <p:nvPr/>
        </p:nvGraphicFramePr>
        <p:xfrm>
          <a:off x="7074060" y="3648158"/>
          <a:ext cx="1653251" cy="1458076"/>
        </p:xfrm>
        <a:graphic>
          <a:graphicData uri="http://schemas.openxmlformats.org/presentationml/2006/ole">
            <mc:AlternateContent xmlns:mc="http://schemas.openxmlformats.org/markup-compatibility/2006">
              <mc:Choice xmlns:v="urn:schemas-microsoft-com:vml" Requires="v">
                <p:oleObj name="Packager Shell Object" showAsIcon="1" r:id="rId3" imgW="914597" imgH="806311" progId="Package">
                  <p:embed/>
                </p:oleObj>
              </mc:Choice>
              <mc:Fallback>
                <p:oleObj name="Packager Shell Object" showAsIcon="1" r:id="rId3" imgW="914597" imgH="806311" progId="Package">
                  <p:embed/>
                  <p:pic>
                    <p:nvPicPr>
                      <p:cNvPr id="3" name="Object 2">
                        <a:extLst>
                          <a:ext uri="{FF2B5EF4-FFF2-40B4-BE49-F238E27FC236}">
                            <a16:creationId xmlns:a16="http://schemas.microsoft.com/office/drawing/2014/main" id="{200C761B-B256-48B2-980E-3A9F949D95C0}"/>
                          </a:ext>
                        </a:extLst>
                      </p:cNvPr>
                      <p:cNvPicPr/>
                      <p:nvPr/>
                    </p:nvPicPr>
                    <p:blipFill>
                      <a:blip r:embed="rId4"/>
                      <a:stretch>
                        <a:fillRect/>
                      </a:stretch>
                    </p:blipFill>
                    <p:spPr>
                      <a:xfrm>
                        <a:off x="7074060" y="3648158"/>
                        <a:ext cx="1653251" cy="1458076"/>
                      </a:xfrm>
                      <a:prstGeom prst="rect">
                        <a:avLst/>
                      </a:prstGeom>
                    </p:spPr>
                  </p:pic>
                </p:oleObj>
              </mc:Fallback>
            </mc:AlternateContent>
          </a:graphicData>
        </a:graphic>
      </p:graphicFrame>
    </p:spTree>
    <p:extLst>
      <p:ext uri="{BB962C8B-B14F-4D97-AF65-F5344CB8AC3E}">
        <p14:creationId xmlns:p14="http://schemas.microsoft.com/office/powerpoint/2010/main" val="13753370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343714" y="2926714"/>
            <a:ext cx="11504572" cy="1004570"/>
          </a:xfrm>
          <a:prstGeom prst="rect">
            <a:avLst/>
          </a:prstGeom>
          <a:noFill/>
        </p:spPr>
        <p:txBody>
          <a:bodyPr wrap="square" rtlCol="0">
            <a:spAutoFit/>
          </a:bodyPr>
          <a:lstStyle/>
          <a:p>
            <a:pPr lvl="0" algn="just">
              <a:lnSpc>
                <a:spcPct val="107000"/>
              </a:lnSpc>
              <a:spcBef>
                <a:spcPts val="200"/>
              </a:spcBef>
            </a:pPr>
            <a:endParaRPr lang="en-IN"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07000"/>
              </a:lnSpc>
              <a:spcBef>
                <a:spcPts val="200"/>
              </a:spcBef>
            </a:pPr>
            <a:r>
              <a:rPr lang="en-IN" sz="3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rPr>
              <a:t>SM /ME Instantiation through Maestro</a:t>
            </a:r>
            <a:endParaRPr lang="en-US" sz="320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2692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tx1"/>
                </a:solidFill>
              </a:rPr>
              <a:t>                   </a:t>
            </a:r>
            <a:endParaRPr lang="en-US">
              <a:solidFill>
                <a:schemeClr val="tx1"/>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343714" y="1722091"/>
            <a:ext cx="11504572" cy="3413820"/>
          </a:xfrm>
          <a:prstGeom prst="rect">
            <a:avLst/>
          </a:prstGeom>
          <a:noFill/>
        </p:spPr>
        <p:txBody>
          <a:bodyPr wrap="square" rtlCol="0">
            <a:spAutoFit/>
          </a:bodyPr>
          <a:lstStyle/>
          <a:p>
            <a:pPr lvl="0" algn="just">
              <a:lnSpc>
                <a:spcPct val="107000"/>
              </a:lnSpc>
              <a:spcBef>
                <a:spcPts val="200"/>
              </a:spcBef>
            </a:pPr>
            <a:r>
              <a:rPr lang="en-US" sz="2400" b="1">
                <a:effectLst/>
                <a:latin typeface="Times New Roman" panose="02020603050405020304" pitchFamily="18" charset="0"/>
                <a:ea typeface="Calibri" panose="020F0502020204030204" pitchFamily="34" charset="0"/>
              </a:rPr>
              <a:t>               Prerequisite files for Instantiation through Maestro</a:t>
            </a:r>
          </a:p>
          <a:p>
            <a:pPr lvl="0" algn="just">
              <a:lnSpc>
                <a:spcPct val="107000"/>
              </a:lnSpc>
              <a:spcBef>
                <a:spcPts val="200"/>
              </a:spcBef>
            </a:pPr>
            <a:endParaRPr lang="en-US" sz="2400" b="1">
              <a:latin typeface="Times New Roman" panose="02020603050405020304" pitchFamily="18" charset="0"/>
              <a:ea typeface="Calibri" panose="020F0502020204030204" pitchFamily="34" charset="0"/>
            </a:endParaRPr>
          </a:p>
          <a:p>
            <a:pPr lvl="0" algn="just">
              <a:lnSpc>
                <a:spcPct val="107000"/>
              </a:lnSpc>
              <a:spcBef>
                <a:spcPts val="200"/>
              </a:spcBef>
            </a:pPr>
            <a:endParaRPr lang="en-US" sz="2400" b="1">
              <a:effectLst/>
              <a:latin typeface="Times New Roman" panose="02020603050405020304" pitchFamily="18" charset="0"/>
              <a:ea typeface="Calibri" panose="020F0502020204030204" pitchFamily="34" charset="0"/>
            </a:endParaRPr>
          </a:p>
          <a:p>
            <a:pPr marL="342900" indent="-342900" algn="just">
              <a:lnSpc>
                <a:spcPct val="107000"/>
              </a:lnSpc>
              <a:spcBef>
                <a:spcPts val="200"/>
              </a:spcBef>
              <a:buAutoNum type="arabicPeriod"/>
            </a:pPr>
            <a:r>
              <a:rPr lang="en-US" sz="2400" b="1" err="1">
                <a:effectLst/>
                <a:latin typeface="Calibri" panose="020F0502020204030204" pitchFamily="34" charset="0"/>
                <a:ea typeface="Calibri" panose="020F0502020204030204" pitchFamily="34" charset="0"/>
                <a:cs typeface="Times New Roman" panose="02020603050405020304" pitchFamily="18" charset="0"/>
              </a:rPr>
              <a:t>ca.crt.pem</a:t>
            </a:r>
            <a:r>
              <a:rPr lang="en-US" sz="2400" b="1">
                <a:effectLst/>
                <a:latin typeface="Calibri" panose="020F0502020204030204" pitchFamily="34" charset="0"/>
                <a:ea typeface="Calibri" panose="020F0502020204030204" pitchFamily="34" charset="0"/>
                <a:cs typeface="Times New Roman" panose="02020603050405020304" pitchFamily="18" charset="0"/>
              </a:rPr>
              <a:t>  </a:t>
            </a:r>
          </a:p>
          <a:p>
            <a:pPr marL="342900" indent="-342900" algn="just">
              <a:lnSpc>
                <a:spcPct val="107000"/>
              </a:lnSpc>
              <a:spcBef>
                <a:spcPts val="200"/>
              </a:spcBef>
              <a:buAutoNum type="arabicPeriod"/>
            </a:pPr>
            <a:r>
              <a:rPr lang="en-US" sz="2400" b="1">
                <a:effectLst/>
                <a:latin typeface="Calibri" panose="020F0502020204030204" pitchFamily="34" charset="0"/>
                <a:ea typeface="Calibri" panose="020F0502020204030204" pitchFamily="34" charset="0"/>
                <a:cs typeface="Times New Roman" panose="02020603050405020304" pitchFamily="18" charset="0"/>
              </a:rPr>
              <a:t>cbam2key.pem</a:t>
            </a:r>
          </a:p>
          <a:p>
            <a:pPr marL="342900" indent="-342900" algn="just">
              <a:lnSpc>
                <a:spcPct val="107000"/>
              </a:lnSpc>
              <a:spcBef>
                <a:spcPts val="200"/>
              </a:spcBef>
              <a:buAutoNum type="arabicPeriod"/>
            </a:pPr>
            <a:r>
              <a:rPr lang="en-US" sz="2400" b="1">
                <a:latin typeface="Calibri" panose="020F0502020204030204" pitchFamily="34" charset="0"/>
                <a:ea typeface="Calibri" panose="020F0502020204030204" pitchFamily="34" charset="0"/>
                <a:cs typeface="Times New Roman" panose="02020603050405020304" pitchFamily="18" charset="0"/>
              </a:rPr>
              <a:t>openrc.sh file</a:t>
            </a:r>
          </a:p>
          <a:p>
            <a:pPr marL="342900" indent="-342900" algn="just">
              <a:lnSpc>
                <a:spcPct val="107000"/>
              </a:lnSpc>
              <a:spcBef>
                <a:spcPts val="200"/>
              </a:spcBef>
              <a:buAutoNum type="arabicPeriod"/>
            </a:pPr>
            <a:r>
              <a:rPr lang="en-US" sz="2400" b="1">
                <a:effectLst/>
                <a:latin typeface="Calibri" panose="020F0502020204030204" pitchFamily="34" charset="0"/>
                <a:ea typeface="Calibri" panose="020F0502020204030204" pitchFamily="34" charset="0"/>
                <a:cs typeface="Times New Roman" panose="02020603050405020304" pitchFamily="18" charset="0"/>
              </a:rPr>
              <a:t>cloud-</a:t>
            </a:r>
            <a:r>
              <a:rPr lang="en-US" sz="2400" b="1" err="1">
                <a:effectLst/>
                <a:latin typeface="Calibri" panose="020F0502020204030204" pitchFamily="34" charset="0"/>
                <a:ea typeface="Calibri" panose="020F0502020204030204" pitchFamily="34" charset="0"/>
                <a:cs typeface="Times New Roman" panose="02020603050405020304" pitchFamily="18" charset="0"/>
              </a:rPr>
              <a:t>config.yaml</a:t>
            </a:r>
            <a:r>
              <a:rPr lang="en-US" sz="2400" b="1">
                <a:effectLst/>
                <a:latin typeface="Calibri" panose="020F0502020204030204" pitchFamily="34" charset="0"/>
                <a:ea typeface="Calibri" panose="020F0502020204030204" pitchFamily="34" charset="0"/>
                <a:cs typeface="Times New Roman" panose="02020603050405020304" pitchFamily="18" charset="0"/>
              </a:rPr>
              <a:t> </a:t>
            </a:r>
            <a:endParaRPr lang="en-IN" sz="240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200"/>
              </a:spcBef>
            </a:pPr>
            <a:r>
              <a:rPr lang="en-US" sz="2400" b="1">
                <a:latin typeface="Times New Roman" panose="02020603050405020304" pitchFamily="18" charset="0"/>
                <a:ea typeface="Calibri" panose="020F0502020204030204" pitchFamily="34" charset="0"/>
                <a:cs typeface="Times New Roman" panose="02020603050405020304" pitchFamily="18" charset="0"/>
              </a:rPr>
              <a:t>5</a:t>
            </a:r>
            <a:r>
              <a:rPr lang="en-US" sz="2400">
                <a:latin typeface="Times New Roman" panose="02020603050405020304" pitchFamily="18" charset="0"/>
                <a:ea typeface="Calibri" panose="020F0502020204030204" pitchFamily="34" charset="0"/>
                <a:cs typeface="Times New Roman" panose="02020603050405020304" pitchFamily="18" charset="0"/>
              </a:rPr>
              <a:t>.  </a:t>
            </a:r>
            <a:r>
              <a:rPr lang="en-US" sz="2400" b="1">
                <a:latin typeface="Calibri" panose="020F0502020204030204" pitchFamily="34" charset="0"/>
                <a:cs typeface="Times New Roman" panose="02020603050405020304" pitchFamily="18" charset="0"/>
              </a:rPr>
              <a:t>SM &amp; ME VNF and SDC files</a:t>
            </a:r>
          </a:p>
        </p:txBody>
      </p:sp>
    </p:spTree>
    <p:extLst>
      <p:ext uri="{BB962C8B-B14F-4D97-AF65-F5344CB8AC3E}">
        <p14:creationId xmlns:p14="http://schemas.microsoft.com/office/powerpoint/2010/main" val="1717639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343714" y="1602314"/>
            <a:ext cx="11504572" cy="3653372"/>
          </a:xfrm>
          <a:prstGeom prst="rect">
            <a:avLst/>
          </a:prstGeom>
          <a:noFill/>
        </p:spPr>
        <p:txBody>
          <a:bodyPr wrap="square" rtlCol="0">
            <a:spAutoFit/>
          </a:bodyPr>
          <a:lstStyle/>
          <a:p>
            <a:pPr lvl="0" algn="just">
              <a:lnSpc>
                <a:spcPct val="107000"/>
              </a:lnSpc>
              <a:spcBef>
                <a:spcPts val="200"/>
              </a:spcBef>
            </a:pPr>
            <a:r>
              <a:rPr lang="en-US" sz="2400" b="1">
                <a:effectLst/>
                <a:latin typeface="Times New Roman" panose="02020603050405020304" pitchFamily="18" charset="0"/>
                <a:ea typeface="Calibri" panose="020F0502020204030204" pitchFamily="34" charset="0"/>
              </a:rPr>
              <a:t>                                    </a:t>
            </a:r>
            <a:r>
              <a:rPr lang="en-US" sz="4000" b="1">
                <a:effectLst/>
                <a:latin typeface="Times New Roman" panose="02020603050405020304" pitchFamily="18" charset="0"/>
                <a:ea typeface="Calibri" panose="020F0502020204030204" pitchFamily="34" charset="0"/>
              </a:rPr>
              <a:t> SM Instantiation through Maestro</a:t>
            </a:r>
          </a:p>
          <a:p>
            <a:pPr lvl="0" algn="just">
              <a:lnSpc>
                <a:spcPct val="107000"/>
              </a:lnSpc>
              <a:spcBef>
                <a:spcPts val="200"/>
              </a:spcBef>
            </a:pPr>
            <a:endParaRPr lang="en-US" sz="4000" b="1">
              <a:latin typeface="Times New Roman" panose="02020603050405020304" pitchFamily="18" charset="0"/>
              <a:ea typeface="Calibri" panose="020F0502020204030204" pitchFamily="34" charset="0"/>
            </a:endParaRPr>
          </a:p>
          <a:p>
            <a:pPr lvl="0" algn="just">
              <a:lnSpc>
                <a:spcPct val="107000"/>
              </a:lnSpc>
              <a:spcBef>
                <a:spcPts val="200"/>
              </a:spcBef>
            </a:pPr>
            <a:r>
              <a:rPr lang="en-US" sz="2400" b="1">
                <a:latin typeface="Times New Roman" panose="02020603050405020304" pitchFamily="18" charset="0"/>
                <a:ea typeface="Calibri" panose="020F0502020204030204" pitchFamily="34" charset="0"/>
              </a:rPr>
              <a:t>Execute SM instantiation command on Maestro: </a:t>
            </a:r>
          </a:p>
          <a:p>
            <a:pPr lvl="0" algn="just">
              <a:lnSpc>
                <a:spcPct val="107000"/>
              </a:lnSpc>
              <a:spcBef>
                <a:spcPts val="200"/>
              </a:spcBef>
            </a:pPr>
            <a:endParaRPr lang="en-US" sz="2400" b="1">
              <a:effectLst/>
              <a:latin typeface="Times New Roman" panose="02020603050405020304" pitchFamily="18" charset="0"/>
              <a:ea typeface="Calibri" panose="020F0502020204030204" pitchFamily="34" charset="0"/>
            </a:endParaRPr>
          </a:p>
          <a:p>
            <a:pPr lvl="0" algn="just">
              <a:lnSpc>
                <a:spcPct val="107000"/>
              </a:lnSpc>
              <a:spcBef>
                <a:spcPts val="200"/>
              </a:spcBef>
            </a:pPr>
            <a:r>
              <a:rPr lang="en-US" sz="2400" b="1">
                <a:latin typeface="Times New Roman" panose="02020603050405020304" pitchFamily="18" charset="0"/>
                <a:ea typeface="Calibri" panose="020F0502020204030204" pitchFamily="34" charset="0"/>
              </a:rPr>
              <a:t>Example:</a:t>
            </a:r>
          </a:p>
          <a:p>
            <a:pPr lvl="0" algn="just">
              <a:lnSpc>
                <a:spcPct val="107000"/>
              </a:lnSpc>
              <a:spcBef>
                <a:spcPts val="200"/>
              </a:spcBef>
            </a:pPr>
            <a:endParaRPr lang="en-US" sz="2400" b="1">
              <a:effectLst/>
              <a:latin typeface="Times New Roman" panose="02020603050405020304" pitchFamily="18" charset="0"/>
              <a:ea typeface="Calibri" panose="020F0502020204030204" pitchFamily="34" charset="0"/>
            </a:endParaRPr>
          </a:p>
          <a:p>
            <a:pPr lvl="0" algn="just">
              <a:lnSpc>
                <a:spcPct val="107000"/>
              </a:lnSpc>
              <a:spcBef>
                <a:spcPts val="200"/>
              </a:spcBef>
            </a:pPr>
            <a:r>
              <a:rPr lang="en-US" sz="1600" b="1">
                <a:latin typeface="Times New Roman" panose="02020603050405020304" pitchFamily="18" charset="0"/>
                <a:ea typeface="Calibri" panose="020F0502020204030204" pitchFamily="34" charset="0"/>
                <a:cs typeface="Times New Roman" panose="02020603050405020304" pitchFamily="18" charset="0"/>
              </a:rPr>
              <a:t>/</a:t>
            </a:r>
            <a:r>
              <a:rPr lang="en-US" sz="1600" b="1" err="1">
                <a:latin typeface="Times New Roman" panose="02020603050405020304" pitchFamily="18" charset="0"/>
                <a:ea typeface="Calibri" panose="020F0502020204030204" pitchFamily="34" charset="0"/>
                <a:cs typeface="Times New Roman" panose="02020603050405020304" pitchFamily="18" charset="0"/>
              </a:rPr>
              <a:t>usr</a:t>
            </a:r>
            <a:r>
              <a:rPr lang="en-US" sz="1600" b="1">
                <a:latin typeface="Times New Roman" panose="02020603050405020304" pitchFamily="18" charset="0"/>
                <a:ea typeface="Calibri" panose="020F0502020204030204" pitchFamily="34" charset="0"/>
                <a:cs typeface="Times New Roman" panose="02020603050405020304" pitchFamily="18" charset="0"/>
              </a:rPr>
              <a:t>/local/bin/maestro ace sps-instantiate -d /opt/sps/SPS_21_2_I106 -</a:t>
            </a:r>
            <a:r>
              <a:rPr lang="en-US" sz="1600" b="1" err="1">
                <a:latin typeface="Times New Roman" panose="02020603050405020304" pitchFamily="18" charset="0"/>
                <a:ea typeface="Calibri" panose="020F0502020204030204" pitchFamily="34" charset="0"/>
                <a:cs typeface="Times New Roman" panose="02020603050405020304" pitchFamily="18" charset="0"/>
              </a:rPr>
              <a:t>i</a:t>
            </a:r>
            <a:r>
              <a:rPr lang="en-US" sz="1600" b="1">
                <a:latin typeface="Times New Roman" panose="02020603050405020304" pitchFamily="18" charset="0"/>
                <a:ea typeface="Calibri" panose="020F0502020204030204" pitchFamily="34" charset="0"/>
                <a:cs typeface="Times New Roman" panose="02020603050405020304" pitchFamily="18" charset="0"/>
              </a:rPr>
              <a:t> /opt/sps/configs/SPS_21_2_I106_SM_SDC_CONFIG.json -j /opt/sps/configs/SPS_21_2_I106_SM_VNF_CONF.json -s </a:t>
            </a:r>
            <a:r>
              <a:rPr lang="en-US" sz="1600" b="1" err="1">
                <a:latin typeface="Times New Roman" panose="02020603050405020304" pitchFamily="18" charset="0"/>
                <a:ea typeface="Calibri" panose="020F0502020204030204" pitchFamily="34" charset="0"/>
                <a:cs typeface="Times New Roman" panose="02020603050405020304" pitchFamily="18" charset="0"/>
              </a:rPr>
              <a:t>sm</a:t>
            </a:r>
            <a:r>
              <a:rPr lang="en-US" sz="1600" b="1">
                <a:latin typeface="Times New Roman" panose="02020603050405020304" pitchFamily="18" charset="0"/>
                <a:ea typeface="Calibri" panose="020F0502020204030204" pitchFamily="34" charset="0"/>
                <a:cs typeface="Times New Roman" panose="02020603050405020304" pitchFamily="18" charset="0"/>
              </a:rPr>
              <a:t> SPS_21_2_R1_SPS_21_2_I106</a:t>
            </a:r>
          </a:p>
        </p:txBody>
      </p:sp>
    </p:spTree>
    <p:extLst>
      <p:ext uri="{BB962C8B-B14F-4D97-AF65-F5344CB8AC3E}">
        <p14:creationId xmlns:p14="http://schemas.microsoft.com/office/powerpoint/2010/main" val="8623905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343714" y="1812723"/>
            <a:ext cx="11504572" cy="3232552"/>
          </a:xfrm>
          <a:prstGeom prst="rect">
            <a:avLst/>
          </a:prstGeom>
          <a:noFill/>
        </p:spPr>
        <p:txBody>
          <a:bodyPr wrap="square" rtlCol="0">
            <a:spAutoFit/>
          </a:bodyPr>
          <a:lstStyle/>
          <a:p>
            <a:pPr lvl="0" algn="just">
              <a:lnSpc>
                <a:spcPct val="107000"/>
              </a:lnSpc>
              <a:spcBef>
                <a:spcPts val="200"/>
              </a:spcBef>
            </a:pPr>
            <a:r>
              <a:rPr lang="en-US" sz="2400" b="1">
                <a:effectLst/>
                <a:latin typeface="Times New Roman" panose="02020603050405020304" pitchFamily="18" charset="0"/>
                <a:ea typeface="Calibri" panose="020F0502020204030204" pitchFamily="34" charset="0"/>
              </a:rPr>
              <a:t>                               </a:t>
            </a:r>
            <a:r>
              <a:rPr lang="en-US" sz="4000" b="1">
                <a:effectLst/>
                <a:latin typeface="Times New Roman" panose="02020603050405020304" pitchFamily="18" charset="0"/>
                <a:ea typeface="Calibri" panose="020F0502020204030204" pitchFamily="34" charset="0"/>
              </a:rPr>
              <a:t>ME Instantiation through Maestro</a:t>
            </a:r>
          </a:p>
          <a:p>
            <a:pPr lvl="0" algn="just">
              <a:lnSpc>
                <a:spcPct val="107000"/>
              </a:lnSpc>
              <a:spcBef>
                <a:spcPts val="200"/>
              </a:spcBef>
            </a:pPr>
            <a:endParaRPr lang="en-US" sz="4000" b="1">
              <a:latin typeface="Times New Roman" panose="02020603050405020304" pitchFamily="18" charset="0"/>
              <a:ea typeface="Calibri" panose="020F0502020204030204" pitchFamily="34" charset="0"/>
            </a:endParaRPr>
          </a:p>
          <a:p>
            <a:pPr lvl="0" algn="just">
              <a:lnSpc>
                <a:spcPct val="107000"/>
              </a:lnSpc>
              <a:spcBef>
                <a:spcPts val="200"/>
              </a:spcBef>
            </a:pPr>
            <a:r>
              <a:rPr lang="en-US" sz="2400" b="1">
                <a:latin typeface="Times New Roman" panose="02020603050405020304" pitchFamily="18" charset="0"/>
                <a:ea typeface="Calibri" panose="020F0502020204030204" pitchFamily="34" charset="0"/>
              </a:rPr>
              <a:t>Execute ME instantiation command on Maestro: </a:t>
            </a:r>
          </a:p>
          <a:p>
            <a:pPr lvl="0" algn="just">
              <a:lnSpc>
                <a:spcPct val="107000"/>
              </a:lnSpc>
              <a:spcBef>
                <a:spcPts val="200"/>
              </a:spcBef>
            </a:pPr>
            <a:endParaRPr lang="en-US" sz="2400" b="1">
              <a:effectLst/>
              <a:latin typeface="Times New Roman" panose="02020603050405020304" pitchFamily="18" charset="0"/>
              <a:ea typeface="Calibri" panose="020F0502020204030204" pitchFamily="34" charset="0"/>
            </a:endParaRPr>
          </a:p>
          <a:p>
            <a:pPr lvl="0" algn="just">
              <a:lnSpc>
                <a:spcPct val="107000"/>
              </a:lnSpc>
              <a:spcBef>
                <a:spcPts val="200"/>
              </a:spcBef>
            </a:pPr>
            <a:r>
              <a:rPr lang="en-US" sz="2400" b="1">
                <a:latin typeface="Times New Roman" panose="02020603050405020304" pitchFamily="18" charset="0"/>
                <a:ea typeface="Calibri" panose="020F0502020204030204" pitchFamily="34" charset="0"/>
              </a:rPr>
              <a:t>Example:</a:t>
            </a:r>
          </a:p>
          <a:p>
            <a:pPr lvl="0" algn="just">
              <a:lnSpc>
                <a:spcPct val="107000"/>
              </a:lnSpc>
              <a:spcBef>
                <a:spcPts val="200"/>
              </a:spcBef>
            </a:pPr>
            <a:r>
              <a:rPr lang="en-IN" sz="1600" b="1">
                <a:effectLst/>
                <a:latin typeface="Times New Roman" panose="02020603050405020304" pitchFamily="18" charset="0"/>
                <a:ea typeface="Calibri" panose="020F0502020204030204" pitchFamily="34" charset="0"/>
              </a:rPr>
              <a:t>/</a:t>
            </a:r>
            <a:r>
              <a:rPr lang="en-IN" sz="1600" b="1" err="1">
                <a:effectLst/>
                <a:latin typeface="Times New Roman" panose="02020603050405020304" pitchFamily="18" charset="0"/>
                <a:ea typeface="Calibri" panose="020F0502020204030204" pitchFamily="34" charset="0"/>
              </a:rPr>
              <a:t>usr</a:t>
            </a:r>
            <a:r>
              <a:rPr lang="en-IN" sz="1600" b="1">
                <a:effectLst/>
                <a:latin typeface="Times New Roman" panose="02020603050405020304" pitchFamily="18" charset="0"/>
                <a:ea typeface="Calibri" panose="020F0502020204030204" pitchFamily="34" charset="0"/>
              </a:rPr>
              <a:t>/local/bin/maestro ace </a:t>
            </a:r>
            <a:r>
              <a:rPr lang="en-IN" sz="1600" b="1" err="1">
                <a:effectLst/>
                <a:latin typeface="Times New Roman" panose="02020603050405020304" pitchFamily="18" charset="0"/>
                <a:ea typeface="Calibri" panose="020F0502020204030204" pitchFamily="34" charset="0"/>
              </a:rPr>
              <a:t>sps</a:t>
            </a:r>
            <a:r>
              <a:rPr lang="en-IN" sz="1600" b="1">
                <a:effectLst/>
                <a:latin typeface="Times New Roman" panose="02020603050405020304" pitchFamily="18" charset="0"/>
                <a:ea typeface="Calibri" panose="020F0502020204030204" pitchFamily="34" charset="0"/>
              </a:rPr>
              <a:t>-instantiate -d /opt/</a:t>
            </a:r>
            <a:r>
              <a:rPr lang="en-IN" sz="1600" b="1" err="1">
                <a:effectLst/>
                <a:latin typeface="Times New Roman" panose="02020603050405020304" pitchFamily="18" charset="0"/>
                <a:ea typeface="Calibri" panose="020F0502020204030204" pitchFamily="34" charset="0"/>
              </a:rPr>
              <a:t>sps</a:t>
            </a:r>
            <a:r>
              <a:rPr lang="en-IN" sz="1600" b="1">
                <a:effectLst/>
                <a:latin typeface="Times New Roman" panose="02020603050405020304" pitchFamily="18" charset="0"/>
                <a:ea typeface="Calibri" panose="020F0502020204030204" pitchFamily="34" charset="0"/>
              </a:rPr>
              <a:t>/SPS_21_2_I106 -</a:t>
            </a:r>
            <a:r>
              <a:rPr lang="en-IN" sz="1600" b="1" err="1">
                <a:effectLst/>
                <a:latin typeface="Times New Roman" panose="02020603050405020304" pitchFamily="18" charset="0"/>
                <a:ea typeface="Calibri" panose="020F0502020204030204" pitchFamily="34" charset="0"/>
              </a:rPr>
              <a:t>i</a:t>
            </a:r>
            <a:r>
              <a:rPr lang="en-IN" sz="1600" b="1">
                <a:effectLst/>
                <a:latin typeface="Times New Roman" panose="02020603050405020304" pitchFamily="18" charset="0"/>
                <a:ea typeface="Calibri" panose="020F0502020204030204" pitchFamily="34" charset="0"/>
              </a:rPr>
              <a:t> /opt/</a:t>
            </a:r>
            <a:r>
              <a:rPr lang="en-IN" sz="1600" b="1" err="1">
                <a:effectLst/>
                <a:latin typeface="Times New Roman" panose="02020603050405020304" pitchFamily="18" charset="0"/>
                <a:ea typeface="Calibri" panose="020F0502020204030204" pitchFamily="34" charset="0"/>
              </a:rPr>
              <a:t>sps</a:t>
            </a:r>
            <a:r>
              <a:rPr lang="en-IN" sz="1600" b="1">
                <a:effectLst/>
                <a:latin typeface="Times New Roman" panose="02020603050405020304" pitchFamily="18" charset="0"/>
                <a:ea typeface="Calibri" panose="020F0502020204030204" pitchFamily="34" charset="0"/>
              </a:rPr>
              <a:t>/configs/SPS_21_2_I106_ME_SDC_CONFIG.json -j /opt/</a:t>
            </a:r>
            <a:r>
              <a:rPr lang="en-IN" sz="1600" b="1" err="1">
                <a:effectLst/>
                <a:latin typeface="Times New Roman" panose="02020603050405020304" pitchFamily="18" charset="0"/>
                <a:ea typeface="Calibri" panose="020F0502020204030204" pitchFamily="34" charset="0"/>
              </a:rPr>
              <a:t>sps</a:t>
            </a:r>
            <a:r>
              <a:rPr lang="en-IN" sz="1600" b="1">
                <a:effectLst/>
                <a:latin typeface="Times New Roman" panose="02020603050405020304" pitchFamily="18" charset="0"/>
                <a:ea typeface="Calibri" panose="020F0502020204030204" pitchFamily="34" charset="0"/>
              </a:rPr>
              <a:t>/configs/SPS_21_2_I106_ME_VNF_CONF.json -s me SPS_21_2_R1_SPS_21_2_I106</a:t>
            </a:r>
            <a:endParaRPr lang="en-US" sz="1600" b="1">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32463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2113137" y="549091"/>
            <a:ext cx="11504572" cy="2759410"/>
          </a:xfrm>
          <a:prstGeom prst="rect">
            <a:avLst/>
          </a:prstGeom>
          <a:noFill/>
        </p:spPr>
        <p:txBody>
          <a:bodyPr wrap="square" rtlCol="0">
            <a:spAutoFit/>
          </a:bodyPr>
          <a:lstStyle/>
          <a:p>
            <a:pPr lvl="0" algn="just">
              <a:lnSpc>
                <a:spcPct val="107000"/>
              </a:lnSpc>
              <a:spcBef>
                <a:spcPts val="200"/>
              </a:spcBef>
            </a:pPr>
            <a:r>
              <a:rPr lang="en-US" sz="4000" b="1">
                <a:effectLst/>
                <a:latin typeface="Times New Roman" panose="02020603050405020304" pitchFamily="18" charset="0"/>
                <a:ea typeface="Calibri" panose="020F0502020204030204" pitchFamily="34" charset="0"/>
              </a:rPr>
              <a:t>   </a:t>
            </a:r>
          </a:p>
          <a:p>
            <a:pPr lvl="0" algn="just">
              <a:lnSpc>
                <a:spcPct val="107000"/>
              </a:lnSpc>
              <a:spcBef>
                <a:spcPts val="200"/>
              </a:spcBef>
            </a:pPr>
            <a:endParaRPr lang="en-US" sz="4000" b="1">
              <a:latin typeface="Times New Roman" panose="02020603050405020304" pitchFamily="18" charset="0"/>
              <a:ea typeface="Calibri" panose="020F0502020204030204" pitchFamily="34" charset="0"/>
            </a:endParaRPr>
          </a:p>
          <a:p>
            <a:pPr lvl="0" algn="just">
              <a:lnSpc>
                <a:spcPct val="107000"/>
              </a:lnSpc>
              <a:spcBef>
                <a:spcPts val="200"/>
              </a:spcBef>
            </a:pPr>
            <a:endParaRPr lang="en-US" sz="4000" b="1">
              <a:effectLst/>
              <a:latin typeface="Times New Roman" panose="02020603050405020304" pitchFamily="18" charset="0"/>
              <a:ea typeface="Calibri" panose="020F0502020204030204" pitchFamily="34" charset="0"/>
            </a:endParaRPr>
          </a:p>
          <a:p>
            <a:pPr lvl="0" algn="just">
              <a:lnSpc>
                <a:spcPct val="107000"/>
              </a:lnSpc>
              <a:spcBef>
                <a:spcPts val="200"/>
              </a:spcBef>
            </a:pPr>
            <a:r>
              <a:rPr lang="en-US" sz="4000" b="1">
                <a:effectLst/>
                <a:latin typeface="Times New Roman" panose="02020603050405020304" pitchFamily="18" charset="0"/>
                <a:ea typeface="Calibri" panose="020F0502020204030204" pitchFamily="34" charset="0"/>
              </a:rPr>
              <a:t>NPC deployment through CBAM</a:t>
            </a:r>
            <a:endParaRPr lang="en-US" sz="4000" b="1">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9461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30629" y="1102632"/>
            <a:ext cx="11504572" cy="3704347"/>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a:effectLst/>
                <a:latin typeface="Times New Roman" panose="02020603050405020304" pitchFamily="18" charset="0"/>
                <a:ea typeface="Times New Roman" panose="02020603050405020304" pitchFamily="18" charset="0"/>
                <a:cs typeface="Times New Roman" panose="02020603050405020304" pitchFamily="18" charset="0"/>
              </a:rPr>
              <a:t>Deployment steps:</a:t>
            </a:r>
            <a:endParaRPr lang="en-US" sz="36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1.	CBAM package creation through VNF generator for SM &amp; ME</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2.	Upload CBAM packages on CBAM GUI to create Catalog</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3.	SM instantiation through CBAM</a:t>
            </a: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4.	ME instantiation through CBAM</a:t>
            </a:r>
          </a:p>
          <a:p>
            <a:pPr marL="342900" lvl="0" indent="-34290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5</a:t>
            </a:r>
            <a:r>
              <a:rPr lang="en-US" sz="1800">
                <a:effectLst/>
                <a:latin typeface="Times New Roman" panose="02020603050405020304" pitchFamily="18" charset="0"/>
                <a:ea typeface="Calibri" panose="020F0502020204030204" pitchFamily="34" charset="0"/>
                <a:cs typeface="Times New Roman" panose="02020603050405020304" pitchFamily="18" charset="0"/>
              </a:rPr>
              <a:t>.	Validate stack on CBIS  post Instantiation</a:t>
            </a: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25134685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FE590C1B-4CE0-471D-AB0F-352E87CEFA9F}"/>
              </a:ext>
            </a:extLst>
          </p:cNvPr>
          <p:cNvSpPr>
            <a:spLocks noGrp="1"/>
          </p:cNvSpPr>
          <p:nvPr>
            <p:ph type="body" sz="quarter" idx="11"/>
          </p:nvPr>
        </p:nvSpPr>
        <p:spPr>
          <a:xfrm>
            <a:off x="556800" y="787200"/>
            <a:ext cx="11078400" cy="412800"/>
          </a:xfrm>
        </p:spPr>
        <p:txBody>
          <a:bodyPr>
            <a:normAutofit lnSpcReduction="10000"/>
          </a:bodyPr>
          <a:lstStyle/>
          <a:p>
            <a:pPr lvl="0"/>
            <a:r>
              <a:rPr lang="en-IN" sz="3200" b="1">
                <a:solidFill>
                  <a:schemeClr val="tx1"/>
                </a:solidFill>
                <a:effectLst>
                  <a:outerShdw blurRad="38100" dist="38100" dir="2700000" algn="tl">
                    <a:srgbClr val="000000">
                      <a:alpha val="43137"/>
                    </a:srgbClr>
                  </a:outerShdw>
                </a:effectLst>
              </a:rPr>
              <a:t>            Starting VNF generator tool on maestro VM</a:t>
            </a:r>
          </a:p>
        </p:txBody>
      </p:sp>
      <p:sp>
        <p:nvSpPr>
          <p:cNvPr id="2" name="TextBox 1">
            <a:extLst>
              <a:ext uri="{FF2B5EF4-FFF2-40B4-BE49-F238E27FC236}">
                <a16:creationId xmlns:a16="http://schemas.microsoft.com/office/drawing/2014/main" id="{B27097F9-3E0C-4335-98F2-EBF35E2F8BD8}"/>
              </a:ext>
            </a:extLst>
          </p:cNvPr>
          <p:cNvSpPr txBox="1"/>
          <p:nvPr/>
        </p:nvSpPr>
        <p:spPr>
          <a:xfrm>
            <a:off x="706055" y="2025570"/>
            <a:ext cx="9132425" cy="1403461"/>
          </a:xfrm>
          <a:prstGeom prst="rect">
            <a:avLst/>
          </a:prstGeom>
          <a:noFill/>
        </p:spPr>
        <p:txBody>
          <a:bodyPr wrap="square" rtlCol="0">
            <a:spAutoFit/>
          </a:bodyPr>
          <a:lstStyle/>
          <a:p>
            <a:pPr marL="342900" indent="-342900">
              <a:buClr>
                <a:schemeClr val="bg1"/>
              </a:buClr>
              <a:buSzPct val="70000"/>
              <a:buFont typeface="Wingdings 3" panose="05040102010807070707" pitchFamily="18" charset="2"/>
              <a:buChar char="u"/>
            </a:pPr>
            <a:r>
              <a:rPr lang="en-IN" sz="2130">
                <a:latin typeface="Centaur" panose="02030504050205020304" pitchFamily="18" charset="0"/>
              </a:rPr>
              <a:t>Download VNF generator tool to maestro VM</a:t>
            </a:r>
            <a:endParaRPr lang="en-US" sz="2130">
              <a:latin typeface="Centaur" panose="02030504050205020304" pitchFamily="18" charset="0"/>
            </a:endParaRPr>
          </a:p>
          <a:p>
            <a:pPr marL="342900" indent="-342900">
              <a:buClr>
                <a:schemeClr val="bg1"/>
              </a:buClr>
              <a:buSzPct val="70000"/>
              <a:buFont typeface="Wingdings 3" panose="05040102010807070707" pitchFamily="18" charset="2"/>
              <a:buChar char="u"/>
            </a:pPr>
            <a:r>
              <a:rPr lang="en-IN" sz="2130">
                <a:latin typeface="Centaur" panose="02030504050205020304" pitchFamily="18" charset="0"/>
              </a:rPr>
              <a:t>Download </a:t>
            </a:r>
            <a:r>
              <a:rPr lang="en-IN" sz="2130" err="1">
                <a:latin typeface="Centaur" panose="02030504050205020304" pitchFamily="18" charset="0"/>
              </a:rPr>
              <a:t>csar</a:t>
            </a:r>
            <a:r>
              <a:rPr lang="en-IN" sz="2130">
                <a:latin typeface="Centaur" panose="02030504050205020304" pitchFamily="18" charset="0"/>
              </a:rPr>
              <a:t> package to maestro VM</a:t>
            </a:r>
          </a:p>
          <a:p>
            <a:pPr marL="342900" indent="-342900">
              <a:buClr>
                <a:schemeClr val="bg1"/>
              </a:buClr>
              <a:buSzPct val="70000"/>
              <a:buFont typeface="Wingdings 3" panose="05040102010807070707" pitchFamily="18" charset="2"/>
              <a:buChar char="u"/>
            </a:pPr>
            <a:r>
              <a:rPr lang="en-IN" sz="2130">
                <a:latin typeface="Centaur" panose="02030504050205020304" pitchFamily="18" charset="0"/>
              </a:rPr>
              <a:t>Create and prepare </a:t>
            </a:r>
            <a:r>
              <a:rPr lang="en-IN" sz="2130" err="1">
                <a:latin typeface="Centaur" panose="02030504050205020304" pitchFamily="18" charset="0"/>
              </a:rPr>
              <a:t>vnf</a:t>
            </a:r>
            <a:r>
              <a:rPr lang="en-IN" sz="2130">
                <a:latin typeface="Centaur" panose="02030504050205020304" pitchFamily="18" charset="0"/>
              </a:rPr>
              <a:t> generator workspace</a:t>
            </a:r>
            <a:endParaRPr lang="en-US" sz="2130">
              <a:latin typeface="Centaur" panose="02030504050205020304" pitchFamily="18" charset="0"/>
            </a:endParaRPr>
          </a:p>
          <a:p>
            <a:endParaRPr lang="en-IN" sz="2130"/>
          </a:p>
        </p:txBody>
      </p:sp>
    </p:spTree>
    <p:extLst>
      <p:ext uri="{BB962C8B-B14F-4D97-AF65-F5344CB8AC3E}">
        <p14:creationId xmlns:p14="http://schemas.microsoft.com/office/powerpoint/2010/main" val="4922441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765145" y="450193"/>
            <a:ext cx="11504572" cy="5032981"/>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CBAM package creation</a:t>
            </a: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CBAM Package creation on Maestro: </a:t>
            </a:r>
          </a:p>
          <a:p>
            <a:pPr marL="342900" lvl="0" indent="-342900" algn="just" fontAlgn="base">
              <a:lnSpc>
                <a:spcPct val="107000"/>
              </a:lnSpc>
              <a:spcAft>
                <a:spcPts val="800"/>
              </a:spcAft>
              <a:tabLst>
                <a:tab pos="457200" algn="l"/>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latin typeface="Times New Roman" panose="02020603050405020304" pitchFamily="18" charset="0"/>
                <a:ea typeface="Calibri" panose="020F0502020204030204" pitchFamily="34" charset="0"/>
                <a:cs typeface="Times New Roman" panose="02020603050405020304" pitchFamily="18" charset="0"/>
              </a:rPr>
              <a:t> Make sure appropriate </a:t>
            </a:r>
            <a:r>
              <a:rPr lang="en-US" err="1">
                <a:latin typeface="Times New Roman" panose="02020603050405020304" pitchFamily="18" charset="0"/>
                <a:ea typeface="Calibri" panose="020F0502020204030204" pitchFamily="34" charset="0"/>
                <a:cs typeface="Times New Roman" panose="02020603050405020304" pitchFamily="18" charset="0"/>
              </a:rPr>
              <a:t>vnf</a:t>
            </a:r>
            <a:r>
              <a:rPr lang="en-US">
                <a:latin typeface="Times New Roman" panose="02020603050405020304" pitchFamily="18" charset="0"/>
                <a:ea typeface="Calibri" panose="020F0502020204030204" pitchFamily="34" charset="0"/>
                <a:cs typeface="Times New Roman" panose="02020603050405020304" pitchFamily="18" charset="0"/>
              </a:rPr>
              <a:t> generator packages are saved on Maestro</a:t>
            </a:r>
          </a:p>
          <a:p>
            <a:pPr lvl="0" algn="just" fontAlgn="base">
              <a:lnSpc>
                <a:spcPct val="107000"/>
              </a:lnSpc>
              <a:spcAft>
                <a:spcPts val="800"/>
              </a:spcAft>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AutoNum type="arabicPeriod"/>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AutoNum type="arabicPeriod"/>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buAutoNum type="arabicPeriod"/>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latin typeface="Times New Roman" panose="02020603050405020304" pitchFamily="18" charset="0"/>
                <a:ea typeface="Calibri" panose="020F0502020204030204" pitchFamily="34" charset="0"/>
                <a:cs typeface="Times New Roman" panose="02020603050405020304" pitchFamily="18" charset="0"/>
              </a:rPr>
              <a:t>SM and ME VNF &amp; SDC config files are placed on desired path  /opt/sps/configs in Maestro</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6834406B-4780-44F2-9285-B2600FF8493B}"/>
              </a:ext>
            </a:extLst>
          </p:cNvPr>
          <p:cNvPicPr/>
          <p:nvPr/>
        </p:nvPicPr>
        <p:blipFill>
          <a:blip r:embed="rId3"/>
          <a:stretch>
            <a:fillRect/>
          </a:stretch>
        </p:blipFill>
        <p:spPr>
          <a:xfrm>
            <a:off x="765145" y="3186386"/>
            <a:ext cx="9918833" cy="612554"/>
          </a:xfrm>
          <a:prstGeom prst="rect">
            <a:avLst/>
          </a:prstGeom>
        </p:spPr>
      </p:pic>
    </p:spTree>
    <p:extLst>
      <p:ext uri="{BB962C8B-B14F-4D97-AF65-F5344CB8AC3E}">
        <p14:creationId xmlns:p14="http://schemas.microsoft.com/office/powerpoint/2010/main" val="417566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1005926" y="98874"/>
            <a:ext cx="11504572" cy="6229847"/>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CBAM package creation</a:t>
            </a: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Commands to create CBAM package</a:t>
            </a:r>
          </a:p>
          <a:p>
            <a:pPr marL="342900" lvl="0" indent="-342900" algn="just" fontAlgn="base">
              <a:lnSpc>
                <a:spcPct val="107000"/>
              </a:lnSpc>
              <a:spcAft>
                <a:spcPts val="800"/>
              </a:spcAft>
              <a:tabLst>
                <a:tab pos="457200" algn="l"/>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latin typeface="Times New Roman" panose="02020603050405020304" pitchFamily="18" charset="0"/>
                <a:ea typeface="Calibri" panose="020F0502020204030204" pitchFamily="34" charset="0"/>
                <a:cs typeface="Times New Roman" panose="02020603050405020304" pitchFamily="18" charset="0"/>
              </a:rPr>
              <a:t> For SM</a:t>
            </a:r>
          </a:p>
          <a:p>
            <a:pPr lvl="0" algn="just" fontAlgn="base">
              <a:lnSpc>
                <a:spcPct val="107000"/>
              </a:lnSpc>
              <a:spcAft>
                <a:spcPts val="800"/>
              </a:spcAft>
              <a:tabLst>
                <a:tab pos="457200" algn="l"/>
              </a:tabLst>
            </a:pPr>
            <a:r>
              <a:rPr lang="en-IN" sz="1800">
                <a:effectLst/>
                <a:latin typeface="Calibri" panose="020F0502020204030204" pitchFamily="34" charset="0"/>
                <a:ea typeface="Calibri" panose="020F0502020204030204" pitchFamily="34" charset="0"/>
                <a:cs typeface="Times New Roman" panose="02020603050405020304" pitchFamily="18" charset="0"/>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lvl="0" algn="just" fontAlgn="base">
              <a:lnSpc>
                <a:spcPct val="107000"/>
              </a:lnSpc>
              <a:spcAft>
                <a:spcPts val="800"/>
              </a:spcAft>
              <a:tabLst>
                <a:tab pos="457200" algn="l"/>
              </a:tabLst>
            </a:pP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 ./vnf_gen.py -I /opt/sps/configs/SPS_21_5_I73_SM_VNF_CONF.json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/SM</a:t>
            </a:r>
            <a:endParaRPr lang="en-US">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fontAlgn="base">
              <a:lnSpc>
                <a:spcPct val="107000"/>
              </a:lnSpc>
              <a:spcAft>
                <a:spcPts val="800"/>
              </a:spcAft>
              <a:buFont typeface="Wingdings" panose="05000000000000000000" pitchFamily="2" charset="2"/>
              <a:buChar char="à"/>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For ME: </a:t>
            </a:r>
          </a:p>
          <a:p>
            <a:pPr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Where SM &amp; ME packages will be generated in /</a:t>
            </a:r>
            <a:r>
              <a:rPr lang="en-IN" b="1" err="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tmp</a:t>
            </a:r>
            <a:endPar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endParaRPr>
          </a:p>
          <a:p>
            <a:pPr lvl="0" algn="just" fontAlgn="base">
              <a:lnSpc>
                <a:spcPct val="107000"/>
              </a:lnSpc>
              <a:spcAft>
                <a:spcPts val="800"/>
              </a:spcAft>
              <a:tabLst>
                <a:tab pos="457200" algn="l"/>
              </a:tabLst>
            </a:pPr>
            <a:r>
              <a:rPr lang="en-US" b="1">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./vnf_gen.py -I /opt/sps/configs/SPS_21_5_I73_ME_VNF_CONF.json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302174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5"/>
          </p:nvPr>
        </p:nvSpPr>
        <p:spPr/>
        <p:txBody>
          <a:bodyPr/>
          <a:lstStyle/>
          <a:p>
            <a:r>
              <a:rPr lang="en-US" dirty="0"/>
              <a:t>NPC provides the Policy and Charging Rules Function (PCRF) in 4G/LTE</a:t>
            </a:r>
          </a:p>
          <a:p>
            <a:pPr lvl="1"/>
            <a:r>
              <a:rPr lang="en-US" dirty="0"/>
              <a:t>It provides policy to gateways (PCEFs) </a:t>
            </a:r>
          </a:p>
          <a:p>
            <a:r>
              <a:rPr lang="en-US" dirty="0"/>
              <a:t>NPC provides the Policy Control Function (PCF) in 5G</a:t>
            </a:r>
          </a:p>
          <a:p>
            <a:pPr lvl="1"/>
            <a:r>
              <a:rPr lang="en-US" dirty="0"/>
              <a:t>Both can be provided in the same NPC instance – a combined PCRF+PCF</a:t>
            </a:r>
          </a:p>
          <a:p>
            <a:pPr lvl="2"/>
            <a:endParaRPr lang="en-US" dirty="0"/>
          </a:p>
          <a:p>
            <a:r>
              <a:rPr lang="en-US" dirty="0"/>
              <a:t>NPC can provide policy based on a wide variety of inputs, including</a:t>
            </a:r>
          </a:p>
          <a:p>
            <a:pPr lvl="1"/>
            <a:r>
              <a:rPr lang="en-US" dirty="0"/>
              <a:t>Subscription type</a:t>
            </a:r>
          </a:p>
          <a:p>
            <a:pPr lvl="1"/>
            <a:r>
              <a:rPr lang="en-US" dirty="0"/>
              <a:t>Type of device</a:t>
            </a:r>
          </a:p>
          <a:p>
            <a:pPr lvl="1"/>
            <a:r>
              <a:rPr lang="en-US" dirty="0"/>
              <a:t>Location (such as MCC/MNC, GGSN IP address, cell tower)</a:t>
            </a:r>
          </a:p>
          <a:p>
            <a:pPr lvl="1"/>
            <a:r>
              <a:rPr lang="en-US" dirty="0"/>
              <a:t>Configured subscriber/device data</a:t>
            </a:r>
          </a:p>
          <a:p>
            <a:pPr lvl="1"/>
            <a:r>
              <a:rPr lang="en-US" dirty="0"/>
              <a:t>Time of day / day of week</a:t>
            </a:r>
          </a:p>
          <a:p>
            <a:pPr lvl="1"/>
            <a:r>
              <a:rPr lang="en-US" dirty="0"/>
              <a:t>Usage related policies, such as CHF/OCS counter values</a:t>
            </a:r>
          </a:p>
          <a:p>
            <a:endParaRPr lang="en-US" dirty="0"/>
          </a:p>
        </p:txBody>
      </p:sp>
      <p:sp>
        <p:nvSpPr>
          <p:cNvPr id="15" name="Title 14"/>
          <p:cNvSpPr>
            <a:spLocks noGrp="1"/>
          </p:cNvSpPr>
          <p:nvPr>
            <p:ph type="title"/>
          </p:nvPr>
        </p:nvSpPr>
        <p:spPr/>
        <p:txBody>
          <a:bodyPr>
            <a:normAutofit fontScale="90000"/>
          </a:bodyPr>
          <a:lstStyle/>
          <a:p>
            <a:r>
              <a:rPr lang="en-CA"/>
              <a:t>Policy Management</a:t>
            </a:r>
            <a:endParaRPr lang="en-US"/>
          </a:p>
        </p:txBody>
      </p:sp>
      <p:sp>
        <p:nvSpPr>
          <p:cNvPr id="5" name="Text Placeholder 4"/>
          <p:cNvSpPr>
            <a:spLocks noGrp="1"/>
          </p:cNvSpPr>
          <p:nvPr>
            <p:ph type="body" sz="quarter" idx="10"/>
          </p:nvPr>
        </p:nvSpPr>
        <p:spPr/>
        <p:txBody>
          <a:bodyPr/>
          <a:lstStyle/>
          <a:p>
            <a:r>
              <a:rPr lang="en-US"/>
              <a:t>Policy control</a:t>
            </a:r>
          </a:p>
        </p:txBody>
      </p:sp>
    </p:spTree>
    <p:extLst>
      <p:ext uri="{BB962C8B-B14F-4D97-AF65-F5344CB8AC3E}">
        <p14:creationId xmlns:p14="http://schemas.microsoft.com/office/powerpoint/2010/main" val="35577092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343714" y="2469002"/>
            <a:ext cx="11504572" cy="1494127"/>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Catalog creation on CBAM for SM and ME:</a:t>
            </a: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a:p>
        </p:txBody>
      </p:sp>
    </p:spTree>
    <p:extLst>
      <p:ext uri="{BB962C8B-B14F-4D97-AF65-F5344CB8AC3E}">
        <p14:creationId xmlns:p14="http://schemas.microsoft.com/office/powerpoint/2010/main" val="4464623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687428" y="-115774"/>
            <a:ext cx="11504572" cy="6782434"/>
          </a:xfrm>
          <a:prstGeom prst="rect">
            <a:avLst/>
          </a:prstGeom>
          <a:noFill/>
        </p:spPr>
        <p:txBody>
          <a:bodyPr wrap="square" rtlCol="0">
            <a:spAutoFit/>
          </a:bodyPr>
          <a:lstStyle/>
          <a:p>
            <a:pPr lvl="0" algn="just">
              <a:lnSpc>
                <a:spcPct val="107000"/>
              </a:lnSpc>
              <a:spcBef>
                <a:spcPts val="200"/>
              </a:spcBef>
            </a:pPr>
            <a:r>
              <a:rPr lang="en-US" sz="32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Catalog creation on CBAM:</a:t>
            </a:r>
          </a:p>
          <a:p>
            <a:pPr lvl="0" algn="just">
              <a:lnSpc>
                <a:spcPct val="107000"/>
              </a:lnSpc>
              <a:spcBef>
                <a:spcPts val="200"/>
              </a:spcBef>
            </a:pPr>
            <a:r>
              <a:rPr lang="en-IN" sz="1800">
                <a:solidFill>
                  <a:srgbClr val="000000"/>
                </a:solidFill>
                <a:effectLst/>
                <a:latin typeface="Times New Roman" panose="02020603050405020304" pitchFamily="18" charset="0"/>
                <a:ea typeface="Calibri" panose="020F0502020204030204" pitchFamily="34" charset="0"/>
              </a:rPr>
              <a:t>In the CBAM GUI, click the options button with three horizontal lines and then select </a:t>
            </a:r>
            <a:r>
              <a:rPr lang="en-IN" sz="1800" err="1">
                <a:solidFill>
                  <a:srgbClr val="000000"/>
                </a:solidFill>
                <a:effectLst/>
                <a:latin typeface="Times New Roman" panose="02020603050405020304" pitchFamily="18" charset="0"/>
                <a:ea typeface="Calibri" panose="020F0502020204030204" pitchFamily="34" charset="0"/>
              </a:rPr>
              <a:t>Catalog</a:t>
            </a:r>
            <a:r>
              <a:rPr lang="en-IN" sz="1800">
                <a:solidFill>
                  <a:srgbClr val="000000"/>
                </a:solidFill>
                <a:effectLst/>
                <a:latin typeface="Times New Roman" panose="02020603050405020304" pitchFamily="18" charset="0"/>
                <a:ea typeface="Calibri" panose="020F0502020204030204" pitchFamily="34" charset="0"/>
              </a:rPr>
              <a:t>. The </a:t>
            </a:r>
            <a:r>
              <a:rPr lang="en-IN" sz="1800" err="1">
                <a:solidFill>
                  <a:srgbClr val="000000"/>
                </a:solidFill>
                <a:effectLst/>
                <a:latin typeface="Times New Roman" panose="02020603050405020304" pitchFamily="18" charset="0"/>
                <a:ea typeface="Calibri" panose="020F0502020204030204" pitchFamily="34" charset="0"/>
              </a:rPr>
              <a:t>Catalog</a:t>
            </a:r>
            <a:r>
              <a:rPr lang="en-IN" sz="1800">
                <a:solidFill>
                  <a:srgbClr val="000000"/>
                </a:solidFill>
                <a:effectLst/>
                <a:latin typeface="Times New Roman" panose="02020603050405020304" pitchFamily="18" charset="0"/>
                <a:ea typeface="Calibri" panose="020F0502020204030204" pitchFamily="34" charset="0"/>
              </a:rPr>
              <a:t> pane appears.</a:t>
            </a:r>
            <a:endParaRPr lang="en-US" sz="3200" b="1">
              <a:solidFill>
                <a:srgbClr val="0036A7"/>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solidFill>
                  <a:schemeClr val="bg1"/>
                </a:solidFill>
                <a:effectLst/>
                <a:latin typeface="Times New Roman" panose="02020603050405020304" pitchFamily="18" charset="0"/>
                <a:ea typeface="Calibri" panose="020F0502020204030204" pitchFamily="34" charset="0"/>
              </a:rPr>
              <a:t> </a:t>
            </a:r>
            <a:endParaRPr lang="en-IN" sz="1800">
              <a:solidFill>
                <a:schemeClr val="bg1"/>
              </a:solidFill>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Commands to create CBAM package</a:t>
            </a:r>
          </a:p>
          <a:p>
            <a:pPr marL="342900" lvl="0" indent="-342900" algn="just" fontAlgn="base">
              <a:lnSpc>
                <a:spcPct val="107000"/>
              </a:lnSpc>
              <a:spcAft>
                <a:spcPts val="800"/>
              </a:spcAft>
              <a:tabLst>
                <a:tab pos="457200" algn="l"/>
              </a:tabLst>
            </a:pPr>
            <a:endPar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 For SM</a:t>
            </a:r>
          </a:p>
          <a:p>
            <a:pPr lvl="0" algn="just" fontAlgn="base">
              <a:lnSpc>
                <a:spcPct val="107000"/>
              </a:lnSpc>
              <a:spcAft>
                <a:spcPts val="800"/>
              </a:spcAft>
              <a:tabLst>
                <a:tab pos="457200" algn="l"/>
              </a:tabLst>
            </a:pPr>
            <a:r>
              <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p>
          <a:p>
            <a:pPr lvl="0" algn="just" fontAlgn="base">
              <a:lnSpc>
                <a:spcPct val="107000"/>
              </a:lnSpc>
              <a:spcAft>
                <a:spcPts val="800"/>
              </a:spcAft>
              <a:tabLst>
                <a:tab pos="457200" algn="l"/>
              </a:tabLst>
            </a:pPr>
            <a:endPar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tabLst>
                <a:tab pos="457200" algn="l"/>
              </a:tabLst>
            </a:pPr>
            <a:r>
              <a:rPr lang="en-IN" b="1">
                <a:solidFill>
                  <a:schemeClr val="bg1"/>
                </a:solidFill>
                <a:latin typeface="Calibri" panose="020F0502020204030204" pitchFamily="34" charset="0"/>
                <a:ea typeface="Calibri" panose="020F0502020204030204" pitchFamily="34" charset="0"/>
                <a:cs typeface="Times New Roman" panose="02020603050405020304" pitchFamily="18" charset="0"/>
              </a:rPr>
              <a:t>Example: </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./vnf_gen.py -I /opt/sps/configs/SPS_21_5_I73_SM_VNF_CONF.json -b -o /</a:t>
            </a:r>
            <a:r>
              <a:rPr lang="en-US" sz="18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fontAlgn="base">
              <a:lnSpc>
                <a:spcPct val="107000"/>
              </a:lnSpc>
              <a:spcAft>
                <a:spcPts val="800"/>
              </a:spcAft>
              <a:buFont typeface="Wingdings" panose="05000000000000000000" pitchFamily="2" charset="2"/>
              <a:buChar char="à"/>
              <a:tabLst>
                <a:tab pos="457200" algn="l"/>
              </a:tabLs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For ME: </a:t>
            </a:r>
          </a:p>
          <a:p>
            <a:pPr algn="just" fontAlgn="base">
              <a:lnSpc>
                <a:spcPct val="107000"/>
              </a:lnSpc>
              <a:spcAft>
                <a:spcPts val="800"/>
              </a:spcAft>
              <a:tabLst>
                <a:tab pos="457200" algn="l"/>
              </a:tabLs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p>
          <a:p>
            <a:pPr algn="just" fontAlgn="base">
              <a:lnSpc>
                <a:spcPct val="107000"/>
              </a:lnSpc>
              <a:spcAft>
                <a:spcPts val="800"/>
              </a:spcAft>
              <a:tabLst>
                <a:tab pos="457200" algn="l"/>
              </a:tabLst>
            </a:pPr>
            <a:r>
              <a:rPr lang="en-IN" b="1">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Where SM &amp; ME packages will be generated in /</a:t>
            </a:r>
            <a:r>
              <a:rPr lang="en-IN" b="1" err="1">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tmp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endParaRPr>
          </a:p>
          <a:p>
            <a:pPr lvl="0" algn="just" fontAlgn="base">
              <a:lnSpc>
                <a:spcPct val="107000"/>
              </a:lnSpc>
              <a:spcAft>
                <a:spcPts val="800"/>
              </a:spcAft>
              <a:tabLst>
                <a:tab pos="457200" algn="l"/>
              </a:tabLst>
            </a:pPr>
            <a:r>
              <a:rPr lang="en-US" b="1">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-I /opt/sps/configs/SPS_21_5_I73_ME_VNF_CONF.json -b -o /</a:t>
            </a:r>
            <a:r>
              <a:rPr lang="en-US" sz="18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solidFill>
                <a:schemeClr val="bg1"/>
              </a:solidFill>
            </a:endParaRPr>
          </a:p>
        </p:txBody>
      </p:sp>
      <p:pic>
        <p:nvPicPr>
          <p:cNvPr id="3" name="Picture 2">
            <a:extLst>
              <a:ext uri="{FF2B5EF4-FFF2-40B4-BE49-F238E27FC236}">
                <a16:creationId xmlns:a16="http://schemas.microsoft.com/office/drawing/2014/main" id="{1192CA52-992A-4509-8E26-FDE0619775F9}"/>
              </a:ext>
            </a:extLst>
          </p:cNvPr>
          <p:cNvPicPr>
            <a:picLocks noChangeAspect="1"/>
          </p:cNvPicPr>
          <p:nvPr/>
        </p:nvPicPr>
        <p:blipFill>
          <a:blip r:embed="rId3"/>
          <a:stretch>
            <a:fillRect/>
          </a:stretch>
        </p:blipFill>
        <p:spPr>
          <a:xfrm>
            <a:off x="280874" y="1009403"/>
            <a:ext cx="10870056" cy="5035138"/>
          </a:xfrm>
          <a:prstGeom prst="rect">
            <a:avLst/>
          </a:prstGeom>
        </p:spPr>
      </p:pic>
    </p:spTree>
    <p:extLst>
      <p:ext uri="{BB962C8B-B14F-4D97-AF65-F5344CB8AC3E}">
        <p14:creationId xmlns:p14="http://schemas.microsoft.com/office/powerpoint/2010/main" val="8603000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687428" y="-115774"/>
            <a:ext cx="11504572" cy="6782434"/>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Catalog creation on CBAM:</a:t>
            </a:r>
          </a:p>
          <a:p>
            <a:pPr lvl="0" algn="just">
              <a:lnSpc>
                <a:spcPct val="107000"/>
              </a:lnSpc>
              <a:spcBef>
                <a:spcPts val="200"/>
              </a:spcBef>
            </a:pPr>
            <a:r>
              <a:rPr lang="en-US" sz="1800">
                <a:effectLst/>
                <a:latin typeface="Times New Roman" panose="02020603050405020304" pitchFamily="18" charset="0"/>
                <a:ea typeface="Calibri" panose="020F0502020204030204" pitchFamily="34" charset="0"/>
              </a:rPr>
              <a:t>Upload VNF package for SM:</a:t>
            </a: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Commands to create CBAM package</a:t>
            </a:r>
          </a:p>
          <a:p>
            <a:pPr marL="342900" lvl="0" indent="-342900" algn="just" fontAlgn="base">
              <a:lnSpc>
                <a:spcPct val="107000"/>
              </a:lnSpc>
              <a:spcAft>
                <a:spcPts val="800"/>
              </a:spcAft>
              <a:tabLst>
                <a:tab pos="457200" algn="l"/>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latin typeface="Times New Roman" panose="02020603050405020304" pitchFamily="18" charset="0"/>
                <a:ea typeface="Calibri" panose="020F0502020204030204" pitchFamily="34" charset="0"/>
                <a:cs typeface="Times New Roman" panose="02020603050405020304" pitchFamily="18" charset="0"/>
              </a:rPr>
              <a:t> For SM</a:t>
            </a:r>
          </a:p>
          <a:p>
            <a:pPr lvl="0" algn="just" fontAlgn="base">
              <a:lnSpc>
                <a:spcPct val="107000"/>
              </a:lnSpc>
              <a:spcAft>
                <a:spcPts val="800"/>
              </a:spcAft>
              <a:tabLst>
                <a:tab pos="457200" algn="l"/>
              </a:tabLst>
            </a:pPr>
            <a:r>
              <a:rPr lang="en-IN" sz="1800">
                <a:effectLst/>
                <a:latin typeface="Calibri" panose="020F0502020204030204" pitchFamily="34" charset="0"/>
                <a:ea typeface="Calibri" panose="020F0502020204030204" pitchFamily="34" charset="0"/>
                <a:cs typeface="Times New Roman" panose="02020603050405020304" pitchFamily="18" charset="0"/>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lvl="0" algn="just" fontAlgn="base">
              <a:lnSpc>
                <a:spcPct val="107000"/>
              </a:lnSpc>
              <a:spcAft>
                <a:spcPts val="800"/>
              </a:spcAft>
              <a:tabLst>
                <a:tab pos="457200" algn="l"/>
              </a:tabLst>
            </a:pP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 ./vnf_gen.py -I /opt/sps/configs/SPS_21_5_I73_SM_VNF_CONF.json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/SM</a:t>
            </a:r>
            <a:endParaRPr lang="en-US">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fontAlgn="base">
              <a:lnSpc>
                <a:spcPct val="107000"/>
              </a:lnSpc>
              <a:spcAft>
                <a:spcPts val="800"/>
              </a:spcAft>
              <a:buFont typeface="Wingdings" panose="05000000000000000000" pitchFamily="2" charset="2"/>
              <a:buChar char="à"/>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For ME: </a:t>
            </a:r>
          </a:p>
          <a:p>
            <a:pPr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Where SM &amp; ME packages will be generated in /</a:t>
            </a:r>
            <a:r>
              <a:rPr lang="en-IN" b="1" err="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tmp</a:t>
            </a:r>
            <a:endPar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endParaRPr>
          </a:p>
          <a:p>
            <a:pPr lvl="0" algn="just" fontAlgn="base">
              <a:lnSpc>
                <a:spcPct val="107000"/>
              </a:lnSpc>
              <a:spcAft>
                <a:spcPts val="800"/>
              </a:spcAft>
              <a:tabLst>
                <a:tab pos="457200" algn="l"/>
              </a:tabLst>
            </a:pPr>
            <a:r>
              <a:rPr lang="en-US" b="1">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./vnf_gen.py -I /opt/sps/configs/SPS_21_5_I73_ME_VNF_CONF.json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1192CA52-992A-4509-8E26-FDE0619775F9}"/>
              </a:ext>
            </a:extLst>
          </p:cNvPr>
          <p:cNvPicPr>
            <a:picLocks noChangeAspect="1"/>
          </p:cNvPicPr>
          <p:nvPr/>
        </p:nvPicPr>
        <p:blipFill>
          <a:blip r:embed="rId3"/>
          <a:stretch>
            <a:fillRect/>
          </a:stretch>
        </p:blipFill>
        <p:spPr>
          <a:xfrm>
            <a:off x="280874" y="1009403"/>
            <a:ext cx="10870056" cy="5035138"/>
          </a:xfrm>
          <a:prstGeom prst="rect">
            <a:avLst/>
          </a:prstGeom>
        </p:spPr>
      </p:pic>
      <p:pic>
        <p:nvPicPr>
          <p:cNvPr id="4" name="Picture 3">
            <a:extLst>
              <a:ext uri="{FF2B5EF4-FFF2-40B4-BE49-F238E27FC236}">
                <a16:creationId xmlns:a16="http://schemas.microsoft.com/office/drawing/2014/main" id="{0B4BEFF2-5500-412B-A642-34C0058970EC}"/>
              </a:ext>
            </a:extLst>
          </p:cNvPr>
          <p:cNvPicPr>
            <a:picLocks noChangeAspect="1"/>
          </p:cNvPicPr>
          <p:nvPr/>
        </p:nvPicPr>
        <p:blipFill>
          <a:blip r:embed="rId4"/>
          <a:stretch>
            <a:fillRect/>
          </a:stretch>
        </p:blipFill>
        <p:spPr>
          <a:xfrm>
            <a:off x="280874" y="1009402"/>
            <a:ext cx="11504572" cy="4940135"/>
          </a:xfrm>
          <a:prstGeom prst="rect">
            <a:avLst/>
          </a:prstGeom>
        </p:spPr>
      </p:pic>
    </p:spTree>
    <p:extLst>
      <p:ext uri="{BB962C8B-B14F-4D97-AF65-F5344CB8AC3E}">
        <p14:creationId xmlns:p14="http://schemas.microsoft.com/office/powerpoint/2010/main" val="29192357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687428" y="160519"/>
            <a:ext cx="11504572" cy="6229847"/>
          </a:xfrm>
          <a:prstGeom prst="rect">
            <a:avLst/>
          </a:prstGeom>
          <a:noFill/>
        </p:spPr>
        <p:txBody>
          <a:bodyPr wrap="square" rtlCol="0">
            <a:spAutoFit/>
          </a:bodyPr>
          <a:lstStyle/>
          <a:p>
            <a:pPr lvl="0" algn="just">
              <a:lnSpc>
                <a:spcPct val="107000"/>
              </a:lnSpc>
              <a:spcBef>
                <a:spcPts val="200"/>
              </a:spcBef>
            </a:pPr>
            <a:r>
              <a:rPr lang="en-US" sz="320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                           Catalog creation on CBAM:</a:t>
            </a:r>
            <a:endParaRPr lang="en-US" sz="3200" b="1">
              <a:solidFill>
                <a:srgbClr val="0036A7"/>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solidFill>
                  <a:schemeClr val="bg1"/>
                </a:solidFill>
                <a:effectLst/>
                <a:latin typeface="Times New Roman" panose="02020603050405020304" pitchFamily="18" charset="0"/>
                <a:ea typeface="Calibri" panose="020F0502020204030204" pitchFamily="34" charset="0"/>
              </a:rPr>
              <a:t> </a:t>
            </a:r>
            <a:endParaRPr lang="en-IN" sz="1800">
              <a:solidFill>
                <a:schemeClr val="bg1"/>
              </a:solidFill>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Commands to create CBAM package</a:t>
            </a:r>
          </a:p>
          <a:p>
            <a:pPr marL="342900" lvl="0" indent="-342900" algn="just" fontAlgn="base">
              <a:lnSpc>
                <a:spcPct val="107000"/>
              </a:lnSpc>
              <a:spcAft>
                <a:spcPts val="800"/>
              </a:spcAft>
              <a:tabLst>
                <a:tab pos="457200" algn="l"/>
              </a:tabLst>
            </a:pPr>
            <a:endPar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rPr>
              <a:t> For SM</a:t>
            </a:r>
          </a:p>
          <a:p>
            <a:pPr lvl="0" algn="just" fontAlgn="base">
              <a:lnSpc>
                <a:spcPct val="107000"/>
              </a:lnSpc>
              <a:spcAft>
                <a:spcPts val="800"/>
              </a:spcAft>
              <a:tabLst>
                <a:tab pos="457200" algn="l"/>
              </a:tabLst>
            </a:pPr>
            <a:r>
              <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p>
          <a:p>
            <a:pPr lvl="0" algn="just" fontAlgn="base">
              <a:lnSpc>
                <a:spcPct val="107000"/>
              </a:lnSpc>
              <a:spcAft>
                <a:spcPts val="800"/>
              </a:spcAft>
              <a:tabLst>
                <a:tab pos="457200" algn="l"/>
              </a:tabLst>
            </a:pPr>
            <a:endPar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tabLst>
                <a:tab pos="457200" algn="l"/>
              </a:tabLst>
            </a:pPr>
            <a:r>
              <a:rPr lang="en-IN" b="1">
                <a:solidFill>
                  <a:schemeClr val="bg1"/>
                </a:solidFill>
                <a:latin typeface="Calibri" panose="020F0502020204030204" pitchFamily="34" charset="0"/>
                <a:ea typeface="Calibri" panose="020F0502020204030204" pitchFamily="34" charset="0"/>
                <a:cs typeface="Times New Roman" panose="02020603050405020304" pitchFamily="18" charset="0"/>
              </a:rPr>
              <a:t>Example: </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./vnf_gen.py -I /opt/sps/configs/SPS_21_5_I73_SM_VNF_CONF.json -b -o /</a:t>
            </a:r>
            <a:r>
              <a:rPr lang="en-US" sz="18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endPar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fontAlgn="base">
              <a:lnSpc>
                <a:spcPct val="107000"/>
              </a:lnSpc>
              <a:spcAft>
                <a:spcPts val="800"/>
              </a:spcAft>
              <a:buFont typeface="Wingdings" panose="05000000000000000000" pitchFamily="2" charset="2"/>
              <a:buChar char="à"/>
              <a:tabLst>
                <a:tab pos="457200" algn="l"/>
              </a:tabLst>
            </a:pPr>
            <a:r>
              <a:rPr lang="en-US">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For ME: </a:t>
            </a:r>
          </a:p>
          <a:p>
            <a:pPr algn="just" fontAlgn="base">
              <a:lnSpc>
                <a:spcPct val="107000"/>
              </a:lnSpc>
              <a:spcAft>
                <a:spcPts val="800"/>
              </a:spcAft>
              <a:tabLst>
                <a:tab pos="457200" algn="l"/>
              </a:tabLs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IN" sz="1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/SM</a:t>
            </a:r>
          </a:p>
          <a:p>
            <a:pPr algn="just" fontAlgn="base">
              <a:lnSpc>
                <a:spcPct val="107000"/>
              </a:lnSpc>
              <a:spcAft>
                <a:spcPts val="800"/>
              </a:spcAft>
              <a:tabLst>
                <a:tab pos="457200" algn="l"/>
              </a:tabLst>
            </a:pPr>
            <a:r>
              <a:rPr lang="en-IN" b="1">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Where SM &amp; ME packages will be generated in /</a:t>
            </a:r>
            <a:r>
              <a:rPr lang="en-IN" b="1" err="1">
                <a:solidFill>
                  <a:schemeClr val="bg1"/>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tmp</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endParaRPr>
          </a:p>
          <a:p>
            <a:pPr lvl="0" algn="just" fontAlgn="base">
              <a:lnSpc>
                <a:spcPct val="107000"/>
              </a:lnSpc>
              <a:spcAft>
                <a:spcPts val="800"/>
              </a:spcAft>
              <a:tabLst>
                <a:tab pos="457200" algn="l"/>
              </a:tabLst>
            </a:pPr>
            <a:r>
              <a:rPr lang="en-US" b="1">
                <a:solidFill>
                  <a:schemeClr val="bg1"/>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vnf_gen.py -I /opt/sps/configs/SPS_21_5_I73_ME_VNF_CONF.json -b -o /</a:t>
            </a:r>
            <a:r>
              <a:rPr lang="en-US" sz="18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tmp</a:t>
            </a:r>
            <a:r>
              <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solidFill>
                <a:schemeClr val="bg1"/>
              </a:solidFill>
            </a:endParaRPr>
          </a:p>
        </p:txBody>
      </p:sp>
      <p:pic>
        <p:nvPicPr>
          <p:cNvPr id="3" name="Picture 2">
            <a:extLst>
              <a:ext uri="{FF2B5EF4-FFF2-40B4-BE49-F238E27FC236}">
                <a16:creationId xmlns:a16="http://schemas.microsoft.com/office/drawing/2014/main" id="{1192CA52-992A-4509-8E26-FDE0619775F9}"/>
              </a:ext>
            </a:extLst>
          </p:cNvPr>
          <p:cNvPicPr>
            <a:picLocks noChangeAspect="1"/>
          </p:cNvPicPr>
          <p:nvPr/>
        </p:nvPicPr>
        <p:blipFill>
          <a:blip r:embed="rId3"/>
          <a:stretch>
            <a:fillRect/>
          </a:stretch>
        </p:blipFill>
        <p:spPr>
          <a:xfrm>
            <a:off x="280874" y="1009403"/>
            <a:ext cx="10870056" cy="5035138"/>
          </a:xfrm>
          <a:prstGeom prst="rect">
            <a:avLst/>
          </a:prstGeom>
        </p:spPr>
      </p:pic>
      <p:pic>
        <p:nvPicPr>
          <p:cNvPr id="4" name="Picture 3">
            <a:extLst>
              <a:ext uri="{FF2B5EF4-FFF2-40B4-BE49-F238E27FC236}">
                <a16:creationId xmlns:a16="http://schemas.microsoft.com/office/drawing/2014/main" id="{EC53E398-6CC1-4C48-B26D-063C48D09A92}"/>
              </a:ext>
            </a:extLst>
          </p:cNvPr>
          <p:cNvPicPr>
            <a:picLocks noChangeAspect="1"/>
          </p:cNvPicPr>
          <p:nvPr/>
        </p:nvPicPr>
        <p:blipFill>
          <a:blip r:embed="rId4"/>
          <a:stretch>
            <a:fillRect/>
          </a:stretch>
        </p:blipFill>
        <p:spPr>
          <a:xfrm>
            <a:off x="280875" y="1009403"/>
            <a:ext cx="11046208" cy="5706588"/>
          </a:xfrm>
          <a:prstGeom prst="rect">
            <a:avLst/>
          </a:prstGeom>
        </p:spPr>
      </p:pic>
    </p:spTree>
    <p:extLst>
      <p:ext uri="{BB962C8B-B14F-4D97-AF65-F5344CB8AC3E}">
        <p14:creationId xmlns:p14="http://schemas.microsoft.com/office/powerpoint/2010/main" val="2259339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687428" y="160519"/>
            <a:ext cx="11504572" cy="6229847"/>
          </a:xfrm>
          <a:prstGeom prst="rect">
            <a:avLst/>
          </a:prstGeom>
          <a:noFill/>
        </p:spPr>
        <p:txBody>
          <a:bodyPr wrap="square" rtlCol="0">
            <a:spAutoFit/>
          </a:bodyPr>
          <a:lstStyle/>
          <a:p>
            <a:pPr lvl="0" algn="just">
              <a:lnSpc>
                <a:spcPct val="107000"/>
              </a:lnSpc>
              <a:spcBef>
                <a:spcPts val="200"/>
              </a:spcBef>
            </a:pPr>
            <a:r>
              <a:rPr lang="en-US" sz="3200">
                <a:effectLst/>
                <a:latin typeface="Times New Roman" panose="02020603050405020304" pitchFamily="18" charset="0"/>
                <a:ea typeface="Times New Roman" panose="02020603050405020304" pitchFamily="18" charset="0"/>
                <a:cs typeface="Times New Roman" panose="02020603050405020304" pitchFamily="18" charset="0"/>
              </a:rPr>
              <a:t>                           Catalog creation on CBAM:</a:t>
            </a:r>
            <a:endParaRPr lang="en-US" sz="3200" b="1">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effectLst/>
                <a:latin typeface="Times New Roman" panose="02020603050405020304" pitchFamily="18" charset="0"/>
                <a:ea typeface="Calibri" panose="020F0502020204030204" pitchFamily="34" charset="0"/>
                <a:cs typeface="Times New Roman" panose="02020603050405020304" pitchFamily="18" charset="0"/>
              </a:rPr>
              <a:t>Commands to create CBAM package</a:t>
            </a:r>
          </a:p>
          <a:p>
            <a:pPr marL="342900" lvl="0" indent="-342900" algn="just" fontAlgn="base">
              <a:lnSpc>
                <a:spcPct val="107000"/>
              </a:lnSpc>
              <a:spcAft>
                <a:spcPts val="800"/>
              </a:spcAft>
              <a:tabLst>
                <a:tab pos="457200" algn="l"/>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rPr>
              <a:t> </a:t>
            </a: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a:latin typeface="Times New Roman" panose="02020603050405020304" pitchFamily="18" charset="0"/>
                <a:ea typeface="Calibri" panose="020F0502020204030204" pitchFamily="34" charset="0"/>
                <a:cs typeface="Times New Roman" panose="02020603050405020304" pitchFamily="18" charset="0"/>
              </a:rPr>
              <a:t> For SM</a:t>
            </a:r>
          </a:p>
          <a:p>
            <a:pPr lvl="0" algn="just" fontAlgn="base">
              <a:lnSpc>
                <a:spcPct val="107000"/>
              </a:lnSpc>
              <a:spcAft>
                <a:spcPts val="800"/>
              </a:spcAft>
              <a:tabLst>
                <a:tab pos="457200" algn="l"/>
              </a:tabLst>
            </a:pPr>
            <a:r>
              <a:rPr lang="en-IN" sz="1800">
                <a:effectLst/>
                <a:latin typeface="Calibri" panose="020F0502020204030204" pitchFamily="34" charset="0"/>
                <a:ea typeface="Calibri" panose="020F0502020204030204" pitchFamily="34" charset="0"/>
                <a:cs typeface="Times New Roman" panose="02020603050405020304" pitchFamily="18" charset="0"/>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lvl="0" algn="just" fontAlgn="base">
              <a:lnSpc>
                <a:spcPct val="107000"/>
              </a:lnSpc>
              <a:spcAft>
                <a:spcPts val="800"/>
              </a:spcAft>
              <a:tabLst>
                <a:tab pos="457200" algn="l"/>
              </a:tabLst>
            </a:pPr>
            <a:endParaRPr lang="en-IN" sz="1800" b="1">
              <a:effectLst/>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 ./vnf_gen.py -I /opt/sps/configs/SPS_21_5_I73_SM_VNF_CONF.json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/SM</a:t>
            </a:r>
            <a:endParaRPr lang="en-US">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07000"/>
              </a:lnSpc>
              <a:spcAft>
                <a:spcPts val="800"/>
              </a:spcAft>
              <a:tabLst>
                <a:tab pos="457200" algn="l"/>
              </a:tabLst>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fontAlgn="base">
              <a:lnSpc>
                <a:spcPct val="107000"/>
              </a:lnSpc>
              <a:spcAft>
                <a:spcPts val="800"/>
              </a:spcAft>
              <a:buFont typeface="Wingdings" panose="05000000000000000000" pitchFamily="2" charset="2"/>
              <a:buChar char="à"/>
              <a:tabLst>
                <a:tab pos="457200" algn="l"/>
              </a:tabLst>
            </a:pPr>
            <a:r>
              <a:rPr lang="en-US">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For ME: </a:t>
            </a:r>
          </a:p>
          <a:p>
            <a:pPr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IN" sz="1800" b="1">
                <a:effectLst/>
                <a:latin typeface="Calibri" panose="020F0502020204030204" pitchFamily="34" charset="0"/>
                <a:ea typeface="Calibri" panose="020F0502020204030204" pitchFamily="34" charset="0"/>
                <a:cs typeface="Times New Roman" panose="02020603050405020304" pitchFamily="18" charset="0"/>
              </a:rPr>
              <a:t>./vnf_gen.py -</a:t>
            </a:r>
            <a:r>
              <a:rPr lang="en-IN" sz="1800" b="1" err="1">
                <a:effectLst/>
                <a:latin typeface="Calibri" panose="020F0502020204030204" pitchFamily="34" charset="0"/>
                <a:ea typeface="Calibri" panose="020F0502020204030204" pitchFamily="34" charset="0"/>
                <a:cs typeface="Times New Roman" panose="02020603050405020304" pitchFamily="18" charset="0"/>
              </a:rPr>
              <a:t>i</a:t>
            </a:r>
            <a:r>
              <a:rPr lang="en-IN" sz="1800" b="1">
                <a:effectLst/>
                <a:latin typeface="Calibri" panose="020F0502020204030204" pitchFamily="34" charset="0"/>
                <a:ea typeface="Calibri" panose="020F0502020204030204" pitchFamily="34" charset="0"/>
                <a:cs typeface="Times New Roman" panose="02020603050405020304" pitchFamily="18" charset="0"/>
              </a:rPr>
              <a:t> &lt;path of SM_VNF_JSON file&gt; -b -o /</a:t>
            </a:r>
            <a:r>
              <a:rPr lang="en-IN" sz="1800" b="1" err="1">
                <a:effectLst/>
                <a:latin typeface="Calibri" panose="020F0502020204030204" pitchFamily="34" charset="0"/>
                <a:ea typeface="Calibri" panose="020F0502020204030204" pitchFamily="34" charset="0"/>
                <a:cs typeface="Times New Roman" panose="02020603050405020304" pitchFamily="18" charset="0"/>
              </a:rPr>
              <a:t>tmp</a:t>
            </a:r>
            <a:r>
              <a:rPr lang="en-IN" sz="1800" b="1">
                <a:effectLst/>
                <a:latin typeface="Calibri" panose="020F0502020204030204" pitchFamily="34" charset="0"/>
                <a:ea typeface="Calibri" panose="020F0502020204030204" pitchFamily="34" charset="0"/>
                <a:cs typeface="Times New Roman" panose="02020603050405020304" pitchFamily="18" charset="0"/>
              </a:rPr>
              <a:t>/SM</a:t>
            </a:r>
          </a:p>
          <a:p>
            <a:pPr algn="just" fontAlgn="base">
              <a:lnSpc>
                <a:spcPct val="107000"/>
              </a:lnSpc>
              <a:spcAft>
                <a:spcPts val="800"/>
              </a:spcAft>
              <a:tabLst>
                <a:tab pos="457200" algn="l"/>
              </a:tabLst>
            </a:pPr>
            <a:r>
              <a:rPr lang="en-IN" b="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Where SM &amp; ME packages will be generated in /</a:t>
            </a:r>
            <a:r>
              <a:rPr lang="en-IN" b="1" err="1">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tmp</a:t>
            </a:r>
            <a:endPar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endParaRPr>
          </a:p>
          <a:p>
            <a:pPr lvl="0" algn="just" fontAlgn="base">
              <a:lnSpc>
                <a:spcPct val="107000"/>
              </a:lnSpc>
              <a:spcAft>
                <a:spcPts val="800"/>
              </a:spcAft>
              <a:tabLst>
                <a:tab pos="457200" algn="l"/>
              </a:tabLst>
            </a:pPr>
            <a:r>
              <a:rPr lang="en-US" b="1">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Example: </a:t>
            </a:r>
            <a:r>
              <a:rPr lang="en-US" sz="1800">
                <a:effectLst/>
                <a:latin typeface="Calibri" panose="020F0502020204030204" pitchFamily="34" charset="0"/>
                <a:ea typeface="Calibri" panose="020F0502020204030204" pitchFamily="34" charset="0"/>
                <a:cs typeface="Times New Roman" panose="02020603050405020304" pitchFamily="18" charset="0"/>
              </a:rPr>
              <a:t>./vnf_gen.py -I /opt/sps/configs/SPS_21_5_I73_ME_VNF_CONF.json -b -o /</a:t>
            </a:r>
            <a:r>
              <a:rPr lang="en-US" sz="1800" err="1">
                <a:effectLst/>
                <a:latin typeface="Calibri" panose="020F0502020204030204" pitchFamily="34" charset="0"/>
                <a:ea typeface="Calibri" panose="020F0502020204030204" pitchFamily="34" charset="0"/>
                <a:cs typeface="Times New Roman" panose="02020603050405020304" pitchFamily="18" charset="0"/>
              </a:rPr>
              <a:t>tmp</a:t>
            </a:r>
            <a:r>
              <a:rPr lang="en-US" sz="1800">
                <a:effectLst/>
                <a:latin typeface="Calibri" panose="020F0502020204030204" pitchFamily="34" charset="0"/>
                <a:ea typeface="Calibri" panose="020F0502020204030204" pitchFamily="34" charset="0"/>
                <a:cs typeface="Times New Roman" panose="02020603050405020304" pitchFamily="18" charset="0"/>
              </a:rPr>
              <a:t>/ME</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1192CA52-992A-4509-8E26-FDE0619775F9}"/>
              </a:ext>
            </a:extLst>
          </p:cNvPr>
          <p:cNvPicPr>
            <a:picLocks noChangeAspect="1"/>
          </p:cNvPicPr>
          <p:nvPr/>
        </p:nvPicPr>
        <p:blipFill>
          <a:blip r:embed="rId3"/>
          <a:stretch>
            <a:fillRect/>
          </a:stretch>
        </p:blipFill>
        <p:spPr>
          <a:xfrm>
            <a:off x="280874" y="1009403"/>
            <a:ext cx="10870056" cy="5035138"/>
          </a:xfrm>
          <a:prstGeom prst="rect">
            <a:avLst/>
          </a:prstGeom>
        </p:spPr>
      </p:pic>
      <p:pic>
        <p:nvPicPr>
          <p:cNvPr id="4" name="Picture 3">
            <a:extLst>
              <a:ext uri="{FF2B5EF4-FFF2-40B4-BE49-F238E27FC236}">
                <a16:creationId xmlns:a16="http://schemas.microsoft.com/office/drawing/2014/main" id="{EC53E398-6CC1-4C48-B26D-063C48D09A92}"/>
              </a:ext>
            </a:extLst>
          </p:cNvPr>
          <p:cNvPicPr>
            <a:picLocks noChangeAspect="1"/>
          </p:cNvPicPr>
          <p:nvPr/>
        </p:nvPicPr>
        <p:blipFill>
          <a:blip r:embed="rId4"/>
          <a:stretch>
            <a:fillRect/>
          </a:stretch>
        </p:blipFill>
        <p:spPr>
          <a:xfrm>
            <a:off x="280875" y="1009403"/>
            <a:ext cx="11046208" cy="5706588"/>
          </a:xfrm>
          <a:prstGeom prst="rect">
            <a:avLst/>
          </a:prstGeom>
        </p:spPr>
      </p:pic>
      <p:pic>
        <p:nvPicPr>
          <p:cNvPr id="5" name="Picture 4">
            <a:extLst>
              <a:ext uri="{FF2B5EF4-FFF2-40B4-BE49-F238E27FC236}">
                <a16:creationId xmlns:a16="http://schemas.microsoft.com/office/drawing/2014/main" id="{FBB37B45-EE97-4B38-B7B2-814330345BBD}"/>
              </a:ext>
            </a:extLst>
          </p:cNvPr>
          <p:cNvPicPr>
            <a:picLocks noChangeAspect="1"/>
          </p:cNvPicPr>
          <p:nvPr/>
        </p:nvPicPr>
        <p:blipFill>
          <a:blip r:embed="rId5"/>
          <a:stretch>
            <a:fillRect/>
          </a:stretch>
        </p:blipFill>
        <p:spPr>
          <a:xfrm>
            <a:off x="89790" y="891907"/>
            <a:ext cx="11804073" cy="5661272"/>
          </a:xfrm>
          <a:prstGeom prst="rect">
            <a:avLst/>
          </a:prstGeom>
        </p:spPr>
      </p:pic>
    </p:spTree>
    <p:extLst>
      <p:ext uri="{BB962C8B-B14F-4D97-AF65-F5344CB8AC3E}">
        <p14:creationId xmlns:p14="http://schemas.microsoft.com/office/powerpoint/2010/main" val="12704259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687428" y="861545"/>
            <a:ext cx="11504572" cy="4827796"/>
          </a:xfrm>
          <a:prstGeom prst="rect">
            <a:avLst/>
          </a:prstGeom>
          <a:noFill/>
        </p:spPr>
        <p:txBody>
          <a:bodyPr wrap="square" rtlCol="0">
            <a:spAutoFit/>
          </a:bodyPr>
          <a:lstStyle/>
          <a:p>
            <a:pPr lvl="0"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Times New Roman" panose="02020603050405020304" pitchFamily="18" charset="0"/>
                <a:cs typeface="Times New Roman" panose="02020603050405020304" pitchFamily="18" charset="0"/>
              </a:rPr>
              <a:t>NPC SM &amp; ME Instantiation Steps:</a:t>
            </a: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rPr>
              <a:t>After Catalog creation for SM &amp; ME,  Follow below procedure for SM &amp; ME </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tabLst>
                <a:tab pos="457200" algn="l"/>
              </a:tabLst>
            </a:pPr>
            <a:r>
              <a:rPr lang="en-IN" sz="1800">
                <a:effectLst/>
                <a:latin typeface="Times New Roman" panose="02020603050405020304" pitchFamily="18" charset="0"/>
                <a:ea typeface="Calibri" panose="020F0502020204030204" pitchFamily="34" charset="0"/>
                <a:cs typeface="Times New Roman" panose="02020603050405020304" pitchFamily="18" charset="0"/>
              </a:rPr>
              <a:t>In the CBAM GUI, do the following:</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IN" sz="1800" b="1" err="1">
                <a:effectLst/>
                <a:latin typeface="Times New Roman" panose="02020603050405020304" pitchFamily="18" charset="0"/>
                <a:ea typeface="Calibri" panose="020F0502020204030204" pitchFamily="34" charset="0"/>
                <a:cs typeface="Times New Roman" panose="02020603050405020304" pitchFamily="18" charset="0"/>
              </a:rPr>
              <a:t>i</a:t>
            </a:r>
            <a:r>
              <a:rPr lang="en-IN" sz="1800" b="1">
                <a:effectLst/>
                <a:latin typeface="Times New Roman" panose="02020603050405020304" pitchFamily="18" charset="0"/>
                <a:ea typeface="Calibri" panose="020F0502020204030204" pitchFamily="34" charset="0"/>
                <a:cs typeface="Times New Roman" panose="02020603050405020304" pitchFamily="18" charset="0"/>
              </a:rPr>
              <a:t>. Create SM/ME VNF </a:t>
            </a:r>
            <a:r>
              <a:rPr lang="en-IN" sz="1800">
                <a:effectLst/>
                <a:latin typeface="Times New Roman" panose="02020603050405020304" pitchFamily="18" charset="0"/>
                <a:ea typeface="Calibri" panose="020F0502020204030204" pitchFamily="34" charset="0"/>
                <a:cs typeface="Times New Roman" panose="02020603050405020304" pitchFamily="18" charset="0"/>
              </a:rPr>
              <a:t>with a particular CSAR package using the procedure Creating VNF</a:t>
            </a:r>
            <a:r>
              <a:rPr lang="en-IN" sz="1800" i="1">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ii. Modify this SM/ME VNF </a:t>
            </a:r>
            <a:r>
              <a:rPr lang="en-IN" sz="1800">
                <a:effectLst/>
                <a:latin typeface="Times New Roman" panose="02020603050405020304" pitchFamily="18" charset="0"/>
                <a:ea typeface="Calibri" panose="020F0502020204030204" pitchFamily="34" charset="0"/>
                <a:cs typeface="Times New Roman" panose="02020603050405020304" pitchFamily="18" charset="0"/>
              </a:rPr>
              <a:t>with the VNF Extension file generated for this VNF using the procedure Modifying VNF.</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IN" sz="1800" b="1">
                <a:effectLst/>
                <a:latin typeface="Times New Roman" panose="02020603050405020304" pitchFamily="18" charset="0"/>
                <a:ea typeface="Calibri" panose="020F0502020204030204" pitchFamily="34" charset="0"/>
                <a:cs typeface="Times New Roman" panose="02020603050405020304" pitchFamily="18" charset="0"/>
              </a:rPr>
              <a:t>iii. Instantiate  SM/ME  VNF </a:t>
            </a:r>
            <a:r>
              <a:rPr lang="en-IN" sz="1800">
                <a:effectLst/>
                <a:latin typeface="Times New Roman" panose="02020603050405020304" pitchFamily="18" charset="0"/>
                <a:ea typeface="Calibri" panose="020F0502020204030204" pitchFamily="34" charset="0"/>
                <a:cs typeface="Times New Roman" panose="02020603050405020304" pitchFamily="18" charset="0"/>
              </a:rPr>
              <a:t>with the Scalable file generated for this VNF using the procedure Instantiating VNF.</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22097862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Create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7C16BF50-CE80-49D5-83DE-967B21C8CBD1}"/>
              </a:ext>
            </a:extLst>
          </p:cNvPr>
          <p:cNvPicPr>
            <a:picLocks noChangeAspect="1"/>
          </p:cNvPicPr>
          <p:nvPr/>
        </p:nvPicPr>
        <p:blipFill>
          <a:blip r:embed="rId3"/>
          <a:stretch>
            <a:fillRect/>
          </a:stretch>
        </p:blipFill>
        <p:spPr>
          <a:xfrm>
            <a:off x="335127" y="1246645"/>
            <a:ext cx="11504572" cy="5611355"/>
          </a:xfrm>
          <a:prstGeom prst="rect">
            <a:avLst/>
          </a:prstGeom>
        </p:spPr>
      </p:pic>
    </p:spTree>
    <p:extLst>
      <p:ext uri="{BB962C8B-B14F-4D97-AF65-F5344CB8AC3E}">
        <p14:creationId xmlns:p14="http://schemas.microsoft.com/office/powerpoint/2010/main" val="40381764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Create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4" name="Picture 3">
            <a:extLst>
              <a:ext uri="{FF2B5EF4-FFF2-40B4-BE49-F238E27FC236}">
                <a16:creationId xmlns:a16="http://schemas.microsoft.com/office/drawing/2014/main" id="{9ED971DD-8011-49EB-8905-77A4B729E6EC}"/>
              </a:ext>
            </a:extLst>
          </p:cNvPr>
          <p:cNvPicPr>
            <a:picLocks noChangeAspect="1"/>
          </p:cNvPicPr>
          <p:nvPr/>
        </p:nvPicPr>
        <p:blipFill>
          <a:blip r:embed="rId3"/>
          <a:stretch>
            <a:fillRect/>
          </a:stretch>
        </p:blipFill>
        <p:spPr>
          <a:xfrm>
            <a:off x="130629" y="1246645"/>
            <a:ext cx="11930741" cy="5486664"/>
          </a:xfrm>
          <a:prstGeom prst="rect">
            <a:avLst/>
          </a:prstGeom>
        </p:spPr>
      </p:pic>
    </p:spTree>
    <p:extLst>
      <p:ext uri="{BB962C8B-B14F-4D97-AF65-F5344CB8AC3E}">
        <p14:creationId xmlns:p14="http://schemas.microsoft.com/office/powerpoint/2010/main" val="21236100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30873"/>
            <a:ext cx="11504572" cy="5186613"/>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Create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pic>
        <p:nvPicPr>
          <p:cNvPr id="3" name="Picture 2">
            <a:extLst>
              <a:ext uri="{FF2B5EF4-FFF2-40B4-BE49-F238E27FC236}">
                <a16:creationId xmlns:a16="http://schemas.microsoft.com/office/drawing/2014/main" id="{A1296533-5A20-45C9-89C3-7465ECD82829}"/>
              </a:ext>
            </a:extLst>
          </p:cNvPr>
          <p:cNvPicPr>
            <a:picLocks noChangeAspect="1"/>
          </p:cNvPicPr>
          <p:nvPr/>
        </p:nvPicPr>
        <p:blipFill>
          <a:blip r:embed="rId3"/>
          <a:stretch>
            <a:fillRect/>
          </a:stretch>
        </p:blipFill>
        <p:spPr>
          <a:xfrm>
            <a:off x="130629" y="760022"/>
            <a:ext cx="11780322" cy="5771408"/>
          </a:xfrm>
          <a:prstGeom prst="rect">
            <a:avLst/>
          </a:prstGeom>
        </p:spPr>
      </p:pic>
    </p:spTree>
    <p:extLst>
      <p:ext uri="{BB962C8B-B14F-4D97-AF65-F5344CB8AC3E}">
        <p14:creationId xmlns:p14="http://schemas.microsoft.com/office/powerpoint/2010/main" val="31287843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0F3C3DCE-147D-4F8F-857E-570454125E0F}"/>
              </a:ext>
            </a:extLst>
          </p:cNvPr>
          <p:cNvSpPr txBox="1">
            <a:spLocks/>
          </p:cNvSpPr>
          <p:nvPr/>
        </p:nvSpPr>
        <p:spPr>
          <a:xfrm>
            <a:off x="556799" y="1246645"/>
            <a:ext cx="10870056" cy="2246018"/>
          </a:xfrm>
          <a:prstGeom prst="rect">
            <a:avLst/>
          </a:prstGeom>
        </p:spPr>
        <p:txBody>
          <a:bodyPr vert="horz" lIns="0" tIns="0" rIns="0" bIns="0" rtlCol="0" anchor="ctr">
            <a:normAutofit/>
          </a:bodyPr>
          <a:lstStyle>
            <a:lvl1pPr marL="307192"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2133" kern="1200" cap="none">
                <a:solidFill>
                  <a:schemeClr val="tx2"/>
                </a:solidFill>
                <a:effectLst/>
                <a:latin typeface="+mn-lt"/>
                <a:ea typeface="+mn-ea"/>
                <a:cs typeface="+mn-cs"/>
              </a:defRPr>
            </a:lvl1pPr>
            <a:lvl2pPr marL="614385" indent="-307192" algn="l" defTabSz="457200" rtl="0" eaLnBrk="1" latinLnBrk="0" hangingPunct="1">
              <a:spcBef>
                <a:spcPts val="0"/>
              </a:spcBef>
              <a:spcAft>
                <a:spcPts val="800"/>
              </a:spcAft>
              <a:buClr>
                <a:schemeClr val="tx1"/>
              </a:buClr>
              <a:buSzPct val="80000"/>
              <a:buFont typeface="Wingdings 3" panose="05040102010807070707" pitchFamily="18" charset="2"/>
              <a:buChar char=""/>
              <a:defRPr sz="1867" kern="1200" cap="none">
                <a:solidFill>
                  <a:schemeClr val="tx2"/>
                </a:solidFill>
                <a:effectLst/>
                <a:latin typeface="+mn-lt"/>
                <a:ea typeface="+mn-ea"/>
                <a:cs typeface="+mn-cs"/>
              </a:defRPr>
            </a:lvl2pPr>
            <a:lvl3pPr marL="921577" indent="-285750" algn="l" defTabSz="457200" rtl="0" eaLnBrk="1" latinLnBrk="0" hangingPunct="1">
              <a:spcBef>
                <a:spcPts val="0"/>
              </a:spcBef>
              <a:spcAft>
                <a:spcPts val="800"/>
              </a:spcAft>
              <a:buClr>
                <a:schemeClr val="tx1"/>
              </a:buClr>
              <a:buSzPct val="80000"/>
              <a:buFont typeface="Wingdings 3" panose="05040102010807070707" pitchFamily="18" charset="2"/>
              <a:buChar char=""/>
              <a:defRPr sz="1600" kern="1200" cap="none">
                <a:solidFill>
                  <a:schemeClr val="tx2"/>
                </a:solidFill>
                <a:effectLst/>
                <a:latin typeface="+mn-lt"/>
                <a:ea typeface="+mn-ea"/>
                <a:cs typeface="+mn-cs"/>
              </a:defRPr>
            </a:lvl3pPr>
            <a:lvl4pPr marL="1228769" indent="-171450" algn="l" defTabSz="457200" rtl="0" eaLnBrk="1" latinLnBrk="0" hangingPunct="1">
              <a:spcBef>
                <a:spcPts val="0"/>
              </a:spcBef>
              <a:spcAft>
                <a:spcPts val="800"/>
              </a:spcAft>
              <a:buClr>
                <a:schemeClr val="tx1"/>
              </a:buClr>
              <a:buSzPct val="80000"/>
              <a:buFont typeface="Wingdings 3" panose="05040102010807070707" pitchFamily="18" charset="2"/>
              <a:buChar char=""/>
              <a:defRPr sz="1333" kern="1200" cap="none">
                <a:solidFill>
                  <a:schemeClr val="tx2"/>
                </a:solidFill>
                <a:effectLst/>
                <a:latin typeface="+mn-lt"/>
                <a:ea typeface="+mn-ea"/>
                <a:cs typeface="+mn-cs"/>
              </a:defRPr>
            </a:lvl4pPr>
            <a:lvl5pPr marL="1535962" indent="-304792" algn="l" defTabSz="457200" rtl="0" eaLnBrk="1" latinLnBrk="0" hangingPunct="1">
              <a:spcBef>
                <a:spcPts val="0"/>
              </a:spcBef>
              <a:spcAft>
                <a:spcPts val="800"/>
              </a:spcAft>
              <a:buClr>
                <a:schemeClr val="tx1"/>
              </a:buClr>
              <a:buSzPct val="80000"/>
              <a:buFont typeface="Arial" panose="020B0604020202020204" pitchFamily="34" charset="0"/>
              <a:buChar char="•"/>
              <a:defRPr sz="1200" kern="1200" cap="none">
                <a:solidFill>
                  <a:schemeClr val="tx2"/>
                </a:solidFill>
                <a:effectLst/>
                <a:latin typeface="+mn-lt"/>
                <a:ea typeface="+mn-ea"/>
                <a:cs typeface="+mn-cs"/>
              </a:defRPr>
            </a:lvl5pPr>
            <a:lvl6pPr marL="1843154" indent="-304792" algn="l" defTabSz="457200" rtl="0" eaLnBrk="1" latinLnBrk="0" hangingPunct="1">
              <a:spcBef>
                <a:spcPts val="0"/>
              </a:spcBef>
              <a:spcAft>
                <a:spcPts val="800"/>
              </a:spcAft>
              <a:buClr>
                <a:schemeClr val="tx1"/>
              </a:buClr>
              <a:buSzPct val="80000"/>
              <a:buFont typeface="Nokia Pure Text" panose="020B0503020202020204" pitchFamily="34" charset="0"/>
              <a:buChar char="‒"/>
              <a:defRPr sz="1067" kern="1200" cap="none" baseline="0">
                <a:solidFill>
                  <a:schemeClr val="tx2"/>
                </a:solidFill>
                <a:effectLst/>
                <a:latin typeface="+mn-lt"/>
                <a:ea typeface="+mn-ea"/>
                <a:cs typeface="+mn-cs"/>
              </a:defRPr>
            </a:lvl6pPr>
            <a:lvl7pPr marL="2150346"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933" kern="1200" cap="none">
                <a:solidFill>
                  <a:schemeClr val="tx2"/>
                </a:solidFill>
                <a:effectLst/>
                <a:latin typeface="+mn-lt"/>
                <a:ea typeface="+mn-ea"/>
                <a:cs typeface="+mn-cs"/>
              </a:defRPr>
            </a:lvl7pPr>
            <a:lvl8pPr marL="2457539" indent="-228600" algn="l" defTabSz="457200" rtl="0" eaLnBrk="1" latinLnBrk="0" hangingPunct="1">
              <a:spcBef>
                <a:spcPts val="0"/>
              </a:spcBef>
              <a:spcAft>
                <a:spcPts val="800"/>
              </a:spcAft>
              <a:buClr>
                <a:schemeClr val="tx1"/>
              </a:buClr>
              <a:buSzPct val="80000"/>
              <a:buFont typeface="Wingdings 3" panose="05040102010807070707" pitchFamily="18" charset="2"/>
              <a:buChar char=""/>
              <a:defRPr sz="800" kern="1200" cap="none">
                <a:solidFill>
                  <a:schemeClr val="tx2"/>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667">
                <a:solidFill>
                  <a:schemeClr val="bg1"/>
                </a:solidFill>
              </a:rPr>
              <a:t>                   </a:t>
            </a:r>
            <a:endParaRPr lang="en-US">
              <a:solidFill>
                <a:schemeClr val="tx2">
                  <a:lumMod val="60000"/>
                  <a:lumOff val="40000"/>
                </a:schemeClr>
              </a:solidFill>
            </a:endParaRPr>
          </a:p>
        </p:txBody>
      </p:sp>
      <p:sp>
        <p:nvSpPr>
          <p:cNvPr id="16" name="TextBox 15">
            <a:extLst>
              <a:ext uri="{FF2B5EF4-FFF2-40B4-BE49-F238E27FC236}">
                <a16:creationId xmlns:a16="http://schemas.microsoft.com/office/drawing/2014/main" id="{338C106B-8ED1-4E31-B393-C7E6FB393BCB}"/>
              </a:ext>
            </a:extLst>
          </p:cNvPr>
          <p:cNvSpPr txBox="1"/>
          <p:nvPr/>
        </p:nvSpPr>
        <p:spPr>
          <a:xfrm rot="10800000" flipV="1">
            <a:off x="556799" y="-2204469"/>
            <a:ext cx="11504572" cy="10057305"/>
          </a:xfrm>
          <a:prstGeom prst="rect">
            <a:avLst/>
          </a:prstGeom>
          <a:noFill/>
        </p:spPr>
        <p:txBody>
          <a:bodyPr wrap="square" rtlCol="0">
            <a:spAutoFit/>
          </a:bodyPr>
          <a:lstStyle/>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Bef>
                <a:spcPts val="200"/>
              </a:spcBef>
            </a:pPr>
            <a:r>
              <a:rPr lang="en-US" sz="3200">
                <a:latin typeface="Times New Roman" panose="02020603050405020304" pitchFamily="18" charset="0"/>
                <a:ea typeface="Times New Roman" panose="02020603050405020304" pitchFamily="18" charset="0"/>
                <a:cs typeface="Times New Roman" panose="02020603050405020304" pitchFamily="18" charset="0"/>
              </a:rPr>
              <a:t>                                  </a:t>
            </a:r>
            <a:r>
              <a:rPr lang="en-IN" sz="3200" b="1">
                <a:latin typeface="Times New Roman" panose="02020603050405020304" pitchFamily="18" charset="0"/>
                <a:ea typeface="Times New Roman" panose="02020603050405020304" pitchFamily="18" charset="0"/>
                <a:cs typeface="Times New Roman" panose="02020603050405020304" pitchFamily="18" charset="0"/>
              </a:rPr>
              <a:t>Modify</a:t>
            </a:r>
            <a:r>
              <a:rPr lang="en-IN" sz="3200" b="1">
                <a:effectLst/>
                <a:latin typeface="Times New Roman" panose="02020603050405020304" pitchFamily="18" charset="0"/>
                <a:ea typeface="Calibri" panose="020F0502020204030204" pitchFamily="34" charset="0"/>
                <a:cs typeface="Times New Roman" panose="02020603050405020304" pitchFamily="18" charset="0"/>
              </a:rPr>
              <a:t> VNF for SM</a:t>
            </a:r>
          </a:p>
          <a:p>
            <a:pPr lvl="0" algn="just">
              <a:lnSpc>
                <a:spcPct val="107000"/>
              </a:lnSpc>
              <a:spcBef>
                <a:spcPts val="200"/>
              </a:spcBef>
            </a:pPr>
            <a:endParaRPr lang="en-IN" sz="3200" b="1">
              <a:effectLst/>
              <a:latin typeface="Calibri Light" panose="020F0302020204030204" pitchFamily="34" charset="0"/>
              <a:ea typeface="Times New Roman" panose="02020603050405020304" pitchFamily="18" charset="0"/>
              <a:cs typeface="Times New Roman" panose="02020603050405020304" pitchFamily="18" charset="0"/>
            </a:endParaRPr>
          </a:p>
          <a:p>
            <a:pPr lvl="0" algn="just">
              <a:lnSpc>
                <a:spcPct val="107000"/>
              </a:lnSpc>
              <a:spcBef>
                <a:spcPts val="200"/>
              </a:spcBef>
            </a:pPr>
            <a:endParaRPr lang="en-US">
              <a:latin typeface="Times New Roman" panose="02020603050405020304" pitchFamily="18" charset="0"/>
              <a:ea typeface="Calibri" panose="020F0502020204030204" pitchFamily="34" charset="0"/>
              <a:cs typeface="Times New Roman" panose="02020603050405020304" pitchFamily="18" charset="0"/>
            </a:endParaRPr>
          </a:p>
          <a:p>
            <a:pPr marL="393065" algn="just" fontAlgn="base"/>
            <a:r>
              <a:rPr lang="en-US" sz="1800" b="1">
                <a:effectLst/>
                <a:latin typeface="Times New Roman" panose="02020603050405020304" pitchFamily="18" charset="0"/>
                <a:ea typeface="Calibri" panose="020F0502020204030204" pitchFamily="34" charset="0"/>
              </a:rPr>
              <a:t> </a:t>
            </a:r>
            <a:endParaRPr lang="en-IN" sz="1800">
              <a:effectLst/>
              <a:latin typeface="Times New Roman" panose="02020603050405020304" pitchFamily="18" charset="0"/>
              <a:ea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1800" b="1">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b="1">
              <a:latin typeface="Times New Roman" panose="02020603050405020304" pitchFamily="18" charset="0"/>
              <a:cs typeface="Times New Roman" panose="02020603050405020304" pitchFamily="18" charset="0"/>
            </a:endParaRPr>
          </a:p>
          <a:p>
            <a:pPr marL="342900" lvl="0" indent="-342900" algn="just" fontAlgn="base">
              <a:lnSpc>
                <a:spcPct val="107000"/>
              </a:lnSpc>
              <a:spcAft>
                <a:spcPts val="800"/>
              </a:spcAft>
              <a:tabLst>
                <a:tab pos="457200" algn="l"/>
              </a:tabLst>
            </a:pPr>
            <a:endParaRPr lang="en-IN" sz="2800"/>
          </a:p>
        </p:txBody>
      </p:sp>
    </p:spTree>
    <p:extLst>
      <p:ext uri="{BB962C8B-B14F-4D97-AF65-F5344CB8AC3E}">
        <p14:creationId xmlns:p14="http://schemas.microsoft.com/office/powerpoint/2010/main" val="2535349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12058</Words>
  <Application>Microsoft Office PowerPoint</Application>
  <PresentationFormat>Widescreen</PresentationFormat>
  <Paragraphs>2724</Paragraphs>
  <Slides>227</Slides>
  <Notes>78</Notes>
  <HiddenSlides>1</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227</vt:i4>
      </vt:variant>
    </vt:vector>
  </HeadingPairs>
  <TitlesOfParts>
    <vt:vector size="252" baseType="lpstr">
      <vt:lpstr>MS PGothic</vt:lpstr>
      <vt:lpstr>Arial</vt:lpstr>
      <vt:lpstr>Calibri</vt:lpstr>
      <vt:lpstr>Calibri Light</vt:lpstr>
      <vt:lpstr>Centaur</vt:lpstr>
      <vt:lpstr>Century Gothic</vt:lpstr>
      <vt:lpstr>Consolas</vt:lpstr>
      <vt:lpstr>Courier</vt:lpstr>
      <vt:lpstr>Courier New</vt:lpstr>
      <vt:lpstr>Nokia Pure Headline</vt:lpstr>
      <vt:lpstr>Nokia Pure Headline Light</vt:lpstr>
      <vt:lpstr>Nokia Pure Headline Ultra Light</vt:lpstr>
      <vt:lpstr>Nokia Pure Text</vt:lpstr>
      <vt:lpstr>Nokia Pure Text Light</vt:lpstr>
      <vt:lpstr>Symbol</vt:lpstr>
      <vt:lpstr>Tahoma</vt:lpstr>
      <vt:lpstr>Times New Roman</vt:lpstr>
      <vt:lpstr>Trebuchet MS</vt:lpstr>
      <vt:lpstr>Wingdings</vt:lpstr>
      <vt:lpstr>Wingdings 3</vt:lpstr>
      <vt:lpstr>ヒラギノ角ゴ Pro W3</vt:lpstr>
      <vt:lpstr>Office Theme</vt:lpstr>
      <vt:lpstr>Microsoft Excel Worksheet</vt:lpstr>
      <vt:lpstr>Package</vt:lpstr>
      <vt:lpstr>Packager Shell Object</vt:lpstr>
      <vt:lpstr>NPC</vt:lpstr>
      <vt:lpstr>PowerPoint Presentation</vt:lpstr>
      <vt:lpstr>NPC Deployment Architecture</vt:lpstr>
      <vt:lpstr>PowerPoint Presentation</vt:lpstr>
      <vt:lpstr>NPC SM &amp; ME systems configured with all modules</vt:lpstr>
      <vt:lpstr>NPC VNF lifecycle management</vt:lpstr>
      <vt:lpstr>PowerPoint Presentation</vt:lpstr>
      <vt:lpstr>Policy Management</vt:lpstr>
      <vt:lpstr>Policy Management</vt:lpstr>
      <vt:lpstr>Policy Management</vt:lpstr>
      <vt:lpstr>NPC</vt:lpstr>
      <vt:lpstr>PowerPoint Presentation</vt:lpstr>
      <vt:lpstr>Policy Management</vt:lpstr>
      <vt:lpstr>PowerPoint Presentation</vt:lpstr>
      <vt:lpstr>NPC Rules</vt:lpstr>
      <vt:lpstr>PowerPoint Presentation</vt:lpstr>
      <vt:lpstr>Policy Management</vt:lpstr>
      <vt:lpstr>Sample use cases</vt:lpstr>
      <vt:lpstr>Sample use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Agenda</vt:lpstr>
      <vt:lpstr>Feature overview</vt:lpstr>
      <vt:lpstr>Feature overview</vt:lpstr>
      <vt:lpstr>Feature overview</vt:lpstr>
      <vt:lpstr>Agenda</vt:lpstr>
      <vt:lpstr>Access Network Charging Identifier operation</vt:lpstr>
      <vt:lpstr>Access Network Charging Identifier – session level Acc Net Charg Id</vt:lpstr>
      <vt:lpstr>Access Network Charging Identifier operation</vt:lpstr>
      <vt:lpstr>Access Network Charging Identifier – session level Acc Net Charg Id</vt:lpstr>
      <vt:lpstr>Access Network Charging Identifier operation</vt:lpstr>
      <vt:lpstr>Access Network Charging Identifier – flow level Acc Net Charg Id</vt:lpstr>
      <vt:lpstr>Access Network Charging Identifier operation</vt:lpstr>
      <vt:lpstr>Access Network Charging Identifier – Access Network Charging Address</vt:lpstr>
      <vt:lpstr>Access Network Charging Identifier – Access Network Charging Address</vt:lpstr>
      <vt:lpstr>Access Network Charging Identifier operation</vt:lpstr>
      <vt:lpstr>Agenda</vt:lpstr>
      <vt:lpstr>SM view</vt:lpstr>
      <vt:lpstr>PowerPoint Presentation</vt:lpstr>
      <vt:lpstr>Access Network Charging Identifier – 4G Diameter operation</vt:lpstr>
      <vt:lpstr>5G handling of Access-Network-Charging-Id</vt:lpstr>
      <vt:lpstr>IPCAN session - before</vt:lpstr>
      <vt:lpstr>IPCAN session - new</vt:lpstr>
      <vt:lpstr>PowerPoint Presentation</vt:lpstr>
      <vt:lpstr>Nokia Policy Controller</vt:lpstr>
      <vt:lpstr>PowerPoint Presentation</vt:lpstr>
      <vt:lpstr>PowerPoint Presentation</vt:lpstr>
      <vt:lpstr>PowerPoint Presentation</vt:lpstr>
      <vt:lpstr>PowerPoint Presentation</vt:lpstr>
      <vt:lpstr>NPC Deployment Architecture</vt:lpstr>
      <vt:lpstr>PowerPoint Presentation</vt:lpstr>
      <vt:lpstr>NPC SM &amp; ME systems configured with all modules</vt:lpstr>
      <vt:lpstr>NPC VNF lifecycle management</vt:lpstr>
      <vt:lpstr>PowerPoint Presentation</vt:lpstr>
      <vt:lpstr>Policy Management</vt:lpstr>
      <vt:lpstr>Policy Management</vt:lpstr>
      <vt:lpstr>Policy Management</vt:lpstr>
      <vt:lpstr>PowerPoint Presentation</vt:lpstr>
      <vt:lpstr>PowerPoint Presentation</vt:lpstr>
      <vt:lpstr>PowerPoint Presentation</vt:lpstr>
      <vt:lpstr>Policy Management</vt:lpstr>
      <vt:lpstr>5G and Policy</vt:lpstr>
      <vt:lpstr>5G Interfaces</vt:lpstr>
      <vt:lpstr>NPC</vt:lpstr>
      <vt:lpstr>NPC Interfaces</vt:lpstr>
      <vt:lpstr>NPC Interfaces</vt:lpstr>
      <vt:lpstr>NPC Interfaces</vt:lpstr>
      <vt:lpstr>PowerPoint Presentation</vt:lpstr>
      <vt:lpstr>Policy Management</vt:lpstr>
      <vt:lpstr>PowerPoint Presentation</vt:lpstr>
      <vt:lpstr>Dynamic policy control  </vt:lpstr>
      <vt:lpstr>NPC Rules</vt:lpstr>
      <vt:lpstr>Sample use cases</vt:lpstr>
      <vt:lpstr>NPC Rules</vt:lpstr>
      <vt:lpstr>PowerPoint Presentation</vt:lpstr>
      <vt:lpstr>Policy Management</vt:lpstr>
      <vt:lpstr>NPC</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Sample use cases</vt:lpstr>
      <vt:lpstr>Alarms Architecture</vt:lpstr>
      <vt:lpstr>Flow of Alarms</vt:lpstr>
      <vt:lpstr>Flow of Alarms</vt:lpstr>
      <vt:lpstr>Sample SPS Alarms</vt:lpstr>
      <vt:lpstr>Notification Service</vt:lpstr>
      <vt:lpstr>Distributed System - Provisioning (HTTP) Call Flow</vt:lpstr>
      <vt:lpstr>PowerPoint Presentation</vt:lpstr>
      <vt:lpstr>NS – E2E Email Call Prerequisites</vt:lpstr>
      <vt:lpstr>PowerPoint Presentation</vt:lpstr>
      <vt:lpstr>PowerPoint Presentation</vt:lpstr>
      <vt:lpstr>Create Notification Template</vt:lpstr>
      <vt:lpstr>Create Device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Roshani Dagar</dc:creator>
  <cp:lastModifiedBy>Roshani Dagar</cp:lastModifiedBy>
  <cp:revision>2</cp:revision>
  <dcterms:created xsi:type="dcterms:W3CDTF">2025-06-14T12:42:13Z</dcterms:created>
  <dcterms:modified xsi:type="dcterms:W3CDTF">2025-06-14T13:08:30Z</dcterms:modified>
</cp:coreProperties>
</file>